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4"/>
  </p:notesMasterIdLst>
  <p:sldIdLst>
    <p:sldId id="602" r:id="rId2"/>
    <p:sldId id="607" r:id="rId3"/>
    <p:sldId id="589" r:id="rId4"/>
    <p:sldId id="590" r:id="rId5"/>
    <p:sldId id="591" r:id="rId6"/>
    <p:sldId id="593" r:id="rId7"/>
    <p:sldId id="594" r:id="rId8"/>
    <p:sldId id="595" r:id="rId9"/>
    <p:sldId id="596" r:id="rId10"/>
    <p:sldId id="597" r:id="rId11"/>
    <p:sldId id="599" r:id="rId12"/>
    <p:sldId id="601" r:id="rId13"/>
    <p:sldId id="259" r:id="rId14"/>
    <p:sldId id="460" r:id="rId15"/>
    <p:sldId id="260" r:id="rId16"/>
    <p:sldId id="261" r:id="rId17"/>
    <p:sldId id="461" r:id="rId18"/>
    <p:sldId id="262" r:id="rId19"/>
    <p:sldId id="263" r:id="rId20"/>
    <p:sldId id="462" r:id="rId21"/>
    <p:sldId id="264" r:id="rId22"/>
    <p:sldId id="265" r:id="rId23"/>
    <p:sldId id="463" r:id="rId24"/>
    <p:sldId id="266" r:id="rId25"/>
    <p:sldId id="267" r:id="rId26"/>
    <p:sldId id="464" r:id="rId27"/>
    <p:sldId id="268" r:id="rId28"/>
    <p:sldId id="269" r:id="rId29"/>
    <p:sldId id="465" r:id="rId30"/>
    <p:sldId id="466" r:id="rId31"/>
    <p:sldId id="270" r:id="rId32"/>
    <p:sldId id="271" r:id="rId33"/>
    <p:sldId id="467" r:id="rId34"/>
    <p:sldId id="272" r:id="rId35"/>
    <p:sldId id="273" r:id="rId36"/>
    <p:sldId id="468" r:id="rId37"/>
    <p:sldId id="274" r:id="rId38"/>
    <p:sldId id="275" r:id="rId39"/>
    <p:sldId id="469" r:id="rId40"/>
    <p:sldId id="470" r:id="rId41"/>
    <p:sldId id="276" r:id="rId42"/>
    <p:sldId id="277" r:id="rId43"/>
    <p:sldId id="471" r:id="rId44"/>
    <p:sldId id="278" r:id="rId45"/>
    <p:sldId id="279" r:id="rId46"/>
    <p:sldId id="472" r:id="rId47"/>
    <p:sldId id="473" r:id="rId48"/>
    <p:sldId id="280" r:id="rId49"/>
    <p:sldId id="281" r:id="rId50"/>
    <p:sldId id="475" r:id="rId51"/>
    <p:sldId id="282" r:id="rId52"/>
    <p:sldId id="283" r:id="rId53"/>
    <p:sldId id="476" r:id="rId54"/>
    <p:sldId id="284" r:id="rId55"/>
    <p:sldId id="285" r:id="rId56"/>
    <p:sldId id="477" r:id="rId57"/>
    <p:sldId id="478" r:id="rId58"/>
    <p:sldId id="286" r:id="rId59"/>
    <p:sldId id="287" r:id="rId60"/>
    <p:sldId id="479" r:id="rId61"/>
    <p:sldId id="288" r:id="rId62"/>
    <p:sldId id="289" r:id="rId63"/>
    <p:sldId id="480" r:id="rId64"/>
    <p:sldId id="290" r:id="rId65"/>
    <p:sldId id="291" r:id="rId66"/>
    <p:sldId id="481" r:id="rId67"/>
    <p:sldId id="292" r:id="rId68"/>
    <p:sldId id="293" r:id="rId69"/>
    <p:sldId id="482" r:id="rId70"/>
    <p:sldId id="294" r:id="rId71"/>
    <p:sldId id="295" r:id="rId72"/>
    <p:sldId id="483" r:id="rId73"/>
    <p:sldId id="296" r:id="rId74"/>
    <p:sldId id="297" r:id="rId75"/>
    <p:sldId id="484" r:id="rId76"/>
    <p:sldId id="298" r:id="rId77"/>
    <p:sldId id="299" r:id="rId78"/>
    <p:sldId id="485" r:id="rId79"/>
    <p:sldId id="300" r:id="rId80"/>
    <p:sldId id="301" r:id="rId81"/>
    <p:sldId id="486" r:id="rId82"/>
    <p:sldId id="302" r:id="rId83"/>
    <p:sldId id="303" r:id="rId84"/>
    <p:sldId id="487" r:id="rId85"/>
    <p:sldId id="304" r:id="rId86"/>
    <p:sldId id="305" r:id="rId87"/>
    <p:sldId id="489" r:id="rId88"/>
    <p:sldId id="306" r:id="rId89"/>
    <p:sldId id="307" r:id="rId90"/>
    <p:sldId id="490" r:id="rId91"/>
    <p:sldId id="308" r:id="rId92"/>
    <p:sldId id="309" r:id="rId93"/>
    <p:sldId id="491" r:id="rId94"/>
    <p:sldId id="493" r:id="rId95"/>
    <p:sldId id="310" r:id="rId96"/>
    <p:sldId id="311" r:id="rId97"/>
    <p:sldId id="492" r:id="rId98"/>
    <p:sldId id="312" r:id="rId99"/>
    <p:sldId id="313" r:id="rId100"/>
    <p:sldId id="494" r:id="rId101"/>
    <p:sldId id="314" r:id="rId102"/>
    <p:sldId id="315" r:id="rId103"/>
    <p:sldId id="495" r:id="rId104"/>
    <p:sldId id="316" r:id="rId105"/>
    <p:sldId id="317" r:id="rId106"/>
    <p:sldId id="496" r:id="rId107"/>
    <p:sldId id="497" r:id="rId108"/>
    <p:sldId id="318" r:id="rId109"/>
    <p:sldId id="319" r:id="rId110"/>
    <p:sldId id="498" r:id="rId111"/>
    <p:sldId id="320" r:id="rId112"/>
    <p:sldId id="321" r:id="rId113"/>
    <p:sldId id="499" r:id="rId114"/>
    <p:sldId id="322" r:id="rId115"/>
    <p:sldId id="323" r:id="rId116"/>
    <p:sldId id="500" r:id="rId117"/>
    <p:sldId id="324" r:id="rId118"/>
    <p:sldId id="325" r:id="rId119"/>
    <p:sldId id="501" r:id="rId120"/>
    <p:sldId id="326" r:id="rId121"/>
    <p:sldId id="327" r:id="rId122"/>
    <p:sldId id="502" r:id="rId123"/>
    <p:sldId id="328" r:id="rId124"/>
    <p:sldId id="329" r:id="rId125"/>
    <p:sldId id="503" r:id="rId126"/>
    <p:sldId id="504" r:id="rId127"/>
    <p:sldId id="330" r:id="rId128"/>
    <p:sldId id="331" r:id="rId129"/>
    <p:sldId id="505" r:id="rId130"/>
    <p:sldId id="332" r:id="rId131"/>
    <p:sldId id="333" r:id="rId132"/>
    <p:sldId id="506" r:id="rId133"/>
    <p:sldId id="334" r:id="rId134"/>
    <p:sldId id="335" r:id="rId135"/>
    <p:sldId id="507" r:id="rId136"/>
    <p:sldId id="508" r:id="rId137"/>
    <p:sldId id="336" r:id="rId138"/>
    <p:sldId id="337" r:id="rId139"/>
    <p:sldId id="509" r:id="rId140"/>
    <p:sldId id="338" r:id="rId141"/>
    <p:sldId id="339" r:id="rId142"/>
    <p:sldId id="510" r:id="rId143"/>
    <p:sldId id="340" r:id="rId144"/>
    <p:sldId id="341" r:id="rId145"/>
    <p:sldId id="511" r:id="rId146"/>
    <p:sldId id="512" r:id="rId147"/>
    <p:sldId id="513" r:id="rId148"/>
    <p:sldId id="342" r:id="rId149"/>
    <p:sldId id="343" r:id="rId150"/>
    <p:sldId id="514" r:id="rId151"/>
    <p:sldId id="344" r:id="rId152"/>
    <p:sldId id="345" r:id="rId153"/>
    <p:sldId id="515" r:id="rId154"/>
    <p:sldId id="346" r:id="rId155"/>
    <p:sldId id="347" r:id="rId156"/>
    <p:sldId id="516" r:id="rId157"/>
    <p:sldId id="348" r:id="rId158"/>
    <p:sldId id="349" r:id="rId159"/>
    <p:sldId id="517" r:id="rId160"/>
    <p:sldId id="350" r:id="rId161"/>
    <p:sldId id="351" r:id="rId162"/>
    <p:sldId id="518" r:id="rId163"/>
    <p:sldId id="519" r:id="rId164"/>
    <p:sldId id="352" r:id="rId165"/>
    <p:sldId id="353" r:id="rId166"/>
    <p:sldId id="520" r:id="rId167"/>
    <p:sldId id="354" r:id="rId168"/>
    <p:sldId id="355" r:id="rId169"/>
    <p:sldId id="521" r:id="rId170"/>
    <p:sldId id="356" r:id="rId171"/>
    <p:sldId id="357" r:id="rId172"/>
    <p:sldId id="522" r:id="rId173"/>
    <p:sldId id="358" r:id="rId174"/>
    <p:sldId id="359" r:id="rId175"/>
    <p:sldId id="523" r:id="rId176"/>
    <p:sldId id="524" r:id="rId177"/>
    <p:sldId id="525" r:id="rId178"/>
    <p:sldId id="526" r:id="rId179"/>
    <p:sldId id="360" r:id="rId180"/>
    <p:sldId id="361" r:id="rId181"/>
    <p:sldId id="527" r:id="rId182"/>
    <p:sldId id="528" r:id="rId183"/>
    <p:sldId id="362" r:id="rId184"/>
    <p:sldId id="363" r:id="rId185"/>
    <p:sldId id="529" r:id="rId186"/>
    <p:sldId id="530" r:id="rId187"/>
    <p:sldId id="531" r:id="rId188"/>
    <p:sldId id="364" r:id="rId189"/>
    <p:sldId id="365" r:id="rId190"/>
    <p:sldId id="532" r:id="rId191"/>
    <p:sldId id="366" r:id="rId192"/>
    <p:sldId id="367" r:id="rId193"/>
    <p:sldId id="533" r:id="rId194"/>
    <p:sldId id="368" r:id="rId195"/>
    <p:sldId id="369" r:id="rId196"/>
    <p:sldId id="534" r:id="rId197"/>
    <p:sldId id="370" r:id="rId198"/>
    <p:sldId id="371" r:id="rId199"/>
    <p:sldId id="535" r:id="rId200"/>
    <p:sldId id="372" r:id="rId201"/>
    <p:sldId id="373" r:id="rId202"/>
    <p:sldId id="536" r:id="rId203"/>
    <p:sldId id="537" r:id="rId204"/>
    <p:sldId id="538" r:id="rId205"/>
    <p:sldId id="374" r:id="rId206"/>
    <p:sldId id="375" r:id="rId207"/>
    <p:sldId id="539" r:id="rId208"/>
    <p:sldId id="376" r:id="rId209"/>
    <p:sldId id="377" r:id="rId210"/>
    <p:sldId id="540" r:id="rId211"/>
    <p:sldId id="541" r:id="rId212"/>
    <p:sldId id="378" r:id="rId213"/>
    <p:sldId id="379" r:id="rId214"/>
    <p:sldId id="542" r:id="rId215"/>
    <p:sldId id="380" r:id="rId216"/>
    <p:sldId id="381" r:id="rId217"/>
    <p:sldId id="543" r:id="rId218"/>
    <p:sldId id="382" r:id="rId219"/>
    <p:sldId id="383" r:id="rId220"/>
    <p:sldId id="544" r:id="rId221"/>
    <p:sldId id="384" r:id="rId222"/>
    <p:sldId id="385" r:id="rId223"/>
    <p:sldId id="545" r:id="rId224"/>
    <p:sldId id="386" r:id="rId225"/>
    <p:sldId id="387" r:id="rId226"/>
    <p:sldId id="546" r:id="rId227"/>
    <p:sldId id="388" r:id="rId228"/>
    <p:sldId id="389" r:id="rId229"/>
    <p:sldId id="547" r:id="rId230"/>
    <p:sldId id="390" r:id="rId231"/>
    <p:sldId id="391" r:id="rId232"/>
    <p:sldId id="548" r:id="rId233"/>
    <p:sldId id="392" r:id="rId234"/>
    <p:sldId id="393" r:id="rId235"/>
    <p:sldId id="549" r:id="rId236"/>
    <p:sldId id="394" r:id="rId237"/>
    <p:sldId id="395" r:id="rId238"/>
    <p:sldId id="550" r:id="rId239"/>
    <p:sldId id="396" r:id="rId240"/>
    <p:sldId id="397" r:id="rId241"/>
    <p:sldId id="551" r:id="rId242"/>
    <p:sldId id="398" r:id="rId243"/>
    <p:sldId id="399" r:id="rId244"/>
    <p:sldId id="552" r:id="rId245"/>
    <p:sldId id="400" r:id="rId246"/>
    <p:sldId id="401" r:id="rId247"/>
    <p:sldId id="553" r:id="rId248"/>
    <p:sldId id="402" r:id="rId249"/>
    <p:sldId id="403" r:id="rId250"/>
    <p:sldId id="554" r:id="rId251"/>
    <p:sldId id="404" r:id="rId252"/>
    <p:sldId id="405" r:id="rId253"/>
    <p:sldId id="555" r:id="rId254"/>
    <p:sldId id="406" r:id="rId255"/>
    <p:sldId id="407" r:id="rId256"/>
    <p:sldId id="560" r:id="rId257"/>
    <p:sldId id="408" r:id="rId258"/>
    <p:sldId id="409" r:id="rId259"/>
    <p:sldId id="557" r:id="rId260"/>
    <p:sldId id="559" r:id="rId261"/>
    <p:sldId id="410" r:id="rId262"/>
    <p:sldId id="411" r:id="rId263"/>
    <p:sldId id="561" r:id="rId264"/>
    <p:sldId id="412" r:id="rId265"/>
    <p:sldId id="413" r:id="rId266"/>
    <p:sldId id="562" r:id="rId267"/>
    <p:sldId id="414" r:id="rId268"/>
    <p:sldId id="415" r:id="rId269"/>
    <p:sldId id="563" r:id="rId270"/>
    <p:sldId id="416" r:id="rId271"/>
    <p:sldId id="417" r:id="rId272"/>
    <p:sldId id="564" r:id="rId273"/>
    <p:sldId id="418" r:id="rId274"/>
    <p:sldId id="419" r:id="rId275"/>
    <p:sldId id="588" r:id="rId276"/>
    <p:sldId id="420" r:id="rId277"/>
    <p:sldId id="421" r:id="rId278"/>
    <p:sldId id="565" r:id="rId279"/>
    <p:sldId id="566" r:id="rId280"/>
    <p:sldId id="567" r:id="rId281"/>
    <p:sldId id="422" r:id="rId282"/>
    <p:sldId id="423" r:id="rId283"/>
    <p:sldId id="568" r:id="rId284"/>
    <p:sldId id="569" r:id="rId285"/>
    <p:sldId id="424" r:id="rId286"/>
    <p:sldId id="425" r:id="rId287"/>
    <p:sldId id="570" r:id="rId288"/>
    <p:sldId id="426" r:id="rId289"/>
    <p:sldId id="427" r:id="rId290"/>
    <p:sldId id="571" r:id="rId291"/>
    <p:sldId id="428" r:id="rId292"/>
    <p:sldId id="429" r:id="rId293"/>
    <p:sldId id="572" r:id="rId294"/>
    <p:sldId id="430" r:id="rId295"/>
    <p:sldId id="431" r:id="rId296"/>
    <p:sldId id="573" r:id="rId297"/>
    <p:sldId id="432" r:id="rId298"/>
    <p:sldId id="433" r:id="rId299"/>
    <p:sldId id="574" r:id="rId300"/>
    <p:sldId id="434" r:id="rId301"/>
    <p:sldId id="435" r:id="rId302"/>
    <p:sldId id="575" r:id="rId303"/>
    <p:sldId id="436" r:id="rId304"/>
    <p:sldId id="437" r:id="rId305"/>
    <p:sldId id="576" r:id="rId306"/>
    <p:sldId id="438" r:id="rId307"/>
    <p:sldId id="439" r:id="rId308"/>
    <p:sldId id="577" r:id="rId309"/>
    <p:sldId id="440" r:id="rId310"/>
    <p:sldId id="441" r:id="rId311"/>
    <p:sldId id="578" r:id="rId312"/>
    <p:sldId id="442" r:id="rId313"/>
    <p:sldId id="443" r:id="rId314"/>
    <p:sldId id="579" r:id="rId315"/>
    <p:sldId id="444" r:id="rId316"/>
    <p:sldId id="445" r:id="rId317"/>
    <p:sldId id="580" r:id="rId318"/>
    <p:sldId id="446" r:id="rId319"/>
    <p:sldId id="447" r:id="rId320"/>
    <p:sldId id="581" r:id="rId321"/>
    <p:sldId id="448" r:id="rId322"/>
    <p:sldId id="449" r:id="rId323"/>
    <p:sldId id="604" r:id="rId324"/>
    <p:sldId id="605" r:id="rId325"/>
    <p:sldId id="450" r:id="rId326"/>
    <p:sldId id="451" r:id="rId327"/>
    <p:sldId id="582" r:id="rId328"/>
    <p:sldId id="452" r:id="rId329"/>
    <p:sldId id="453" r:id="rId330"/>
    <p:sldId id="583" r:id="rId331"/>
    <p:sldId id="454" r:id="rId332"/>
    <p:sldId id="455" r:id="rId333"/>
    <p:sldId id="584" r:id="rId334"/>
    <p:sldId id="456" r:id="rId335"/>
    <p:sldId id="457" r:id="rId336"/>
    <p:sldId id="585" r:id="rId337"/>
    <p:sldId id="586" r:id="rId338"/>
    <p:sldId id="458" r:id="rId339"/>
    <p:sldId id="459" r:id="rId340"/>
    <p:sldId id="587" r:id="rId341"/>
    <p:sldId id="603" r:id="rId342"/>
    <p:sldId id="608" r:id="rId3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3548" autoAdjust="0"/>
  </p:normalViewPr>
  <p:slideViewPr>
    <p:cSldViewPr>
      <p:cViewPr varScale="1">
        <p:scale>
          <a:sx n="86" d="100"/>
          <a:sy n="86" d="100"/>
        </p:scale>
        <p:origin x="-10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34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6C545-F02A-488E-AD0C-4086230ADCED}" type="datetimeFigureOut">
              <a:rPr lang="tr-TR" smtClean="0"/>
              <a:pPr/>
              <a:t>05.12.2017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97D1C-6623-48E8-A0F5-4F927CFC0D2C}" type="slidenum">
              <a:rPr lang="tr-TR" smtClean="0"/>
              <a:pPr/>
              <a:t>‹#›</a:t>
            </a:fld>
            <a:endParaRPr lang="tr-TR"/>
          </a:p>
        </p:txBody>
      </p:sp>
    </p:spTree>
    <p:extLst>
      <p:ext uri="{BB962C8B-B14F-4D97-AF65-F5344CB8AC3E}">
        <p14:creationId xmlns:p14="http://schemas.microsoft.com/office/powerpoint/2010/main" val="253120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9097D1C-6623-48E8-A0F5-4F927CFC0D2C}" type="slidenum">
              <a:rPr lang="tr-TR" smtClean="0"/>
              <a:pPr/>
              <a:t>34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pPr/>
              <a:t>05.12.2017</a:t>
            </a:fld>
            <a:endParaRPr lang="tr-TR" dirty="0"/>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dirty="0"/>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F302176B-0E47-46AC-8F43-DAB4B8A37D0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05.12.2017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05.12.2017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A23720DD-5B6D-40BF-8493-A6B52D484E6B}" type="datetimeFigureOut">
              <a:rPr lang="tr-TR" smtClean="0"/>
              <a:pPr/>
              <a:t>05.12.2017</a:t>
            </a:fld>
            <a:endParaRPr lang="tr-TR" dirty="0"/>
          </a:p>
        </p:txBody>
      </p:sp>
      <p:sp>
        <p:nvSpPr>
          <p:cNvPr id="9" name="8 Slayt Numarası Yer Tutucusu"/>
          <p:cNvSpPr>
            <a:spLocks noGrp="1"/>
          </p:cNvSpPr>
          <p:nvPr>
            <p:ph type="sldNum" sz="quarter" idx="15"/>
          </p:nvPr>
        </p:nvSpPr>
        <p:spPr/>
        <p:txBody>
          <a:bodyPr rtlCol="0"/>
          <a:lstStyle/>
          <a:p>
            <a:fld id="{F302176B-0E47-46AC-8F43-DAB4B8A37D06}" type="slidenum">
              <a:rPr lang="tr-TR" smtClean="0"/>
              <a:pPr/>
              <a:t>‹#›</a:t>
            </a:fld>
            <a:endParaRPr lang="tr-TR" dirty="0"/>
          </a:p>
        </p:txBody>
      </p:sp>
      <p:sp>
        <p:nvSpPr>
          <p:cNvPr id="10" name="9 Altbilgi Yer Tutucusu"/>
          <p:cNvSpPr>
            <a:spLocks noGrp="1"/>
          </p:cNvSpPr>
          <p:nvPr>
            <p:ph type="ftr" sz="quarter" idx="16"/>
          </p:nvPr>
        </p:nvSpPr>
        <p:spPr/>
        <p:txBody>
          <a:bodyPr rtlCol="0"/>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pPr/>
              <a:t>05.12.2017</a:t>
            </a:fld>
            <a:endParaRPr lang="tr-TR" dirty="0"/>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dirty="0"/>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F302176B-0E47-46AC-8F43-DAB4B8A37D06}"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05.12.2017</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05.12.2017</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A23720DD-5B6D-40BF-8493-A6B52D484E6B}" type="datetimeFigureOut">
              <a:rPr lang="tr-TR" smtClean="0"/>
              <a:pPr/>
              <a:t>05.12.2017</a:t>
            </a:fld>
            <a:endParaRPr lang="tr-TR" dirty="0"/>
          </a:p>
        </p:txBody>
      </p:sp>
      <p:sp>
        <p:nvSpPr>
          <p:cNvPr id="7" name="6 Slayt Numarası Yer Tutucusu"/>
          <p:cNvSpPr>
            <a:spLocks noGrp="1"/>
          </p:cNvSpPr>
          <p:nvPr>
            <p:ph type="sldNum" sz="quarter" idx="11"/>
          </p:nvPr>
        </p:nvSpPr>
        <p:spPr/>
        <p:txBody>
          <a:bodyPr rtlCol="0"/>
          <a:lstStyle/>
          <a:p>
            <a:fld id="{F302176B-0E47-46AC-8F43-DAB4B8A37D06}" type="slidenum">
              <a:rPr lang="tr-TR" smtClean="0"/>
              <a:pPr/>
              <a:t>‹#›</a:t>
            </a:fld>
            <a:endParaRPr lang="tr-TR" dirty="0"/>
          </a:p>
        </p:txBody>
      </p:sp>
      <p:sp>
        <p:nvSpPr>
          <p:cNvPr id="8" name="7 Altbilgi Yer Tutucusu"/>
          <p:cNvSpPr>
            <a:spLocks noGrp="1"/>
          </p:cNvSpPr>
          <p:nvPr>
            <p:ph type="ftr" sz="quarter" idx="12"/>
          </p:nvPr>
        </p:nvSpPr>
        <p:spPr/>
        <p:txBody>
          <a:bodyPr rtlCol="0"/>
          <a:lstStyle/>
          <a:p>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05.12.2017</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A23720DD-5B6D-40BF-8493-A6B52D484E6B}" type="datetimeFigureOut">
              <a:rPr lang="tr-TR" smtClean="0"/>
              <a:pPr/>
              <a:t>05.12.2017</a:t>
            </a:fld>
            <a:endParaRPr lang="tr-TR" dirty="0"/>
          </a:p>
        </p:txBody>
      </p:sp>
      <p:sp>
        <p:nvSpPr>
          <p:cNvPr id="22" name="21 Slayt Numarası Yer Tutucusu"/>
          <p:cNvSpPr>
            <a:spLocks noGrp="1"/>
          </p:cNvSpPr>
          <p:nvPr>
            <p:ph type="sldNum" sz="quarter" idx="15"/>
          </p:nvPr>
        </p:nvSpPr>
        <p:spPr/>
        <p:txBody>
          <a:bodyPr rtlCol="0"/>
          <a:lstStyle/>
          <a:p>
            <a:fld id="{F302176B-0E47-46AC-8F43-DAB4B8A37D06}" type="slidenum">
              <a:rPr lang="tr-TR" smtClean="0"/>
              <a:pPr/>
              <a:t>‹#›</a:t>
            </a:fld>
            <a:endParaRPr lang="tr-TR" dirty="0"/>
          </a:p>
        </p:txBody>
      </p:sp>
      <p:sp>
        <p:nvSpPr>
          <p:cNvPr id="23" name="22 Altbilgi Yer Tutucusu"/>
          <p:cNvSpPr>
            <a:spLocks noGrp="1"/>
          </p:cNvSpPr>
          <p:nvPr>
            <p:ph type="ftr" sz="quarter" idx="16"/>
          </p:nvPr>
        </p:nvSpPr>
        <p:spPr/>
        <p:txBody>
          <a:bodyPr rtlCol="0"/>
          <a:lstStyle/>
          <a:p>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23720DD-5B6D-40BF-8493-A6B52D484E6B}" type="datetimeFigureOut">
              <a:rPr lang="tr-TR" smtClean="0"/>
              <a:pPr/>
              <a:t>05.12.2017</a:t>
            </a:fld>
            <a:endParaRPr lang="tr-TR" dirty="0"/>
          </a:p>
        </p:txBody>
      </p:sp>
      <p:sp>
        <p:nvSpPr>
          <p:cNvPr id="18" name="17 Slayt Numarası Yer Tutucusu"/>
          <p:cNvSpPr>
            <a:spLocks noGrp="1"/>
          </p:cNvSpPr>
          <p:nvPr>
            <p:ph type="sldNum" sz="quarter" idx="11"/>
          </p:nvPr>
        </p:nvSpPr>
        <p:spPr/>
        <p:txBody>
          <a:bodyPr rtlCol="0"/>
          <a:lstStyle/>
          <a:p>
            <a:fld id="{F302176B-0E47-46AC-8F43-DAB4B8A37D06}" type="slidenum">
              <a:rPr lang="tr-TR" smtClean="0"/>
              <a:pPr/>
              <a:t>‹#›</a:t>
            </a:fld>
            <a:endParaRPr lang="tr-TR" dirty="0"/>
          </a:p>
        </p:txBody>
      </p:sp>
      <p:sp>
        <p:nvSpPr>
          <p:cNvPr id="21" name="20 Altbilgi Yer Tutucusu"/>
          <p:cNvSpPr>
            <a:spLocks noGrp="1"/>
          </p:cNvSpPr>
          <p:nvPr>
            <p:ph type="ftr" sz="quarter" idx="12"/>
          </p:nvPr>
        </p:nvSpPr>
        <p:spPr/>
        <p:txBody>
          <a:bodyPr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pPr/>
              <a:t>05.12.2017</a:t>
            </a:fld>
            <a:endParaRPr lang="tr-TR" dirty="0"/>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dirty="0"/>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285.xml"/><Relationship Id="rId3" Type="http://schemas.openxmlformats.org/officeDocument/2006/relationships/slide" Target="slide264.xml"/><Relationship Id="rId7" Type="http://schemas.openxmlformats.org/officeDocument/2006/relationships/slide" Target="slide281.xml"/><Relationship Id="rId12" Type="http://schemas.openxmlformats.org/officeDocument/2006/relationships/slide" Target="slide267.xml"/><Relationship Id="rId2" Type="http://schemas.openxmlformats.org/officeDocument/2006/relationships/slide" Target="slide261.xml"/><Relationship Id="rId1" Type="http://schemas.openxmlformats.org/officeDocument/2006/relationships/slideLayout" Target="../slideLayouts/slideLayout7.xml"/><Relationship Id="rId6" Type="http://schemas.openxmlformats.org/officeDocument/2006/relationships/slide" Target="slide276.xml"/><Relationship Id="rId11" Type="http://schemas.openxmlformats.org/officeDocument/2006/relationships/slide" Target="slide294.xml"/><Relationship Id="rId5" Type="http://schemas.openxmlformats.org/officeDocument/2006/relationships/slide" Target="slide273.xml"/><Relationship Id="rId10" Type="http://schemas.openxmlformats.org/officeDocument/2006/relationships/slide" Target="slide291.xml"/><Relationship Id="rId4" Type="http://schemas.openxmlformats.org/officeDocument/2006/relationships/slide" Target="slide270.xml"/><Relationship Id="rId9" Type="http://schemas.openxmlformats.org/officeDocument/2006/relationships/slide" Target="slide288.xml"/></Relationships>
</file>

<file path=ppt/slides/_rels/slide10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315.xml"/><Relationship Id="rId13" Type="http://schemas.openxmlformats.org/officeDocument/2006/relationships/slide" Target="slide331.xml"/><Relationship Id="rId3" Type="http://schemas.openxmlformats.org/officeDocument/2006/relationships/slide" Target="slide300.xml"/><Relationship Id="rId7" Type="http://schemas.openxmlformats.org/officeDocument/2006/relationships/slide" Target="slide312.xml"/><Relationship Id="rId12" Type="http://schemas.openxmlformats.org/officeDocument/2006/relationships/slide" Target="slide328.xml"/><Relationship Id="rId2" Type="http://schemas.openxmlformats.org/officeDocument/2006/relationships/slide" Target="slide297.xml"/><Relationship Id="rId1" Type="http://schemas.openxmlformats.org/officeDocument/2006/relationships/slideLayout" Target="../slideLayouts/slideLayout7.xml"/><Relationship Id="rId6" Type="http://schemas.openxmlformats.org/officeDocument/2006/relationships/slide" Target="slide309.xml"/><Relationship Id="rId11" Type="http://schemas.openxmlformats.org/officeDocument/2006/relationships/slide" Target="slide325.xml"/><Relationship Id="rId5" Type="http://schemas.openxmlformats.org/officeDocument/2006/relationships/slide" Target="slide306.xml"/><Relationship Id="rId15" Type="http://schemas.openxmlformats.org/officeDocument/2006/relationships/slide" Target="slide338.xml"/><Relationship Id="rId10" Type="http://schemas.openxmlformats.org/officeDocument/2006/relationships/slide" Target="slide321.xml"/><Relationship Id="rId4" Type="http://schemas.openxmlformats.org/officeDocument/2006/relationships/slide" Target="slide303.xml"/><Relationship Id="rId9" Type="http://schemas.openxmlformats.org/officeDocument/2006/relationships/slide" Target="slide318.xml"/><Relationship Id="rId14" Type="http://schemas.openxmlformats.org/officeDocument/2006/relationships/slide" Target="slide334.xml"/></Relationships>
</file>

<file path=ppt/slides/_rels/slide1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hyperlink" Target="http://www.universitetercihmerkezi.com/meslekler.php" TargetMode="External"/><Relationship Id="rId2" Type="http://schemas.openxmlformats.org/officeDocument/2006/relationships/hyperlink" Target="http://kpss.memurlar.net/istatistik/unv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48.xml"/><Relationship Id="rId3" Type="http://schemas.openxmlformats.org/officeDocument/2006/relationships/slide" Target="slide15.xml"/><Relationship Id="rId7" Type="http://schemas.openxmlformats.org/officeDocument/2006/relationships/slide" Target="slide27.xml"/><Relationship Id="rId12" Type="http://schemas.openxmlformats.org/officeDocument/2006/relationships/slide" Target="slide44.xml"/><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slide" Target="slide41.xml"/><Relationship Id="rId5" Type="http://schemas.openxmlformats.org/officeDocument/2006/relationships/slide" Target="slide21.xml"/><Relationship Id="rId10" Type="http://schemas.openxmlformats.org/officeDocument/2006/relationships/slide" Target="slide37.xml"/><Relationship Id="rId4" Type="http://schemas.openxmlformats.org/officeDocument/2006/relationships/slide" Target="slide18.xml"/><Relationship Id="rId9" Type="http://schemas.openxmlformats.org/officeDocument/2006/relationships/slide" Target="slide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51.xml"/><Relationship Id="rId13" Type="http://schemas.openxmlformats.org/officeDocument/2006/relationships/slide" Target="slide82.xml"/><Relationship Id="rId3" Type="http://schemas.openxmlformats.org/officeDocument/2006/relationships/slide" Target="slide51.xml"/><Relationship Id="rId7" Type="http://schemas.openxmlformats.org/officeDocument/2006/relationships/slide" Target="slide67.xml"/><Relationship Id="rId12" Type="http://schemas.openxmlformats.org/officeDocument/2006/relationships/slide" Target="slide79.xml"/><Relationship Id="rId2" Type="http://schemas.openxmlformats.org/officeDocument/2006/relationships/slide" Target="slide64.xml"/><Relationship Id="rId1" Type="http://schemas.openxmlformats.org/officeDocument/2006/relationships/slideLayout" Target="../slideLayouts/slideLayout7.xml"/><Relationship Id="rId6" Type="http://schemas.openxmlformats.org/officeDocument/2006/relationships/slide" Target="slide61.xml"/><Relationship Id="rId11" Type="http://schemas.openxmlformats.org/officeDocument/2006/relationships/slide" Target="slide76.xml"/><Relationship Id="rId5" Type="http://schemas.openxmlformats.org/officeDocument/2006/relationships/slide" Target="slide58.xml"/><Relationship Id="rId10" Type="http://schemas.openxmlformats.org/officeDocument/2006/relationships/slide" Target="slide73.xml"/><Relationship Id="rId4" Type="http://schemas.openxmlformats.org/officeDocument/2006/relationships/slide" Target="slide54.xml"/><Relationship Id="rId9" Type="http://schemas.openxmlformats.org/officeDocument/2006/relationships/slide" Target="slide70.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04.xml"/><Relationship Id="rId13" Type="http://schemas.openxmlformats.org/officeDocument/2006/relationships/slide" Target="slide120.xml"/><Relationship Id="rId3" Type="http://schemas.openxmlformats.org/officeDocument/2006/relationships/slide" Target="slide88.xml"/><Relationship Id="rId7" Type="http://schemas.openxmlformats.org/officeDocument/2006/relationships/slide" Target="slide101.xml"/><Relationship Id="rId12" Type="http://schemas.openxmlformats.org/officeDocument/2006/relationships/slide" Target="slide117.xml"/><Relationship Id="rId2" Type="http://schemas.openxmlformats.org/officeDocument/2006/relationships/slide" Target="slide85.xml"/><Relationship Id="rId1" Type="http://schemas.openxmlformats.org/officeDocument/2006/relationships/slideLayout" Target="../slideLayouts/slideLayout7.xml"/><Relationship Id="rId6" Type="http://schemas.openxmlformats.org/officeDocument/2006/relationships/slide" Target="slide98.xml"/><Relationship Id="rId11" Type="http://schemas.openxmlformats.org/officeDocument/2006/relationships/slide" Target="slide114.xml"/><Relationship Id="rId5" Type="http://schemas.openxmlformats.org/officeDocument/2006/relationships/slide" Target="slide95.xml"/><Relationship Id="rId10" Type="http://schemas.openxmlformats.org/officeDocument/2006/relationships/slide" Target="slide111.xml"/><Relationship Id="rId4" Type="http://schemas.openxmlformats.org/officeDocument/2006/relationships/slide" Target="slide91.xml"/><Relationship Id="rId9" Type="http://schemas.openxmlformats.org/officeDocument/2006/relationships/slide" Target="slide108.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43.xml"/><Relationship Id="rId13" Type="http://schemas.openxmlformats.org/officeDocument/2006/relationships/slide" Target="slide164.xml"/><Relationship Id="rId3" Type="http://schemas.openxmlformats.org/officeDocument/2006/relationships/slide" Target="slide127.xml"/><Relationship Id="rId7" Type="http://schemas.openxmlformats.org/officeDocument/2006/relationships/slide" Target="slide140.xml"/><Relationship Id="rId12" Type="http://schemas.openxmlformats.org/officeDocument/2006/relationships/slide" Target="slide160.xml"/><Relationship Id="rId17" Type="http://schemas.openxmlformats.org/officeDocument/2006/relationships/slide" Target="slide179.xml"/><Relationship Id="rId2" Type="http://schemas.openxmlformats.org/officeDocument/2006/relationships/slide" Target="slide123.xml"/><Relationship Id="rId16" Type="http://schemas.openxmlformats.org/officeDocument/2006/relationships/slide" Target="slide173.xml"/><Relationship Id="rId1" Type="http://schemas.openxmlformats.org/officeDocument/2006/relationships/slideLayout" Target="../slideLayouts/slideLayout7.xml"/><Relationship Id="rId6" Type="http://schemas.openxmlformats.org/officeDocument/2006/relationships/slide" Target="slide137.xml"/><Relationship Id="rId11" Type="http://schemas.openxmlformats.org/officeDocument/2006/relationships/slide" Target="slide157.xml"/><Relationship Id="rId5" Type="http://schemas.openxmlformats.org/officeDocument/2006/relationships/slide" Target="slide133.xml"/><Relationship Id="rId15" Type="http://schemas.openxmlformats.org/officeDocument/2006/relationships/slide" Target="slide170.xml"/><Relationship Id="rId10" Type="http://schemas.openxmlformats.org/officeDocument/2006/relationships/slide" Target="slide154.xml"/><Relationship Id="rId4" Type="http://schemas.openxmlformats.org/officeDocument/2006/relationships/slide" Target="slide130.xml"/><Relationship Id="rId9" Type="http://schemas.openxmlformats.org/officeDocument/2006/relationships/slide" Target="slide148.xml"/><Relationship Id="rId14" Type="http://schemas.openxmlformats.org/officeDocument/2006/relationships/slide" Target="slide16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05.xml"/><Relationship Id="rId13" Type="http://schemas.openxmlformats.org/officeDocument/2006/relationships/slide" Target="slide221.xml"/><Relationship Id="rId3" Type="http://schemas.openxmlformats.org/officeDocument/2006/relationships/slide" Target="slide188.xml"/><Relationship Id="rId7" Type="http://schemas.openxmlformats.org/officeDocument/2006/relationships/slide" Target="slide200.xml"/><Relationship Id="rId12" Type="http://schemas.openxmlformats.org/officeDocument/2006/relationships/slide" Target="slide218.xml"/><Relationship Id="rId2" Type="http://schemas.openxmlformats.org/officeDocument/2006/relationships/slide" Target="slide183.xml"/><Relationship Id="rId16" Type="http://schemas.openxmlformats.org/officeDocument/2006/relationships/slide" Target="slide230.xml"/><Relationship Id="rId1" Type="http://schemas.openxmlformats.org/officeDocument/2006/relationships/slideLayout" Target="../slideLayouts/slideLayout7.xml"/><Relationship Id="rId6" Type="http://schemas.openxmlformats.org/officeDocument/2006/relationships/slide" Target="slide197.xml"/><Relationship Id="rId11" Type="http://schemas.openxmlformats.org/officeDocument/2006/relationships/slide" Target="slide215.xml"/><Relationship Id="rId5" Type="http://schemas.openxmlformats.org/officeDocument/2006/relationships/slide" Target="slide194.xml"/><Relationship Id="rId15" Type="http://schemas.openxmlformats.org/officeDocument/2006/relationships/slide" Target="slide227.xml"/><Relationship Id="rId10" Type="http://schemas.openxmlformats.org/officeDocument/2006/relationships/slide" Target="slide212.xml"/><Relationship Id="rId4" Type="http://schemas.openxmlformats.org/officeDocument/2006/relationships/slide" Target="slide191.xml"/><Relationship Id="rId9" Type="http://schemas.openxmlformats.org/officeDocument/2006/relationships/slide" Target="slide208.xml"/><Relationship Id="rId14" Type="http://schemas.openxmlformats.org/officeDocument/2006/relationships/slide" Target="slide224.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51.xml"/><Relationship Id="rId3" Type="http://schemas.openxmlformats.org/officeDocument/2006/relationships/slide" Target="slide236.xml"/><Relationship Id="rId7" Type="http://schemas.openxmlformats.org/officeDocument/2006/relationships/slide" Target="slide248.xml"/><Relationship Id="rId2" Type="http://schemas.openxmlformats.org/officeDocument/2006/relationships/slide" Target="slide233.xml"/><Relationship Id="rId1" Type="http://schemas.openxmlformats.org/officeDocument/2006/relationships/slideLayout" Target="../slideLayouts/slideLayout7.xml"/><Relationship Id="rId6" Type="http://schemas.openxmlformats.org/officeDocument/2006/relationships/slide" Target="slide245.xml"/><Relationship Id="rId5" Type="http://schemas.openxmlformats.org/officeDocument/2006/relationships/slide" Target="slide242.xml"/><Relationship Id="rId10" Type="http://schemas.openxmlformats.org/officeDocument/2006/relationships/slide" Target="slide257.xml"/><Relationship Id="rId4" Type="http://schemas.openxmlformats.org/officeDocument/2006/relationships/slide" Target="slide239.xml"/><Relationship Id="rId9" Type="http://schemas.openxmlformats.org/officeDocument/2006/relationships/slide" Target="slide254.xml"/></Relationships>
</file>

<file path=ppt/slides/_rels/slide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2"/>
          </p:nvPr>
        </p:nvSpPr>
        <p:spPr>
          <a:xfrm>
            <a:off x="0" y="1584176"/>
            <a:ext cx="6156176" cy="5273824"/>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endParaRPr lang="tr-TR" sz="2800" dirty="0" smtClean="0">
              <a:solidFill>
                <a:schemeClr val="accent5">
                  <a:lumMod val="60000"/>
                  <a:lumOff val="40000"/>
                </a:schemeClr>
              </a:solidFill>
              <a:latin typeface="Arial Black" panose="020B0A04020102020204" pitchFamily="34" charset="0"/>
            </a:endParaRPr>
          </a:p>
          <a:p>
            <a:pPr algn="ctr"/>
            <a:endParaRPr lang="tr-TR" sz="2800" dirty="0" smtClean="0">
              <a:solidFill>
                <a:schemeClr val="accent5">
                  <a:lumMod val="60000"/>
                  <a:lumOff val="40000"/>
                </a:schemeClr>
              </a:solidFill>
              <a:latin typeface="Arial Black" panose="020B0A04020102020204" pitchFamily="34" charset="0"/>
            </a:endParaRPr>
          </a:p>
          <a:p>
            <a:pPr algn="ctr"/>
            <a:r>
              <a:rPr lang="tr-TR" sz="2800" dirty="0" smtClean="0">
                <a:solidFill>
                  <a:schemeClr val="accent5">
                    <a:lumMod val="60000"/>
                    <a:lumOff val="40000"/>
                  </a:schemeClr>
                </a:solidFill>
                <a:latin typeface="Arial Black" panose="020B0A04020102020204" pitchFamily="34" charset="0"/>
              </a:rPr>
              <a:t>Ezileceğim</a:t>
            </a:r>
            <a:r>
              <a:rPr lang="tr-TR" sz="2800" dirty="0">
                <a:solidFill>
                  <a:schemeClr val="accent5">
                    <a:lumMod val="60000"/>
                    <a:lumOff val="40000"/>
                  </a:schemeClr>
                </a:solidFill>
                <a:latin typeface="Arial Black" panose="020B0A04020102020204" pitchFamily="34" charset="0"/>
              </a:rPr>
              <a:t>, küçüleceğim, üzüleceğim diye, çırak olmayı göze alamayanlar; usta olmayı asla ummasınlar.</a:t>
            </a:r>
          </a:p>
          <a:p>
            <a:pPr algn="ctr"/>
            <a:r>
              <a:rPr lang="tr-TR" sz="2800" dirty="0" smtClean="0">
                <a:solidFill>
                  <a:schemeClr val="accent5">
                    <a:lumMod val="60000"/>
                    <a:lumOff val="40000"/>
                  </a:schemeClr>
                </a:solidFill>
                <a:latin typeface="Arial Black" panose="020B0A04020102020204" pitchFamily="34" charset="0"/>
              </a:rPr>
              <a:t>ATASÖZÜ</a:t>
            </a:r>
            <a:br>
              <a:rPr lang="tr-TR" sz="2800" dirty="0" smtClean="0">
                <a:solidFill>
                  <a:schemeClr val="accent5">
                    <a:lumMod val="60000"/>
                    <a:lumOff val="40000"/>
                  </a:schemeClr>
                </a:solidFill>
                <a:latin typeface="Arial Black" panose="020B0A04020102020204" pitchFamily="34" charset="0"/>
              </a:rPr>
            </a:br>
            <a:endParaRPr lang="tr-TR" sz="2800" dirty="0" smtClean="0">
              <a:solidFill>
                <a:schemeClr val="accent5">
                  <a:lumMod val="60000"/>
                  <a:lumOff val="40000"/>
                </a:schemeClr>
              </a:solidFill>
              <a:latin typeface="Arial Black" panose="020B0A04020102020204" pitchFamily="34" charset="0"/>
            </a:endParaRPr>
          </a:p>
        </p:txBody>
      </p:sp>
      <p:pic>
        <p:nvPicPr>
          <p:cNvPr id="5" name="İçerik Yer Tutucusu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84168" y="0"/>
            <a:ext cx="3059832" cy="6858000"/>
          </a:xfrm>
          <a:prstGeom prst="rect">
            <a:avLst/>
          </a:prstGeom>
          <a:ln>
            <a:noFill/>
          </a:ln>
          <a:effectLst>
            <a:softEdge rad="112500"/>
          </a:effectLst>
        </p:spPr>
      </p:pic>
      <p:sp>
        <p:nvSpPr>
          <p:cNvPr id="6" name="Dikdörtgen 5"/>
          <p:cNvSpPr/>
          <p:nvPr/>
        </p:nvSpPr>
        <p:spPr>
          <a:xfrm>
            <a:off x="0" y="188640"/>
            <a:ext cx="6156176" cy="1323439"/>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2016 MESLEK</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TANITIMI</a:t>
            </a:r>
            <a:endPar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17132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6341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ts val="3300"/>
              </a:lnSpc>
            </a:pPr>
            <a:endParaRPr lang="tr-TR" sz="2400" b="1" dirty="0" smtClean="0"/>
          </a:p>
          <a:p>
            <a:pPr>
              <a:lnSpc>
                <a:spcPts val="3300"/>
              </a:lnSpc>
            </a:pPr>
            <a:endParaRPr lang="tr-TR" sz="2400" b="1" dirty="0" smtClean="0"/>
          </a:p>
          <a:p>
            <a:pPr>
              <a:lnSpc>
                <a:spcPts val="3300"/>
              </a:lnSpc>
            </a:pPr>
            <a:r>
              <a:rPr lang="tr-TR" sz="2400" b="1" dirty="0" smtClean="0">
                <a:hlinkClick r:id="rId2" action="ppaction://hlinksldjump"/>
              </a:rPr>
              <a:t>SAĞLIK YÖNETİMİ</a:t>
            </a:r>
            <a:endParaRPr lang="tr-TR" sz="2400" b="1" dirty="0" smtClean="0"/>
          </a:p>
          <a:p>
            <a:pPr>
              <a:lnSpc>
                <a:spcPts val="3300"/>
              </a:lnSpc>
            </a:pPr>
            <a:r>
              <a:rPr lang="tr-TR" sz="2400" b="1" dirty="0" smtClean="0">
                <a:hlinkClick r:id="rId3" action="ppaction://hlinksldjump"/>
              </a:rPr>
              <a:t>SANAT TARİHİ</a:t>
            </a:r>
            <a:endParaRPr lang="tr-TR" sz="2400" b="1" dirty="0" smtClean="0"/>
          </a:p>
          <a:p>
            <a:pPr>
              <a:lnSpc>
                <a:spcPts val="3300"/>
              </a:lnSpc>
            </a:pPr>
            <a:r>
              <a:rPr lang="tr-TR" sz="2400" b="1" dirty="0" smtClean="0">
                <a:hlinkClick r:id="rId4" action="ppaction://hlinksldjump"/>
              </a:rPr>
              <a:t>SİNEMA VE TELEVİZYON</a:t>
            </a:r>
            <a:endParaRPr lang="tr-TR" sz="2400" b="1" dirty="0" smtClean="0"/>
          </a:p>
          <a:p>
            <a:pPr>
              <a:lnSpc>
                <a:spcPts val="3300"/>
              </a:lnSpc>
            </a:pPr>
            <a:r>
              <a:rPr lang="tr-TR" sz="2400" b="1" dirty="0" smtClean="0">
                <a:hlinkClick r:id="rId5" action="ppaction://hlinksldjump"/>
              </a:rPr>
              <a:t>SINIF ÖĞRETMENLİĞİ</a:t>
            </a:r>
            <a:endParaRPr lang="tr-TR" sz="2400" b="1" dirty="0" smtClean="0"/>
          </a:p>
          <a:p>
            <a:pPr>
              <a:lnSpc>
                <a:spcPts val="3300"/>
              </a:lnSpc>
            </a:pPr>
            <a:r>
              <a:rPr lang="tr-TR" sz="2400" b="1" dirty="0" smtClean="0">
                <a:hlinkClick r:id="rId6" action="ppaction://hlinksldjump"/>
              </a:rPr>
              <a:t>SİYASET BİLİMİ VE KAMU YÖNETİMİ</a:t>
            </a:r>
            <a:endParaRPr lang="tr-TR" sz="2400" b="1" dirty="0" smtClean="0"/>
          </a:p>
          <a:p>
            <a:pPr>
              <a:lnSpc>
                <a:spcPts val="3300"/>
              </a:lnSpc>
            </a:pPr>
            <a:r>
              <a:rPr lang="tr-TR" sz="2400" b="1" dirty="0" smtClean="0">
                <a:hlinkClick r:id="rId7" action="ppaction://hlinksldjump"/>
              </a:rPr>
              <a:t>SİYASET BİLİMİ VE ULUSLARARASI İLİŞKİLER</a:t>
            </a:r>
            <a:endParaRPr lang="tr-TR" sz="2400" b="1" dirty="0" smtClean="0"/>
          </a:p>
          <a:p>
            <a:pPr>
              <a:lnSpc>
                <a:spcPts val="3300"/>
              </a:lnSpc>
            </a:pPr>
            <a:r>
              <a:rPr lang="tr-TR" sz="2400" b="1" dirty="0" smtClean="0">
                <a:hlinkClick r:id="rId8" action="ppaction://hlinksldjump"/>
              </a:rPr>
              <a:t>SOSYAL BİLİGLER ÖĞRETMENLİĞİ</a:t>
            </a:r>
            <a:endParaRPr lang="tr-TR" sz="2400" b="1" dirty="0" smtClean="0"/>
          </a:p>
          <a:p>
            <a:pPr>
              <a:lnSpc>
                <a:spcPts val="3300"/>
              </a:lnSpc>
            </a:pPr>
            <a:r>
              <a:rPr lang="tr-TR" sz="2400" b="1" dirty="0" smtClean="0">
                <a:hlinkClick r:id="rId9" action="ppaction://hlinksldjump"/>
              </a:rPr>
              <a:t>SOSYAL HİZMET</a:t>
            </a:r>
            <a:endParaRPr lang="tr-TR" sz="2400" b="1" dirty="0" smtClean="0"/>
          </a:p>
          <a:p>
            <a:pPr>
              <a:lnSpc>
                <a:spcPts val="3300"/>
              </a:lnSpc>
            </a:pPr>
            <a:r>
              <a:rPr lang="tr-TR" sz="2400" b="1" dirty="0" smtClean="0">
                <a:hlinkClick r:id="rId10" action="ppaction://hlinksldjump"/>
              </a:rPr>
              <a:t>SOSYOLOJİ</a:t>
            </a:r>
            <a:endParaRPr lang="tr-TR" sz="2400" b="1" dirty="0" smtClean="0"/>
          </a:p>
          <a:p>
            <a:pPr>
              <a:lnSpc>
                <a:spcPts val="3300"/>
              </a:lnSpc>
            </a:pPr>
            <a:r>
              <a:rPr lang="tr-TR" sz="2400" b="1" dirty="0" smtClean="0">
                <a:hlinkClick r:id="rId11" action="ppaction://hlinksldjump"/>
              </a:rPr>
              <a:t>SU ÜRÜNLERİ MÜHENDİSLİĞİ</a:t>
            </a:r>
            <a:endParaRPr lang="tr-TR" sz="2400" b="1" dirty="0" smtClean="0"/>
          </a:p>
          <a:p>
            <a:pPr>
              <a:lnSpc>
                <a:spcPts val="3300"/>
              </a:lnSpc>
            </a:pPr>
            <a:r>
              <a:rPr lang="tr-TR" sz="2400" b="1" dirty="0" smtClean="0">
                <a:hlinkClick r:id="rId12" action="ppaction://hlinksldjump"/>
              </a:rPr>
              <a:t>ŞEHİR BÖLGE PLANLAMA</a:t>
            </a:r>
            <a:endParaRPr lang="tr-TR" sz="2400" b="1" dirty="0" smtClean="0"/>
          </a:p>
          <a:p>
            <a:pPr>
              <a:lnSpc>
                <a:spcPts val="3300"/>
              </a:lnSpc>
            </a:pPr>
            <a:endParaRPr lang="tr-TR" sz="2400" b="1" dirty="0" smtClean="0"/>
          </a:p>
          <a:p>
            <a:pPr>
              <a:lnSpc>
                <a:spcPts val="3300"/>
              </a:lnSpc>
            </a:pPr>
            <a:endParaRPr lang="tr-TR" sz="2400" b="1" dirty="0" smtClean="0"/>
          </a:p>
          <a:p>
            <a:pPr>
              <a:lnSpc>
                <a:spcPts val="3300"/>
              </a:lnSpc>
            </a:pPr>
            <a:endParaRPr lang="tr-TR" sz="24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FRANSIZCA</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600" b="0" i="0" u="none" strike="noStrike" dirty="0" smtClean="0">
                        <a:solidFill>
                          <a:srgbClr val="333333"/>
                        </a:solidFill>
                        <a:latin typeface="Times New Roman"/>
                      </a:endParaRPr>
                    </a:p>
                    <a:p>
                      <a:pPr algn="ctr" fontAlgn="t"/>
                      <a:endParaRPr lang="tr-TR" sz="3600" b="0" i="0" u="none" strike="noStrike" dirty="0" smtClean="0">
                        <a:solidFill>
                          <a:srgbClr val="333333"/>
                        </a:solidFill>
                        <a:latin typeface="Times New Roman"/>
                      </a:endParaRPr>
                    </a:p>
                    <a:p>
                      <a:pPr algn="ctr" fontAlgn="t"/>
                      <a:r>
                        <a:rPr lang="tr-TR" sz="3600" b="0" i="0" u="none" strike="noStrike" dirty="0" smtClean="0">
                          <a:solidFill>
                            <a:srgbClr val="333333"/>
                          </a:solidFill>
                          <a:latin typeface="Times New Roman"/>
                        </a:rPr>
                        <a:t>77,73809</a:t>
                      </a:r>
                      <a:endParaRPr lang="tr-TR" sz="3600" b="0" i="0" u="none" strike="noStrike" dirty="0">
                        <a:solidFill>
                          <a:srgbClr val="333333"/>
                        </a:solidFill>
                        <a:latin typeface="Times New Roman"/>
                      </a:endParaRPr>
                    </a:p>
                  </a:txBody>
                  <a:tcPr marL="9525" marR="9525" marT="9525" marB="0"/>
                </a:tc>
                <a:tc>
                  <a:txBody>
                    <a:bodyPr/>
                    <a:lstStyle/>
                    <a:p>
                      <a:pPr algn="ctr" fontAlgn="t"/>
                      <a:endParaRPr lang="tr-TR" sz="3600" b="0" i="0" u="none" strike="noStrike" dirty="0" smtClean="0">
                        <a:solidFill>
                          <a:srgbClr val="333333"/>
                        </a:solidFill>
                        <a:latin typeface="Times New Roman"/>
                      </a:endParaRPr>
                    </a:p>
                    <a:p>
                      <a:pPr algn="ctr" fontAlgn="t"/>
                      <a:endParaRPr lang="tr-TR" sz="3600" b="0" i="0" u="none" strike="noStrike" dirty="0" smtClean="0">
                        <a:solidFill>
                          <a:srgbClr val="333333"/>
                        </a:solidFill>
                        <a:latin typeface="Times New Roman"/>
                      </a:endParaRPr>
                    </a:p>
                    <a:p>
                      <a:pPr algn="ctr" fontAlgn="t"/>
                      <a:r>
                        <a:rPr lang="tr-TR" sz="3600" b="0" i="0" u="none" strike="noStrike" dirty="0" smtClean="0">
                          <a:solidFill>
                            <a:srgbClr val="333333"/>
                          </a:solidFill>
                          <a:latin typeface="Times New Roman"/>
                        </a:rPr>
                        <a:t>17</a:t>
                      </a:r>
                      <a:endParaRPr lang="tr-TR" sz="3600" b="0"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8614"/>
            <a:ext cx="8568952" cy="706090"/>
          </a:xfrm>
        </p:spPr>
        <p:style>
          <a:lnRef idx="0">
            <a:schemeClr val="accent2"/>
          </a:lnRef>
          <a:fillRef idx="3">
            <a:schemeClr val="accent2"/>
          </a:fillRef>
          <a:effectRef idx="3">
            <a:schemeClr val="accent2"/>
          </a:effectRef>
          <a:fontRef idx="minor">
            <a:schemeClr val="lt1"/>
          </a:fontRef>
        </p:style>
        <p:txBody>
          <a:bodyPr>
            <a:normAutofit/>
          </a:bodyPr>
          <a:lstStyle/>
          <a:p>
            <a:pPr algn="ctr" fontAlgn="base"/>
            <a:r>
              <a:rPr lang="tr-TR" dirty="0" smtClean="0">
                <a:latin typeface="Arial Black" pitchFamily="34" charset="0"/>
              </a:rPr>
              <a:t>Gastronomi ve Mutfak Sanatları</a:t>
            </a:r>
            <a:endParaRPr lang="tr-TR" dirty="0">
              <a:latin typeface="Arial Black" pitchFamily="34" charset="0"/>
            </a:endParaRPr>
          </a:p>
        </p:txBody>
      </p:sp>
      <p:sp>
        <p:nvSpPr>
          <p:cNvPr id="3" name="2 İçerik Yer Tutucusu"/>
          <p:cNvSpPr>
            <a:spLocks noGrp="1"/>
          </p:cNvSpPr>
          <p:nvPr>
            <p:ph sz="quarter" idx="1"/>
          </p:nvPr>
        </p:nvSpPr>
        <p:spPr>
          <a:xfrm>
            <a:off x="179512" y="836712"/>
            <a:ext cx="8568952" cy="5832648"/>
          </a:xfrm>
        </p:spPr>
        <p:style>
          <a:lnRef idx="0">
            <a:schemeClr val="accent2"/>
          </a:lnRef>
          <a:fillRef idx="3">
            <a:schemeClr val="accent2"/>
          </a:fillRef>
          <a:effectRef idx="3">
            <a:schemeClr val="accent2"/>
          </a:effectRef>
          <a:fontRef idx="minor">
            <a:schemeClr val="lt1"/>
          </a:fontRef>
        </p:style>
        <p:txBody>
          <a:bodyPr>
            <a:normAutofit fontScale="47500" lnSpcReduction="20000"/>
          </a:bodyPr>
          <a:lstStyle/>
          <a:p>
            <a:pPr fontAlgn="base"/>
            <a:endParaRPr lang="tr-TR" b="1" dirty="0" smtClean="0"/>
          </a:p>
          <a:p>
            <a:pPr fontAlgn="base"/>
            <a:r>
              <a:rPr lang="tr-TR" b="1" dirty="0" smtClean="0"/>
              <a:t>Kısaca</a:t>
            </a:r>
          </a:p>
          <a:p>
            <a:pPr fontAlgn="base"/>
            <a:r>
              <a:rPr lang="tr-TR" b="1" dirty="0" smtClean="0"/>
              <a:t>Gastronomi ve Mutfak Sanatları Programı, gerekli bilgi ve becerilerle donatılmış, uluslararası alanda rekabet edebilecek genç yönetici ve şefler yetiştirmeyi amaçlar. Bölümün diğer bir amacı da zengin Türk mutfak kültürünün akademik bir ortamda korunmasını sağlamak ve bu kültürü uluslararası alanda tanıtmaktır.</a:t>
            </a:r>
            <a:br>
              <a:rPr lang="tr-TR" b="1" dirty="0" smtClean="0"/>
            </a:br>
            <a:r>
              <a:rPr lang="tr-TR" b="1" dirty="0" smtClean="0"/>
              <a:t/>
            </a:r>
            <a:br>
              <a:rPr lang="tr-TR" b="1" dirty="0" smtClean="0"/>
            </a:br>
            <a:r>
              <a:rPr lang="tr-TR" b="1" dirty="0" smtClean="0"/>
              <a:t>Kişisel Özellikler</a:t>
            </a:r>
          </a:p>
          <a:p>
            <a:pPr fontAlgn="base"/>
            <a:r>
              <a:rPr lang="tr-TR" b="1" dirty="0" smtClean="0"/>
              <a:t>Gastronomi ve Mutfak Sanatları Programını bitirenlere Gastronom; (mutfak ve servis sanatları uzmanı) unvanı verilir. Gastronomlar, Gurme yani yemek ve içmek konularında incelikleri takdir edilen kişilerdir.</a:t>
            </a:r>
            <a:br>
              <a:rPr lang="tr-TR" b="1" dirty="0" smtClean="0"/>
            </a:br>
            <a:r>
              <a:rPr lang="tr-TR" b="1" dirty="0" smtClean="0"/>
              <a:t/>
            </a:r>
            <a:br>
              <a:rPr lang="tr-TR" b="1" dirty="0" smtClean="0"/>
            </a:br>
            <a:r>
              <a:rPr lang="tr-TR" b="1" dirty="0" smtClean="0"/>
              <a:t>Dersler ve Eğitim Süreleri</a:t>
            </a:r>
          </a:p>
          <a:p>
            <a:pPr fontAlgn="base"/>
            <a:r>
              <a:rPr lang="tr-TR" b="1" dirty="0" smtClean="0"/>
              <a:t>Dört yıl sürecek olan eğitim boyunca öğrencilere restoran, yiyecek-içecek yönetimi, yemek pişirme teknikleri ve sanat-kültür konularında eğitim verilmektedir. Klasik yemek pişirme teknikleri, Fransız, Türk, Osmanlı, Akdeniz, Uzakdoğu mutfakları ve Modern mutfak teknikleri uygulamalı olarak verilmektedir. Pastacılık sanatı, çikolata hazırlama teknikleri, şarapçılığa giriş gibi diğer pratik derslerin yanında öğrenciler sanat tarihi, dünya mutfak kültürü, yemek tarihi gibi teorik derslerle mutfak sanatı ve kültürünü değişik perspektiflerle derinlemesine uygulamalı ve teorik olarak inceleyeceklerdir. Aşçılığın bir sanat iddiası olduğunu taşıyan programda temel sanat eğitimi, resim, heykel gibi alanlarda da öğrencilere eğitim verilecektir. Bir yönetici şefin, bütün bunların ötesinde toplumsal konumu bakımından kültürlü bir kişi olması gerektiğinden programda müzik, felsefe ve görgü kuralları gibi derslerde bulunmaktadır.</a:t>
            </a:r>
            <a:br>
              <a:rPr lang="tr-TR" b="1" dirty="0" smtClean="0"/>
            </a:br>
            <a:r>
              <a:rPr lang="tr-TR" b="1" dirty="0" smtClean="0"/>
              <a:t/>
            </a:r>
            <a:br>
              <a:rPr lang="tr-TR" b="1" dirty="0" smtClean="0"/>
            </a:br>
            <a:r>
              <a:rPr lang="tr-TR" b="1" dirty="0" smtClean="0"/>
              <a:t>Sosyal Statü ve Unvanlar</a:t>
            </a:r>
          </a:p>
          <a:p>
            <a:pPr fontAlgn="base"/>
            <a:r>
              <a:rPr lang="tr-TR" b="1" dirty="0" smtClean="0"/>
              <a:t>Geleceğin mesleklerinden olan gastronomi alanında, bir yandan mesleğin incelikleri öğretilirken, diğer yandan işletmecilik boyutu vurgulanarak, mezunlarının birer "aranan işletmeci" olmasının da önü açılacaktır.</a:t>
            </a:r>
            <a:br>
              <a:rPr lang="tr-TR" b="1" dirty="0" smtClean="0"/>
            </a:br>
            <a:r>
              <a:rPr lang="tr-TR" b="1" dirty="0" smtClean="0"/>
              <a:t/>
            </a:r>
            <a:br>
              <a:rPr lang="tr-TR" b="1" dirty="0" smtClean="0"/>
            </a:br>
            <a:r>
              <a:rPr lang="tr-TR" b="1" dirty="0" smtClean="0"/>
              <a:t>Çalışma Sahaları</a:t>
            </a:r>
          </a:p>
          <a:p>
            <a:r>
              <a:rPr lang="tr-TR" b="1" dirty="0" smtClean="0"/>
              <a:t>Bölüm mezunları mutfak, servis ve pişirme teknikleri konularında bilgi sahibi olacaklarından gerek </a:t>
            </a:r>
            <a:r>
              <a:rPr lang="tr-TR" b="1" dirty="0" err="1" smtClean="0"/>
              <a:t>restaurant</a:t>
            </a:r>
            <a:r>
              <a:rPr lang="tr-TR" b="1" dirty="0" smtClean="0"/>
              <a:t> işletmeciliğinde; gerekse yemek pişirme aşçılık konularında sektörde yetişmiş, nitelikli, elemanlar olacaklardır. Çalışabilecekleri iş alanları; beş yıldızlı otel mutfakları, yiyecek-içecek işletmeleri, kurumların mutfakları, </a:t>
            </a:r>
            <a:r>
              <a:rPr lang="tr-TR" b="1" dirty="0" err="1" smtClean="0"/>
              <a:t>catering</a:t>
            </a:r>
            <a:r>
              <a:rPr lang="tr-TR" b="1" dirty="0" smtClean="0"/>
              <a:t> şirketleri, kurvaziyer seyahat organize eden gemiler olabileceği gibi kendi işlerini de kurabilirler.</a:t>
            </a:r>
            <a:endParaRPr lang="tr-TR" b="1"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kan_universitesi_gastronomi_bolumu_iki_kapak_arasindan_mutfaga_h1438.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Akdeniz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22600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380,22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Atatürk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70200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335,403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Atatürk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77800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330,911</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Kocaeli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156000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339,48</a:t>
                      </a:r>
                    </a:p>
                  </a:txBody>
                  <a:tcPr marL="9525" marR="9525" marT="9525" marB="0" anchor="ct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4624"/>
            <a:ext cx="9144000" cy="50405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a:r>
              <a:rPr lang="tr-TR" b="1" dirty="0" smtClean="0"/>
              <a:t>GAZETECİLİK</a:t>
            </a:r>
            <a:endParaRPr lang="tr-TR" b="1" dirty="0"/>
          </a:p>
        </p:txBody>
      </p:sp>
      <p:sp>
        <p:nvSpPr>
          <p:cNvPr id="3" name="2 İçerik Yer Tutucusu"/>
          <p:cNvSpPr>
            <a:spLocks noGrp="1"/>
          </p:cNvSpPr>
          <p:nvPr>
            <p:ph sz="quarter" idx="1"/>
          </p:nvPr>
        </p:nvSpPr>
        <p:spPr>
          <a:xfrm>
            <a:off x="0" y="620688"/>
            <a:ext cx="9144000" cy="6237312"/>
          </a:xfrm>
        </p:spPr>
        <p:style>
          <a:lnRef idx="0">
            <a:schemeClr val="accent4"/>
          </a:lnRef>
          <a:fillRef idx="3">
            <a:schemeClr val="accent4"/>
          </a:fillRef>
          <a:effectRef idx="3">
            <a:schemeClr val="accent4"/>
          </a:effectRef>
          <a:fontRef idx="minor">
            <a:schemeClr val="lt1"/>
          </a:fontRef>
        </p:style>
        <p:txBody>
          <a:bodyPr>
            <a:normAutofit fontScale="47500" lnSpcReduction="20000"/>
          </a:bodyPr>
          <a:lstStyle/>
          <a:p>
            <a:pPr fontAlgn="base"/>
            <a:endParaRPr lang="tr-TR" b="1" dirty="0" smtClean="0"/>
          </a:p>
          <a:p>
            <a:pPr fontAlgn="base"/>
            <a:r>
              <a:rPr lang="tr-TR" b="1" dirty="0" smtClean="0"/>
              <a:t>Kısaca</a:t>
            </a:r>
          </a:p>
          <a:p>
            <a:pPr fontAlgn="base"/>
            <a:r>
              <a:rPr lang="tr-TR" b="1" dirty="0" smtClean="0"/>
              <a:t>Gazetecilik, haber malzemesi olan bilginin toplanmasını, düzenlenmesini, yazılmasını ve dağıtılmasını içine alan süreci kapsar. Bu sebeple, Gazetecilik Programı bireylere haberin kaynağından basım ve yayım aşamasına kadar olan tüm işlemlere ait bilgi ve beceriyi kazandırmayı hedefler. Bölümde hem bu becerilere sahip nitelikli eleman yetiştirilirken hem de gazetecilik alnında araştırmalar yapılır. Medya, teknolojinin akıl almaz hızına en iyi entegre olmuş alandır diyebiliriz. Bu anlamıyla gazetecilik günümüzde birçok alanda yetkin olmayı gerektiren bir meslek haline gelmiştir. Ancak bununla birlikte gazeteciliğin değişmez ilke ve prensipleri vardır. Gazetecilik programı hem bu prensip ve ilkelere, hem de mesleki donanıma sahip bireyler yetiştirmeyi amaçlar.</a:t>
            </a:r>
            <a:br>
              <a:rPr lang="tr-TR" b="1" dirty="0" smtClean="0"/>
            </a:br>
            <a:r>
              <a:rPr lang="tr-TR" b="1" dirty="0" smtClean="0"/>
              <a:t/>
            </a:r>
            <a:br>
              <a:rPr lang="tr-TR" b="1" dirty="0" smtClean="0"/>
            </a:br>
            <a:r>
              <a:rPr lang="tr-TR" b="1" dirty="0" smtClean="0"/>
              <a:t>Kişisel Özellikler</a:t>
            </a:r>
          </a:p>
          <a:p>
            <a:pPr fontAlgn="base"/>
            <a:r>
              <a:rPr lang="tr-TR" b="1" dirty="0" smtClean="0"/>
              <a:t>Gazeteci olmak isteyenlerin; güçlü bir sözel yeteneğe sahip, araştırma ve incelemeye meraklı, dışa dönük, insanlarla kolay iletişim kurabilen kişiler olması gerekir. Bu özellikler alınan eğitim ile birlikte başarılı bir gazeteci olmayı sağlayacaktır.</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Eğitim sürecinin ilk yıllarında; Sosyoloji, Psikoloji, Siyasi Tarih gibi temel sosyal bilim dersleri, sonraki yıllarda ise mesleki eğitime yönelik olarak Gazetecilik, Fotoğrafçılık, Basın Ekonomisi, Basın Yayın Tekniği gibi dersler okutulur ve uygulamalar yaptırılır. Her üniversitede okutulan dersler temel olarak bu içeriklere sahip olmakla birlikte, o üniversitenin ekolüne göre farklılıklar taşıyabilir.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Gazetecilik programını bitirenlere "Gazeteci" unvanı verilir.</a:t>
            </a:r>
            <a:br>
              <a:rPr lang="tr-TR" b="1" dirty="0" smtClean="0"/>
            </a:br>
            <a:r>
              <a:rPr lang="tr-TR" b="1" dirty="0" smtClean="0"/>
              <a:t/>
            </a:r>
            <a:br>
              <a:rPr lang="tr-TR" b="1" dirty="0" smtClean="0"/>
            </a:br>
            <a:r>
              <a:rPr lang="tr-TR" b="1" dirty="0" smtClean="0"/>
              <a:t>Çalışma Sahaları</a:t>
            </a:r>
          </a:p>
          <a:p>
            <a:r>
              <a:rPr lang="tr-TR" b="1" dirty="0" smtClean="0"/>
              <a:t>Gazetecilik programını bitirenler çeşitli basın ve yayın kuruluşlarının merkez ve haber bürolarında "Muhabir" olarak görev alırlar. Gazetecilik programından mezun olanların gazetelerde "Muhabir" olarak yaptıkları iş, haber toplamak ve bunları açık, kısa ve ilgi çekici bir biçimde gazete ve dergilere yazmaktır. Gazete muhabirleri belli bir alanda uzmanlaşabilirler (spor muhabiri, polis muhabiri vb.). Gazetecilerin çalışma saatleri bağlı oldukları gazetenin türüne göre değişir. Çalışma çok kere geceleri de devam eder. Gazete muhabirleri bazen bir röportaj için günlerce ünlü bir kişinin peşinde koşmak, evlerinden uzakta, güç koşullarda yaşamak, gerektiğinde bir haber için kendilerini tehlikeye atmak durumunda kalabilirler. Gazetecilik programını bitirenler genellikle basın yayın kuruluşlarında görev alırlar. Gazetecilik ekonomik koşullardan çok çabuk etkilenen bir sektör olduğundan, mezunların iş bulma şansı ülkenin ekonomik gelişmişliği ile çok sıkı ilişkilidir. Bununla birlikte, alanında çok iyi yetişmiş bir kimsenin </a:t>
            </a:r>
            <a:r>
              <a:rPr lang="tr-TR" b="1" dirty="0" err="1" smtClean="0"/>
              <a:t>hertürlü</a:t>
            </a:r>
            <a:r>
              <a:rPr lang="tr-TR" b="1" dirty="0" smtClean="0"/>
              <a:t> koşulda işsiz kalamayacağı söylenebilir. </a:t>
            </a:r>
            <a:br>
              <a:rPr lang="tr-TR" b="1" dirty="0" smtClean="0"/>
            </a:br>
            <a:endParaRPr lang="tr-TR"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1 .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33400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365,838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28800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371,545</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Cumhuriyet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196000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282,087</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Kastamonu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199000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281,213</a:t>
                      </a:r>
                    </a:p>
                  </a:txBody>
                  <a:tcPr marL="9525" marR="9525" marT="9525" marB="0" anchor="ct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127</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74.804</a:t>
                      </a:r>
                    </a:p>
                  </a:txBody>
                  <a:tcPr marL="47625" marR="47625" marT="47625" marB="47625" anchor="ctr">
                    <a:solidFill>
                      <a:srgbClr val="92D050"/>
                    </a:solidFill>
                  </a:tcPr>
                </a:tc>
                <a:tc>
                  <a:txBody>
                    <a:bodyPr/>
                    <a:lstStyle/>
                    <a:p>
                      <a:pPr algn="ctr" fontAlgn="ctr"/>
                      <a:r>
                        <a:rPr lang="tr-TR" sz="1200" b="1" dirty="0"/>
                        <a:t>92.286</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79.519</a:t>
                      </a:r>
                    </a:p>
                  </a:txBody>
                  <a:tcPr marL="47625" marR="47625" marT="47625" marB="47625" anchor="ctr"/>
                </a:tc>
                <a:tc>
                  <a:txBody>
                    <a:bodyPr/>
                    <a:lstStyle/>
                    <a:p>
                      <a:pPr algn="ctr" fontAlgn="ctr"/>
                      <a:r>
                        <a:rPr lang="tr-TR" sz="1200"/>
                        <a:t>92.286</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79.650</a:t>
                      </a:r>
                    </a:p>
                  </a:txBody>
                  <a:tcPr marL="47625" marR="47625" marT="47625" marB="47625" anchor="ctr"/>
                </a:tc>
                <a:tc>
                  <a:txBody>
                    <a:bodyPr/>
                    <a:lstStyle/>
                    <a:p>
                      <a:pPr algn="ctr" fontAlgn="ctr"/>
                      <a:r>
                        <a:rPr lang="tr-TR" sz="1200"/>
                        <a:t>85.555</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74.804</a:t>
                      </a:r>
                    </a:p>
                  </a:txBody>
                  <a:tcPr marL="47625" marR="47625" marT="47625" marB="47625" anchor="ctr"/>
                </a:tc>
                <a:tc>
                  <a:txBody>
                    <a:bodyPr/>
                    <a:lstStyle/>
                    <a:p>
                      <a:pPr algn="ctr" fontAlgn="ctr"/>
                      <a:r>
                        <a:rPr lang="tr-TR" sz="1200"/>
                        <a:t>86.920</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74.804</a:t>
                      </a:r>
                    </a:p>
                  </a:txBody>
                  <a:tcPr marL="47625" marR="47625" marT="47625" marB="47625" anchor="ctr">
                    <a:solidFill>
                      <a:srgbClr val="92D050"/>
                    </a:solidFill>
                  </a:tcPr>
                </a:tc>
                <a:tc>
                  <a:txBody>
                    <a:bodyPr/>
                    <a:lstStyle/>
                    <a:p>
                      <a:pPr algn="ctr" fontAlgn="ctr"/>
                      <a:r>
                        <a:rPr lang="tr-TR" sz="1200" dirty="0"/>
                        <a:t>92.286</a:t>
                      </a:r>
                    </a:p>
                  </a:txBody>
                  <a:tcPr marL="47625" marR="47625" marT="47625" marB="47625" anchor="ctr">
                    <a:solidFill>
                      <a:srgbClr val="92D050"/>
                    </a:solidFill>
                  </a:tcP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75.693</a:t>
                      </a:r>
                    </a:p>
                  </a:txBody>
                  <a:tcPr marL="47625" marR="47625" marT="47625" marB="47625" anchor="ctr"/>
                </a:tc>
                <a:tc>
                  <a:txBody>
                    <a:bodyPr/>
                    <a:lstStyle/>
                    <a:p>
                      <a:pPr algn="ctr" fontAlgn="ctr"/>
                      <a:r>
                        <a:rPr lang="tr-TR" sz="1200"/>
                        <a:t>78.667</a:t>
                      </a:r>
                    </a:p>
                  </a:txBody>
                  <a:tcPr marL="47625" marR="47625" marT="47625" marB="47625" anchor="ctr"/>
                </a:tc>
              </a:tr>
              <a:tr h="527538">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75.693</a:t>
                      </a:r>
                    </a:p>
                  </a:txBody>
                  <a:tcPr marL="47625" marR="47625" marT="47625" marB="47625" anchor="ctr">
                    <a:solidFill>
                      <a:srgbClr val="92D050"/>
                    </a:solidFill>
                  </a:tcPr>
                </a:tc>
                <a:tc>
                  <a:txBody>
                    <a:bodyPr/>
                    <a:lstStyle/>
                    <a:p>
                      <a:pPr algn="ctr" fontAlgn="ctr"/>
                      <a:r>
                        <a:rPr lang="tr-TR" sz="1200" dirty="0"/>
                        <a:t>78.667</a:t>
                      </a:r>
                    </a:p>
                  </a:txBody>
                  <a:tcPr marL="47625" marR="47625" marT="47625" marB="47625" anchor="ctr">
                    <a:solidFill>
                      <a:srgbClr val="92D050"/>
                    </a:solidFill>
                  </a:tcPr>
                </a:tc>
              </a:tr>
              <a:tr h="527538">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82.484</a:t>
                      </a:r>
                    </a:p>
                  </a:txBody>
                  <a:tcPr marL="47625" marR="47625" marT="47625" marB="47625" anchor="ctr"/>
                </a:tc>
                <a:tc>
                  <a:txBody>
                    <a:bodyPr/>
                    <a:lstStyle/>
                    <a:p>
                      <a:pPr algn="ctr" fontAlgn="ctr"/>
                      <a:r>
                        <a:rPr lang="tr-TR" sz="1200"/>
                        <a:t>84.899</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80.398</a:t>
                      </a:r>
                    </a:p>
                  </a:txBody>
                  <a:tcPr marL="47625" marR="47625" marT="47625" marB="47625" anchor="ctr"/>
                </a:tc>
                <a:tc>
                  <a:txBody>
                    <a:bodyPr/>
                    <a:lstStyle/>
                    <a:p>
                      <a:pPr algn="ctr" fontAlgn="ctr"/>
                      <a:r>
                        <a:rPr lang="tr-TR" sz="1200"/>
                        <a:t>89.869</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79.240</a:t>
                      </a:r>
                    </a:p>
                  </a:txBody>
                  <a:tcPr marL="47625" marR="47625" marT="47625" marB="47625" anchor="ctr"/>
                </a:tc>
                <a:tc>
                  <a:txBody>
                    <a:bodyPr/>
                    <a:lstStyle/>
                    <a:p>
                      <a:pPr algn="ctr" fontAlgn="ctr"/>
                      <a:r>
                        <a:rPr lang="tr-TR" sz="1200"/>
                        <a:t>86.062</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74.950</a:t>
                      </a:r>
                    </a:p>
                  </a:txBody>
                  <a:tcPr marL="47625" marR="47625" marT="47625" marB="47625" anchor="ctr"/>
                </a:tc>
                <a:tc>
                  <a:txBody>
                    <a:bodyPr/>
                    <a:lstStyle/>
                    <a:p>
                      <a:pPr algn="ctr" fontAlgn="ctr"/>
                      <a:r>
                        <a:rPr lang="tr-TR" sz="1200"/>
                        <a:t>87.876</a:t>
                      </a:r>
                    </a:p>
                  </a:txBody>
                  <a:tcPr marL="47625" marR="47625" marT="47625" marB="47625" anchor="ctr"/>
                </a:tc>
              </a:tr>
              <a:tr h="52753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74.950</a:t>
                      </a:r>
                    </a:p>
                  </a:txBody>
                  <a:tcPr marL="47625" marR="47625" marT="47625" marB="47625" anchor="ctr">
                    <a:solidFill>
                      <a:srgbClr val="92D050"/>
                    </a:solidFill>
                  </a:tcPr>
                </a:tc>
                <a:tc>
                  <a:txBody>
                    <a:bodyPr/>
                    <a:lstStyle/>
                    <a:p>
                      <a:pPr algn="ctr" fontAlgn="ctr"/>
                      <a:r>
                        <a:rPr lang="tr-TR" sz="1200" dirty="0"/>
                        <a:t>89.869</a:t>
                      </a:r>
                    </a:p>
                  </a:txBody>
                  <a:tcPr marL="47625" marR="47625" marT="47625" marB="47625" anchor="ctr">
                    <a:solidFill>
                      <a:srgbClr val="92D050"/>
                    </a:solidFill>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5800">
                <a:tc>
                  <a:txBody>
                    <a:bodyPr/>
                    <a:lstStyle/>
                    <a:p>
                      <a:pPr algn="ctr" fontAlgn="ctr"/>
                      <a:r>
                        <a:rPr lang="tr-TR" sz="1200" b="0" dirty="0">
                          <a:solidFill>
                            <a:schemeClr val="tx1"/>
                          </a:solidFill>
                        </a:rPr>
                        <a:t>Redaktör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2013</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10</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81.441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87.838</a:t>
                      </a:r>
                    </a:p>
                  </a:txBody>
                  <a:tcPr marL="47625" marR="47625" marT="47625" marB="47625" anchor="ctr">
                    <a:solidFill>
                      <a:schemeClr val="accent3">
                        <a:lumMod val="20000"/>
                        <a:lumOff val="80000"/>
                      </a:schemeClr>
                    </a:solidFill>
                  </a:tcPr>
                </a:tc>
              </a:tr>
              <a:tr h="685800">
                <a:tc>
                  <a:txBody>
                    <a:bodyPr/>
                    <a:lstStyle/>
                    <a:p>
                      <a:pPr algn="ctr" fontAlgn="ctr"/>
                      <a:r>
                        <a:rPr lang="tr-TR" sz="1200" dirty="0"/>
                        <a:t>Redaktör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81.441</a:t>
                      </a:r>
                    </a:p>
                  </a:txBody>
                  <a:tcPr marL="47625" marR="47625" marT="47625" marB="47625" anchor="ctr">
                    <a:solidFill>
                      <a:srgbClr val="92D050"/>
                    </a:solidFill>
                  </a:tcPr>
                </a:tc>
                <a:tc>
                  <a:txBody>
                    <a:bodyPr/>
                    <a:lstStyle/>
                    <a:p>
                      <a:pPr algn="ctr" fontAlgn="ctr"/>
                      <a:r>
                        <a:rPr lang="tr-TR" sz="1200" dirty="0"/>
                        <a:t>87.838</a:t>
                      </a:r>
                    </a:p>
                  </a:txBody>
                  <a:tcPr marL="47625" marR="47625" marT="47625" marB="47625" anchor="ctr">
                    <a:solidFill>
                      <a:srgbClr val="92D050"/>
                    </a:solidFill>
                  </a:tcPr>
                </a:tc>
              </a:tr>
              <a:tr h="685800">
                <a:tc>
                  <a:txBody>
                    <a:bodyPr/>
                    <a:lstStyle/>
                    <a:p>
                      <a:pPr algn="ctr" fontAlgn="ctr"/>
                      <a:r>
                        <a:rPr lang="tr-TR" sz="1200"/>
                        <a:t>Sekreter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84.850</a:t>
                      </a:r>
                    </a:p>
                  </a:txBody>
                  <a:tcPr marL="47625" marR="47625" marT="47625" marB="47625" anchor="ctr"/>
                </a:tc>
                <a:tc>
                  <a:txBody>
                    <a:bodyPr/>
                    <a:lstStyle/>
                    <a:p>
                      <a:pPr algn="ctr" fontAlgn="ctr"/>
                      <a:r>
                        <a:rPr lang="tr-TR" sz="1200"/>
                        <a:t>84.850</a:t>
                      </a:r>
                    </a:p>
                  </a:txBody>
                  <a:tcPr marL="47625" marR="47625" marT="47625" marB="47625" anchor="ctr"/>
                </a:tc>
              </a:tr>
              <a:tr h="685800">
                <a:tc>
                  <a:txBody>
                    <a:bodyPr/>
                    <a:lstStyle/>
                    <a:p>
                      <a:pPr algn="ctr" fontAlgn="ctr"/>
                      <a:r>
                        <a:rPr lang="tr-TR" sz="1200" dirty="0"/>
                        <a:t>Sekreter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84.850</a:t>
                      </a:r>
                    </a:p>
                  </a:txBody>
                  <a:tcPr marL="47625" marR="47625" marT="47625" marB="47625" anchor="ctr">
                    <a:solidFill>
                      <a:srgbClr val="92D050"/>
                    </a:solidFill>
                  </a:tcPr>
                </a:tc>
                <a:tc>
                  <a:txBody>
                    <a:bodyPr/>
                    <a:lstStyle/>
                    <a:p>
                      <a:pPr algn="ctr" fontAlgn="ctr"/>
                      <a:r>
                        <a:rPr lang="tr-TR" sz="1200" dirty="0"/>
                        <a:t>84.850</a:t>
                      </a:r>
                    </a:p>
                  </a:txBody>
                  <a:tcPr marL="47625" marR="47625" marT="47625" marB="47625" anchor="ctr">
                    <a:solidFill>
                      <a:srgbClr val="92D050"/>
                    </a:solidFill>
                  </a:tcPr>
                </a:tc>
              </a:tr>
              <a:tr h="685800">
                <a:tc>
                  <a:txBody>
                    <a:bodyPr/>
                    <a:lstStyle/>
                    <a:p>
                      <a:pPr algn="ctr" fontAlgn="ctr"/>
                      <a:r>
                        <a:rPr lang="tr-TR" sz="1200"/>
                        <a:t>Uzman</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83.256</a:t>
                      </a:r>
                    </a:p>
                  </a:txBody>
                  <a:tcPr marL="47625" marR="47625" marT="47625" marB="47625" anchor="ctr"/>
                </a:tc>
                <a:tc>
                  <a:txBody>
                    <a:bodyPr/>
                    <a:lstStyle/>
                    <a:p>
                      <a:pPr algn="ctr" fontAlgn="ctr"/>
                      <a:r>
                        <a:rPr lang="tr-TR" sz="1200"/>
                        <a:t>83.256</a:t>
                      </a:r>
                    </a:p>
                  </a:txBody>
                  <a:tcPr marL="47625" marR="47625" marT="47625" marB="47625" anchor="ctr"/>
                </a:tc>
              </a:tr>
              <a:tr h="68580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83.256</a:t>
                      </a:r>
                    </a:p>
                  </a:txBody>
                  <a:tcPr marL="47625" marR="47625" marT="47625" marB="47625" anchor="ctr">
                    <a:solidFill>
                      <a:srgbClr val="92D050"/>
                    </a:solidFill>
                  </a:tcPr>
                </a:tc>
                <a:tc>
                  <a:txBody>
                    <a:bodyPr/>
                    <a:lstStyle/>
                    <a:p>
                      <a:pPr algn="ctr" fontAlgn="ctr"/>
                      <a:r>
                        <a:rPr lang="tr-TR" sz="1200" dirty="0"/>
                        <a:t>83.256</a:t>
                      </a:r>
                    </a:p>
                  </a:txBody>
                  <a:tcPr marL="47625" marR="47625" marT="47625" marB="47625" anchor="ctr">
                    <a:solidFill>
                      <a:srgbClr val="92D050"/>
                    </a:solidFill>
                  </a:tcPr>
                </a:tc>
              </a:tr>
              <a:tr h="6858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85.439</a:t>
                      </a:r>
                    </a:p>
                  </a:txBody>
                  <a:tcPr marL="47625" marR="47625" marT="47625" marB="47625" anchor="ctr"/>
                </a:tc>
                <a:tc>
                  <a:txBody>
                    <a:bodyPr/>
                    <a:lstStyle/>
                    <a:p>
                      <a:pPr algn="ctr" fontAlgn="ctr"/>
                      <a:r>
                        <a:rPr lang="tr-TR" sz="1200"/>
                        <a:t>85.439</a:t>
                      </a:r>
                    </a:p>
                  </a:txBody>
                  <a:tcPr marL="47625" marR="47625" marT="47625" marB="47625" anchor="ctr"/>
                </a:tc>
              </a:tr>
              <a:tr h="6858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81.086</a:t>
                      </a:r>
                    </a:p>
                  </a:txBody>
                  <a:tcPr marL="47625" marR="47625" marT="47625" marB="47625" anchor="ctr"/>
                </a:tc>
                <a:tc>
                  <a:txBody>
                    <a:bodyPr/>
                    <a:lstStyle/>
                    <a:p>
                      <a:pPr algn="ctr" fontAlgn="ctr"/>
                      <a:r>
                        <a:rPr lang="tr-TR" sz="1200"/>
                        <a:t>84.827</a:t>
                      </a:r>
                    </a:p>
                  </a:txBody>
                  <a:tcPr marL="47625" marR="47625" marT="47625" marB="47625" anchor="ctr"/>
                </a:tc>
              </a:tr>
              <a:tr h="6858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77.468</a:t>
                      </a:r>
                    </a:p>
                  </a:txBody>
                  <a:tcPr marL="47625" marR="47625" marT="47625" marB="47625" anchor="ctr"/>
                </a:tc>
                <a:tc>
                  <a:txBody>
                    <a:bodyPr/>
                    <a:lstStyle/>
                    <a:p>
                      <a:pPr algn="ctr" fontAlgn="ctr"/>
                      <a:r>
                        <a:rPr lang="tr-TR" sz="1200"/>
                        <a:t>77.468</a:t>
                      </a:r>
                    </a:p>
                  </a:txBody>
                  <a:tcPr marL="47625" marR="47625" marT="47625" marB="47625" anchor="ctr"/>
                </a:tc>
              </a:tr>
              <a:tr h="685800">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77.468</a:t>
                      </a:r>
                    </a:p>
                  </a:txBody>
                  <a:tcPr marL="47625" marR="47625" marT="47625" marB="47625" anchor="ctr">
                    <a:solidFill>
                      <a:srgbClr val="92D050"/>
                    </a:solidFill>
                  </a:tcPr>
                </a:tc>
                <a:tc>
                  <a:txBody>
                    <a:bodyPr/>
                    <a:lstStyle/>
                    <a:p>
                      <a:pPr algn="ctr" fontAlgn="ctr"/>
                      <a:r>
                        <a:rPr lang="tr-TR" sz="1200" dirty="0"/>
                        <a:t>85.439</a:t>
                      </a:r>
                    </a:p>
                  </a:txBody>
                  <a:tcPr marL="47625" marR="47625" marT="47625" marB="47625" anchor="ctr">
                    <a:solidFill>
                      <a:srgbClr val="92D050"/>
                    </a:solidFill>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496944" cy="576064"/>
          </a:xfrm>
        </p:spPr>
        <p:style>
          <a:lnRef idx="1">
            <a:schemeClr val="dk1"/>
          </a:lnRef>
          <a:fillRef idx="3">
            <a:schemeClr val="dk1"/>
          </a:fillRef>
          <a:effectRef idx="2">
            <a:schemeClr val="dk1"/>
          </a:effectRef>
          <a:fontRef idx="minor">
            <a:schemeClr val="lt1"/>
          </a:fontRef>
        </p:style>
        <p:txBody>
          <a:bodyPr>
            <a:noAutofit/>
          </a:bodyPr>
          <a:lstStyle/>
          <a:p>
            <a:pPr algn="ctr"/>
            <a:r>
              <a:rPr lang="tr-TR" sz="2000" dirty="0" smtClean="0">
                <a:latin typeface="Arial Black" pitchFamily="34" charset="0"/>
                <a:cs typeface="Arabic Typesetting" pitchFamily="66" charset="-78"/>
              </a:rPr>
              <a:t>GEMİ İNŞAATI VE GEMİ MAKİNELERİ MÜHENDİSLİĞİ</a:t>
            </a:r>
            <a:endParaRPr lang="tr-TR" sz="2000" dirty="0">
              <a:latin typeface="Arial Black" pitchFamily="34" charset="0"/>
              <a:cs typeface="Arabic Typesetting" pitchFamily="66" charset="-78"/>
            </a:endParaRPr>
          </a:p>
        </p:txBody>
      </p:sp>
      <p:sp>
        <p:nvSpPr>
          <p:cNvPr id="3" name="2 İçerik Yer Tutucusu"/>
          <p:cNvSpPr>
            <a:spLocks noGrp="1"/>
          </p:cNvSpPr>
          <p:nvPr>
            <p:ph sz="quarter" idx="1"/>
          </p:nvPr>
        </p:nvSpPr>
        <p:spPr>
          <a:xfrm>
            <a:off x="179512" y="692696"/>
            <a:ext cx="8568952" cy="5976664"/>
          </a:xfrm>
        </p:spPr>
        <p:style>
          <a:lnRef idx="0">
            <a:schemeClr val="dk1"/>
          </a:lnRef>
          <a:fillRef idx="3">
            <a:schemeClr val="dk1"/>
          </a:fillRef>
          <a:effectRef idx="3">
            <a:schemeClr val="dk1"/>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b="1" dirty="0" smtClean="0"/>
              <a:t>Gemi İnşaatı Mühendisliği Programı; her türlü gemiyi dizayn etme becerisini kazanmış, problem çözme ve karar vermede yardımcı olacak ve yaşam boyu öğrenmeyi sağlayacak güçlü bir mühendislik temeli oluşmuş, modern mühendislik araçlarını kullanma yeteneğini edinmiş Gemi İnşaatı Mühendislerini yetiştirmeyi amaçlar.</a:t>
            </a:r>
            <a:br>
              <a:rPr lang="tr-TR" b="1" dirty="0" smtClean="0"/>
            </a:br>
            <a:r>
              <a:rPr lang="tr-TR" b="1" dirty="0" smtClean="0"/>
              <a:t/>
            </a:r>
            <a:br>
              <a:rPr lang="tr-TR" b="1" dirty="0" smtClean="0"/>
            </a:br>
            <a:r>
              <a:rPr lang="tr-TR" b="1" dirty="0" smtClean="0"/>
              <a:t>Kişisel Özellikler</a:t>
            </a:r>
          </a:p>
          <a:p>
            <a:pPr fontAlgn="base"/>
            <a:r>
              <a:rPr lang="tr-TR" b="1" dirty="0" smtClean="0"/>
              <a:t>Gemi İnşaatı Mühendisi olmak isteyenlerin; üstün bir genel yeteneğe sahip, sayısal düşünebilen, tasarım ve çizim alanlarına ilgili ve bu alanlarda başarılı, göz-el koordinasyonuna sahip, şekil ve uzay ilişkilerini algılayabilen, fizik ve matematik konularına ilgili kimseler olmaları gerekir. </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Öğretim süresince; Fizik, Gemi Mühendisliğine Giriş, Lineer Cebir, Matematik, Teknik Resim, Statik, Gemi Geometrisi, Diferansiyel Denklemler, Malzeme Bilimi, Mukavemet, Sayısal Yöntemler, Gemi Yapı Elemanları, Termodinamik, İmal Usulleri, Gemi Makineleri, Gemi Teorisi, Gemi İşletmeciliği, Gemi Yardımcı Makineleri gibi dersler okutulmaktadır.</a:t>
            </a:r>
            <a:br>
              <a:rPr lang="tr-TR" b="1" dirty="0" smtClean="0"/>
            </a:br>
            <a:r>
              <a:rPr lang="tr-TR" b="1" dirty="0" smtClean="0"/>
              <a:t/>
            </a:r>
            <a:br>
              <a:rPr lang="tr-TR" b="1" dirty="0" smtClean="0"/>
            </a:br>
            <a:r>
              <a:rPr lang="tr-TR" b="1" dirty="0" smtClean="0"/>
              <a:t>Sosyal Statü ve Unvanlar</a:t>
            </a:r>
          </a:p>
          <a:p>
            <a:pPr fontAlgn="base"/>
            <a:r>
              <a:rPr lang="tr-TR" b="1" dirty="0" smtClean="0"/>
              <a:t>Gemi İnşaatı Programını bitirenlere "Gemi İnşaatı Mühendisi" unvanı verilir. </a:t>
            </a:r>
            <a:br>
              <a:rPr lang="tr-TR" b="1" dirty="0" smtClean="0"/>
            </a:br>
            <a:r>
              <a:rPr lang="tr-TR" b="1" dirty="0" smtClean="0"/>
              <a:t/>
            </a:r>
            <a:br>
              <a:rPr lang="tr-TR" b="1" dirty="0" smtClean="0"/>
            </a:br>
            <a:r>
              <a:rPr lang="tr-TR" b="1" dirty="0" smtClean="0"/>
              <a:t>Çalışma Sahaları</a:t>
            </a:r>
          </a:p>
          <a:p>
            <a:r>
              <a:rPr lang="tr-TR" b="1" dirty="0" smtClean="0"/>
              <a:t>Gemi İnşaatı Mühendisleri, inşa edilecek, yenileştirilecek veya onarımı yapılacak gemiler için uluslararası kurallara uygun plan ve projeler hazırlar, inşa edilecek gemide kullanılacak olan makine, teçhizat ve malzemelerin seçimini yapar, dayanıklılığı ve diğer özellikleriyle ilgili gerekli mühendislik hesaplarını çıkarır, istenilen ölçü ve şekillerde gemilerin yapımını, her türlü bakım ve onarım işlerinin yürütülmesini sağlarlar. Gemi İnşaatı Mühendisleri; Ulaştırma Bakanlığı, Türkiye Denizcilik İşletmeleri gibi kamu kuruluşlarında, resmi ve özel tersanelerde, deniz taşımacılığı yapan özel kuruluşlarda, mühendislik bürolarında çalışabilirler. İşin planlanması ve projelendirilmesi aşamasında bürolarda, inşa aşamasında tersanelerde, onarım yapılması ve yenileştirilmesi aşamasında bakım onarım istasyonlarında görev alabilirler. </a:t>
            </a:r>
            <a:endParaRPr lang="tr-TR" b="1"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28200</a:t>
                      </a:r>
                    </a:p>
                  </a:txBody>
                  <a:tcPr marL="9525" marR="9525" marT="9525" marB="0" anchor="ctr"/>
                </a:tc>
                <a:tc>
                  <a:txBody>
                    <a:bodyPr/>
                    <a:lstStyle/>
                    <a:p>
                      <a:pPr algn="ctr" fontAlgn="ctr"/>
                      <a:r>
                        <a:rPr lang="tr-TR" sz="1100" b="0" i="0" u="none" strike="noStrike">
                          <a:solidFill>
                            <a:srgbClr val="000000"/>
                          </a:solidFill>
                          <a:latin typeface="Arial Black" pitchFamily="34" charset="0"/>
                        </a:rPr>
                        <a:t>406,461</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Karadeniz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98600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310,615</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Yıldız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43700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378,784</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Piri Reis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55300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361,077</a:t>
                      </a:r>
                    </a:p>
                  </a:txBody>
                  <a:tcPr marL="9525" marR="9525" marT="9525"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6341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ts val="3300"/>
              </a:lnSpc>
            </a:pPr>
            <a:r>
              <a:rPr lang="tr-TR" sz="2400" b="1" dirty="0" smtClean="0">
                <a:hlinkClick r:id="rId2" action="ppaction://hlinksldjump"/>
              </a:rPr>
              <a:t>TARİH</a:t>
            </a:r>
            <a:endParaRPr lang="tr-TR" sz="2400" b="1" dirty="0" smtClean="0"/>
          </a:p>
          <a:p>
            <a:pPr>
              <a:lnSpc>
                <a:spcPts val="3300"/>
              </a:lnSpc>
            </a:pPr>
            <a:r>
              <a:rPr lang="tr-TR" sz="2400" b="1" dirty="0" smtClean="0">
                <a:hlinkClick r:id="rId3" action="ppaction://hlinksldjump"/>
              </a:rPr>
              <a:t>TARLA BİTKİLERİ</a:t>
            </a:r>
            <a:endParaRPr lang="tr-TR" sz="2400" b="1" dirty="0" smtClean="0"/>
          </a:p>
          <a:p>
            <a:pPr>
              <a:lnSpc>
                <a:spcPts val="3300"/>
              </a:lnSpc>
            </a:pPr>
            <a:r>
              <a:rPr lang="tr-TR" sz="2400" b="1" dirty="0" smtClean="0">
                <a:hlinkClick r:id="rId4" action="ppaction://hlinksldjump"/>
              </a:rPr>
              <a:t>TEKSTİL MÜHENDİSLİĞİ</a:t>
            </a:r>
            <a:endParaRPr lang="tr-TR" sz="2400" b="1" dirty="0" smtClean="0"/>
          </a:p>
          <a:p>
            <a:pPr>
              <a:lnSpc>
                <a:spcPts val="3300"/>
              </a:lnSpc>
            </a:pPr>
            <a:r>
              <a:rPr lang="tr-TR" sz="2400" b="1" dirty="0" smtClean="0">
                <a:hlinkClick r:id="rId5" action="ppaction://hlinksldjump"/>
              </a:rPr>
              <a:t>TIP</a:t>
            </a:r>
            <a:endParaRPr lang="tr-TR" sz="2400" b="1" dirty="0" smtClean="0"/>
          </a:p>
          <a:p>
            <a:pPr>
              <a:lnSpc>
                <a:spcPts val="3300"/>
              </a:lnSpc>
            </a:pPr>
            <a:r>
              <a:rPr lang="tr-TR" sz="2400" b="1" dirty="0" smtClean="0">
                <a:hlinkClick r:id="rId6" action="ppaction://hlinksldjump"/>
              </a:rPr>
              <a:t>TURİZM İŞLETMECİLİĞİ VE OTELCİLİK</a:t>
            </a:r>
            <a:endParaRPr lang="tr-TR" sz="2400" b="1" dirty="0" smtClean="0"/>
          </a:p>
          <a:p>
            <a:pPr>
              <a:lnSpc>
                <a:spcPts val="3300"/>
              </a:lnSpc>
            </a:pPr>
            <a:r>
              <a:rPr lang="tr-TR" sz="2400" b="1" dirty="0" smtClean="0">
                <a:hlinkClick r:id="rId7" action="ppaction://hlinksldjump"/>
              </a:rPr>
              <a:t>TÜRK DİLİ VE EDEBİYATI</a:t>
            </a:r>
            <a:endParaRPr lang="tr-TR" sz="2400" b="1" dirty="0" smtClean="0"/>
          </a:p>
          <a:p>
            <a:pPr>
              <a:lnSpc>
                <a:spcPts val="3300"/>
              </a:lnSpc>
            </a:pPr>
            <a:r>
              <a:rPr lang="tr-TR" sz="2400" b="1" dirty="0" smtClean="0">
                <a:hlinkClick r:id="rId8" action="ppaction://hlinksldjump"/>
              </a:rPr>
              <a:t>TÜRKÇE ÖĞRETMENLİĞİ</a:t>
            </a:r>
            <a:endParaRPr lang="tr-TR" sz="2400" b="1" dirty="0" smtClean="0"/>
          </a:p>
          <a:p>
            <a:pPr>
              <a:lnSpc>
                <a:spcPts val="3300"/>
              </a:lnSpc>
            </a:pPr>
            <a:r>
              <a:rPr lang="tr-TR" sz="2400" b="1" dirty="0" smtClean="0">
                <a:hlinkClick r:id="rId9" action="ppaction://hlinksldjump"/>
              </a:rPr>
              <a:t>UÇAK MÜHENDİSLİĞİ</a:t>
            </a:r>
            <a:endParaRPr lang="tr-TR" sz="2400" b="1" dirty="0" smtClean="0"/>
          </a:p>
          <a:p>
            <a:pPr>
              <a:lnSpc>
                <a:spcPts val="3300"/>
              </a:lnSpc>
            </a:pPr>
            <a:r>
              <a:rPr lang="tr-TR" sz="2400" b="1" dirty="0" smtClean="0">
                <a:hlinkClick r:id="rId10" action="ppaction://hlinksldjump"/>
              </a:rPr>
              <a:t>ULUSLAR ARASI İLİŞKİLER</a:t>
            </a:r>
            <a:endParaRPr lang="tr-TR" sz="2400" b="1" dirty="0" smtClean="0"/>
          </a:p>
          <a:p>
            <a:pPr>
              <a:lnSpc>
                <a:spcPts val="3300"/>
              </a:lnSpc>
            </a:pPr>
            <a:r>
              <a:rPr lang="tr-TR" sz="2400" b="1" dirty="0" smtClean="0">
                <a:hlinkClick r:id="rId11" action="ppaction://hlinksldjump"/>
              </a:rPr>
              <a:t>ULUSLAR ARASI TİCARET</a:t>
            </a:r>
            <a:endParaRPr lang="tr-TR" sz="2400" b="1" dirty="0" smtClean="0"/>
          </a:p>
          <a:p>
            <a:pPr>
              <a:lnSpc>
                <a:spcPts val="3300"/>
              </a:lnSpc>
            </a:pPr>
            <a:r>
              <a:rPr lang="tr-TR" sz="2400" b="1" dirty="0" smtClean="0">
                <a:hlinkClick r:id="rId12" action="ppaction://hlinksldjump"/>
              </a:rPr>
              <a:t>ÜSTÜN ZEKALILAR ÖĞRETMENLİĞİ</a:t>
            </a:r>
            <a:endParaRPr lang="tr-TR" sz="2400" b="1" dirty="0" smtClean="0"/>
          </a:p>
          <a:p>
            <a:pPr>
              <a:lnSpc>
                <a:spcPts val="3300"/>
              </a:lnSpc>
            </a:pPr>
            <a:r>
              <a:rPr lang="tr-TR" sz="2400" b="1" dirty="0" smtClean="0">
                <a:hlinkClick r:id="rId13" action="ppaction://hlinksldjump"/>
              </a:rPr>
              <a:t>VETERİNERLİK</a:t>
            </a:r>
            <a:endParaRPr lang="tr-TR" sz="2400" b="1" dirty="0" smtClean="0"/>
          </a:p>
          <a:p>
            <a:pPr>
              <a:lnSpc>
                <a:spcPts val="3300"/>
              </a:lnSpc>
            </a:pPr>
            <a:r>
              <a:rPr lang="tr-TR" sz="2400" b="1" dirty="0" smtClean="0">
                <a:hlinkClick r:id="rId14" action="ppaction://hlinksldjump"/>
              </a:rPr>
              <a:t>YAZILIM MÜHENDİSLİĞİ</a:t>
            </a:r>
            <a:endParaRPr lang="tr-TR" sz="2400" b="1" dirty="0" smtClean="0"/>
          </a:p>
          <a:p>
            <a:pPr>
              <a:lnSpc>
                <a:spcPts val="3300"/>
              </a:lnSpc>
            </a:pPr>
            <a:r>
              <a:rPr lang="tr-TR" sz="2400" b="1" dirty="0" smtClean="0">
                <a:hlinkClick r:id="rId15" action="ppaction://hlinksldjump"/>
              </a:rPr>
              <a:t>ZİHİNSEL ENGELLİLER ÖĞRETMENLİĞİ</a:t>
            </a:r>
            <a:endParaRPr lang="tr-TR" sz="2400" b="1" dirty="0" smtClean="0"/>
          </a:p>
          <a:p>
            <a:pPr>
              <a:lnSpc>
                <a:spcPts val="3300"/>
              </a:lnSpc>
            </a:pPr>
            <a:endParaRPr lang="tr-TR" sz="2400" b="1" dirty="0" smtClean="0"/>
          </a:p>
          <a:p>
            <a:pPr>
              <a:lnSpc>
                <a:spcPts val="3300"/>
              </a:lnSpc>
            </a:pPr>
            <a:endParaRPr lang="tr-TR" sz="2400"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979714">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75.573</a:t>
                      </a:r>
                    </a:p>
                  </a:txBody>
                  <a:tcPr marL="47625" marR="47625" marT="47625" marB="47625" anchor="ctr">
                    <a:solidFill>
                      <a:srgbClr val="92D050"/>
                    </a:solidFill>
                  </a:tcPr>
                </a:tc>
                <a:tc>
                  <a:txBody>
                    <a:bodyPr/>
                    <a:lstStyle/>
                    <a:p>
                      <a:pPr algn="ctr" fontAlgn="ctr"/>
                      <a:r>
                        <a:rPr lang="tr-TR" sz="1200" b="1" dirty="0"/>
                        <a:t>95.604</a:t>
                      </a:r>
                    </a:p>
                  </a:txBody>
                  <a:tcPr marL="47625" marR="47625" marT="47625" marB="47625" anchor="ctr">
                    <a:solidFill>
                      <a:srgbClr val="92D050"/>
                    </a:solidFill>
                  </a:tcPr>
                </a:tc>
              </a:tr>
              <a:tr h="979714">
                <a:tc>
                  <a:txBody>
                    <a:bodyPr/>
                    <a:lstStyle/>
                    <a:p>
                      <a:pPr algn="ctr" fontAlgn="ctr"/>
                      <a:r>
                        <a:rPr lang="tr-TR" sz="1200"/>
                        <a:t>Denizcilik Sörvey Mühendisi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75.573</a:t>
                      </a:r>
                    </a:p>
                  </a:txBody>
                  <a:tcPr marL="47625" marR="47625" marT="47625" marB="47625" anchor="ctr"/>
                </a:tc>
                <a:tc>
                  <a:txBody>
                    <a:bodyPr/>
                    <a:lstStyle/>
                    <a:p>
                      <a:pPr algn="ctr" fontAlgn="ctr"/>
                      <a:r>
                        <a:rPr lang="tr-TR" sz="1200"/>
                        <a:t>87.736</a:t>
                      </a:r>
                    </a:p>
                  </a:txBody>
                  <a:tcPr marL="47625" marR="47625" marT="47625" marB="47625" anchor="ctr"/>
                </a:tc>
              </a:tr>
              <a:tr h="979714">
                <a:tc>
                  <a:txBody>
                    <a:bodyPr/>
                    <a:lstStyle/>
                    <a:p>
                      <a:pPr algn="ctr" fontAlgn="ctr"/>
                      <a:r>
                        <a:rPr lang="tr-TR" sz="1200" dirty="0"/>
                        <a:t>Denizcilik </a:t>
                      </a:r>
                      <a:r>
                        <a:rPr lang="tr-TR" sz="1200" dirty="0" err="1"/>
                        <a:t>Sörvey</a:t>
                      </a:r>
                      <a:r>
                        <a:rPr lang="tr-TR" sz="1200" dirty="0"/>
                        <a:t> Mühendisi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75.573</a:t>
                      </a:r>
                    </a:p>
                  </a:txBody>
                  <a:tcPr marL="47625" marR="47625" marT="47625" marB="47625" anchor="ctr">
                    <a:solidFill>
                      <a:srgbClr val="92D050"/>
                    </a:solidFill>
                  </a:tcPr>
                </a:tc>
                <a:tc>
                  <a:txBody>
                    <a:bodyPr/>
                    <a:lstStyle/>
                    <a:p>
                      <a:pPr algn="ctr" fontAlgn="ctr"/>
                      <a:r>
                        <a:rPr lang="tr-TR" sz="1200" dirty="0"/>
                        <a:t>87.736</a:t>
                      </a:r>
                    </a:p>
                  </a:txBody>
                  <a:tcPr marL="47625" marR="47625" marT="47625" marB="47625" anchor="ctr">
                    <a:solidFill>
                      <a:srgbClr val="92D050"/>
                    </a:solidFill>
                  </a:tcPr>
                </a:tc>
              </a:tr>
              <a:tr h="979714">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85.874</a:t>
                      </a:r>
                    </a:p>
                  </a:txBody>
                  <a:tcPr marL="47625" marR="47625" marT="47625" marB="47625" anchor="ctr"/>
                </a:tc>
                <a:tc>
                  <a:txBody>
                    <a:bodyPr/>
                    <a:lstStyle/>
                    <a:p>
                      <a:pPr algn="ctr" fontAlgn="ctr"/>
                      <a:r>
                        <a:rPr lang="tr-TR" sz="1200"/>
                        <a:t>87.199</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90.569</a:t>
                      </a:r>
                    </a:p>
                  </a:txBody>
                  <a:tcPr marL="47625" marR="47625" marT="47625" marB="47625" anchor="ctr"/>
                </a:tc>
                <a:tc>
                  <a:txBody>
                    <a:bodyPr/>
                    <a:lstStyle/>
                    <a:p>
                      <a:pPr algn="ctr" fontAlgn="ctr"/>
                      <a:r>
                        <a:rPr lang="tr-TR" sz="1200"/>
                        <a:t>95.604</a:t>
                      </a:r>
                    </a:p>
                  </a:txBody>
                  <a:tcPr marL="47625" marR="47625" marT="47625" marB="47625" anchor="ctr"/>
                </a:tc>
              </a:tr>
              <a:tr h="979714">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85.874</a:t>
                      </a:r>
                    </a:p>
                  </a:txBody>
                  <a:tcPr marL="47625" marR="47625" marT="47625" marB="47625" anchor="ctr">
                    <a:solidFill>
                      <a:srgbClr val="92D050"/>
                    </a:solidFill>
                  </a:tcPr>
                </a:tc>
                <a:tc>
                  <a:txBody>
                    <a:bodyPr/>
                    <a:lstStyle/>
                    <a:p>
                      <a:pPr algn="ctr" fontAlgn="ctr"/>
                      <a:r>
                        <a:rPr lang="tr-TR" sz="1200" dirty="0"/>
                        <a:t>95.604</a:t>
                      </a:r>
                    </a:p>
                  </a:txBody>
                  <a:tcPr marL="47625" marR="47625" marT="47625" marB="47625" anchor="ctr">
                    <a:solidFill>
                      <a:srgbClr val="92D050"/>
                    </a:solidFill>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736" y="72008"/>
            <a:ext cx="8691736" cy="764704"/>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tr-TR" dirty="0" smtClean="0">
                <a:latin typeface="Arial Black" pitchFamily="34" charset="0"/>
              </a:rPr>
              <a:t>GENETİK VE BİYOMÜHENDİSLİK</a:t>
            </a:r>
            <a:endParaRPr lang="tr-TR" dirty="0">
              <a:latin typeface="Arial Black" pitchFamily="34" charset="0"/>
            </a:endParaRPr>
          </a:p>
        </p:txBody>
      </p:sp>
      <p:sp>
        <p:nvSpPr>
          <p:cNvPr id="3" name="2 İçerik Yer Tutucusu"/>
          <p:cNvSpPr>
            <a:spLocks noGrp="1"/>
          </p:cNvSpPr>
          <p:nvPr>
            <p:ph sz="quarter" idx="1"/>
          </p:nvPr>
        </p:nvSpPr>
        <p:spPr>
          <a:xfrm>
            <a:off x="179512" y="908720"/>
            <a:ext cx="8568952" cy="5760640"/>
          </a:xfrm>
        </p:spPr>
        <p:style>
          <a:lnRef idx="1">
            <a:schemeClr val="accent3"/>
          </a:lnRef>
          <a:fillRef idx="3">
            <a:schemeClr val="accent3"/>
          </a:fillRef>
          <a:effectRef idx="2">
            <a:schemeClr val="accent3"/>
          </a:effectRef>
          <a:fontRef idx="minor">
            <a:schemeClr val="lt1"/>
          </a:fontRef>
        </p:style>
        <p:txBody>
          <a:bodyPr>
            <a:normAutofit fontScale="47500" lnSpcReduction="20000"/>
          </a:bodyPr>
          <a:lstStyle/>
          <a:p>
            <a:pPr fontAlgn="base"/>
            <a:endParaRPr lang="tr-TR" b="1" dirty="0" smtClean="0"/>
          </a:p>
          <a:p>
            <a:pPr fontAlgn="base"/>
            <a:r>
              <a:rPr lang="tr-TR" b="1" dirty="0" smtClean="0"/>
              <a:t>Kısaca</a:t>
            </a:r>
          </a:p>
          <a:p>
            <a:pPr fontAlgn="base"/>
            <a:r>
              <a:rPr lang="tr-TR" b="1" dirty="0" smtClean="0"/>
              <a:t>Genetik ve </a:t>
            </a:r>
            <a:r>
              <a:rPr lang="tr-TR" b="1" dirty="0" err="1" smtClean="0"/>
              <a:t>Biyomühendislik</a:t>
            </a:r>
            <a:r>
              <a:rPr lang="tr-TR" b="1" dirty="0" smtClean="0"/>
              <a:t> Programı; genetik bilimini </a:t>
            </a:r>
            <a:r>
              <a:rPr lang="tr-TR" b="1" dirty="0" err="1" smtClean="0"/>
              <a:t>biyomühendislik</a:t>
            </a:r>
            <a:r>
              <a:rPr lang="tr-TR" b="1" dirty="0" smtClean="0"/>
              <a:t> metotlarıyla birleştiren bir programdır. Genetik ve </a:t>
            </a:r>
            <a:r>
              <a:rPr lang="tr-TR" b="1" dirty="0" err="1" smtClean="0"/>
              <a:t>biyo</a:t>
            </a:r>
            <a:r>
              <a:rPr lang="tr-TR" b="1" dirty="0" smtClean="0"/>
              <a:t> mühendislikte yapılan çalışmalar daha çok genli, proteinli ve onlarla bağlantılı kök hücreleriyle olan çalışmalardır. Program bu çalışmaları yapabilecek nitelikli elemanlar yetişmeyi amaçlar.</a:t>
            </a:r>
            <a:br>
              <a:rPr lang="tr-TR" b="1" dirty="0" smtClean="0"/>
            </a:br>
            <a:r>
              <a:rPr lang="tr-TR" b="1" dirty="0" smtClean="0"/>
              <a:t/>
            </a:r>
            <a:br>
              <a:rPr lang="tr-TR" b="1" dirty="0" smtClean="0"/>
            </a:br>
            <a:r>
              <a:rPr lang="tr-TR" b="1" dirty="0" smtClean="0"/>
              <a:t>Kişisel Özellikler</a:t>
            </a:r>
          </a:p>
          <a:p>
            <a:pPr fontAlgn="base"/>
            <a:r>
              <a:rPr lang="tr-TR" b="1" dirty="0" smtClean="0"/>
              <a:t>Genetik ve </a:t>
            </a:r>
            <a:r>
              <a:rPr lang="tr-TR" b="1" dirty="0" err="1" smtClean="0"/>
              <a:t>Biyo</a:t>
            </a:r>
            <a:r>
              <a:rPr lang="tr-TR" b="1" dirty="0" smtClean="0"/>
              <a:t> Mühendislik okumak isteyenlerin; akademik yeteneğe sahip, fen bilimlerine özellikle biyoloji ve kimyaya ilgili ve bu alanlarda başarılı, bilimsel meraka ve araştırmacı yeteneğe sahip, tasarım yapabilen ve tasarladığını uygulayabilen, ayrıntıları görebilen, kimyasal ve biyolojik maddelere karşı alerjisi olmayan, sabırlı, dikkatli ve sorumluluk sahibi olmaları gerekir.</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eğitim süresi dört yıldır. Lisans eğitimi süresince programda; Genel Kimya, Genel Kimya Laboratuarı, Mühendislik ve Mimarlık Edebiyatı, Biyoloji Laboratuarı, Biyoloji, Genetik ve </a:t>
            </a:r>
            <a:r>
              <a:rPr lang="tr-TR" b="1" dirty="0" err="1" smtClean="0"/>
              <a:t>Biyo</a:t>
            </a:r>
            <a:r>
              <a:rPr lang="tr-TR" b="1" dirty="0" smtClean="0"/>
              <a:t> mühendisliğe Giriş, İnsan, Matematik, Fizik, Analitik Kimya, Organik Kimya, Bilgisayar ve Enformasyon Sistemleri, Termodinamik, Olasılık ve İstatistik, Ekonomi, Mikrobiyoloji, Algoritmalar ve Bilgisayar Programlama, Hücre Biyolojisi, Klasik ve Moleküler Genetik, Klasik ve Moleküler Genetik Laboratuarı, Biyokimya, Hücre ve Organizma Fizyoloji, Genetik Mühendisliği Teknikleri, Deneysel </a:t>
            </a:r>
            <a:r>
              <a:rPr lang="tr-TR" b="1" dirty="0" err="1" smtClean="0"/>
              <a:t>Biyo</a:t>
            </a:r>
            <a:r>
              <a:rPr lang="tr-TR" b="1" dirty="0" smtClean="0"/>
              <a:t> mühendislik Laboratuarı, Hücre ve Doku Kültürü, Diferansiyel Denklemler, Mühendislik Yönetimi, Moleküle Biyoloji ve Araştırma Sunum Becerileri dersleri verilmektedir. Program lisans ders programında verilen Gen, Protein, Doku Mühendisliği ve temel </a:t>
            </a:r>
            <a:r>
              <a:rPr lang="tr-TR" b="1" dirty="0" err="1" smtClean="0"/>
              <a:t>Biyo</a:t>
            </a:r>
            <a:r>
              <a:rPr lang="tr-TR" b="1" dirty="0" smtClean="0"/>
              <a:t> mühendislik eğitimi ile öğrencileri Moleküler Biyoloji ve Genetik, </a:t>
            </a:r>
            <a:r>
              <a:rPr lang="tr-TR" b="1" dirty="0" err="1" smtClean="0"/>
              <a:t>Biyo</a:t>
            </a:r>
            <a:r>
              <a:rPr lang="tr-TR" b="1" dirty="0" smtClean="0"/>
              <a:t> bilişim, Protein Kimyası ve Protein Mühendisliği, Kök Hücresi Araştırmaları ve </a:t>
            </a:r>
            <a:r>
              <a:rPr lang="tr-TR" b="1" dirty="0" err="1" smtClean="0"/>
              <a:t>Biyo</a:t>
            </a:r>
            <a:r>
              <a:rPr lang="tr-TR" b="1" dirty="0" smtClean="0"/>
              <a:t> mühendislik gibi alanlarda lisansüstü çalışmalara yönlendirmeyi hedeflemektedir. </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Genetik ve </a:t>
            </a:r>
            <a:r>
              <a:rPr lang="tr-TR" b="1" dirty="0" err="1" smtClean="0"/>
              <a:t>Biyo</a:t>
            </a:r>
            <a:r>
              <a:rPr lang="tr-TR" b="1" dirty="0" smtClean="0"/>
              <a:t> Mühendislik programını bitirenler "Gen Uzmanı" ve "</a:t>
            </a:r>
            <a:r>
              <a:rPr lang="tr-TR" b="1" dirty="0" err="1" smtClean="0"/>
              <a:t>Biyomühendis</a:t>
            </a:r>
            <a:r>
              <a:rPr lang="tr-TR" b="1" dirty="0" smtClean="0"/>
              <a:t>" unvanlarına sahip olurlar.</a:t>
            </a:r>
            <a:br>
              <a:rPr lang="tr-TR" b="1" dirty="0" smtClean="0"/>
            </a:br>
            <a:r>
              <a:rPr lang="tr-TR" b="1" dirty="0" smtClean="0"/>
              <a:t/>
            </a:r>
            <a:br>
              <a:rPr lang="tr-TR" b="1" dirty="0" smtClean="0"/>
            </a:br>
            <a:r>
              <a:rPr lang="tr-TR" b="1" dirty="0" smtClean="0"/>
              <a:t>Çalışma Sahaları</a:t>
            </a:r>
          </a:p>
          <a:p>
            <a:pPr fontAlgn="base"/>
            <a:r>
              <a:rPr lang="tr-TR" b="1" dirty="0" smtClean="0"/>
              <a:t>Genetik ve </a:t>
            </a:r>
            <a:r>
              <a:rPr lang="tr-TR" b="1" dirty="0" err="1" smtClean="0"/>
              <a:t>Biyo</a:t>
            </a:r>
            <a:r>
              <a:rPr lang="tr-TR" b="1" dirty="0" smtClean="0"/>
              <a:t> mühendislik Bölümü mezunları, Akademi, Sanayi (ilaç, tarım, gıda, biyomedikal vb), Klinik Tıp ve Tanı Merkezleri, Adli Tıp, Kamu Kuruluşları ile Uluslararası Araştırma Merkezleri ve Laboratuarları çalışma alanlarından bazılarıdır. IVF Klinikleri, Tüp Bebek Merkezleri ve Uluslararası </a:t>
            </a:r>
            <a:r>
              <a:rPr lang="tr-TR" b="1" dirty="0" err="1" smtClean="0"/>
              <a:t>Biyoteknoloji</a:t>
            </a:r>
            <a:r>
              <a:rPr lang="tr-TR" b="1" dirty="0" smtClean="0"/>
              <a:t> ve Biyomedikal şirketlerinin Türkiye temsilciliklerinde Moleküler Biyoloji ve Genetik mühendislerine yönelik yoğun bir talep bulunmaktadır. </a:t>
            </a:r>
            <a:br>
              <a:rPr lang="tr-TR" b="1" dirty="0" smtClean="0"/>
            </a:br>
            <a:r>
              <a:rPr lang="tr-TR" b="1" dirty="0" smtClean="0"/>
              <a:t/>
            </a:r>
            <a:br>
              <a:rPr lang="tr-TR" b="1" dirty="0" smtClean="0"/>
            </a:br>
            <a:r>
              <a:rPr lang="tr-TR" b="1" dirty="0" smtClean="0"/>
              <a:t/>
            </a:r>
            <a:br>
              <a:rPr lang="tr-TR" b="1" dirty="0" smtClean="0"/>
            </a:br>
            <a:endParaRPr lang="tr-TR" b="1"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Trakya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150000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273,667</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Gümüşhane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223000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236,102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Gümüşhane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247000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226,236</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Kastamonu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192000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250,216</a:t>
                      </a:r>
                    </a:p>
                  </a:txBody>
                  <a:tcPr marL="9525" marR="9525" marT="9525" marB="0" anchor="ct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3716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13716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75.933</a:t>
                      </a:r>
                    </a:p>
                  </a:txBody>
                  <a:tcPr marL="47625" marR="47625" marT="47625" marB="47625" anchor="ctr">
                    <a:solidFill>
                      <a:srgbClr val="92D050"/>
                    </a:solidFill>
                  </a:tcPr>
                </a:tc>
                <a:tc>
                  <a:txBody>
                    <a:bodyPr/>
                    <a:lstStyle/>
                    <a:p>
                      <a:pPr algn="ctr" fontAlgn="ctr"/>
                      <a:r>
                        <a:rPr lang="tr-TR" sz="1200" b="1" dirty="0"/>
                        <a:t>89.924</a:t>
                      </a:r>
                    </a:p>
                  </a:txBody>
                  <a:tcPr marL="47625" marR="47625" marT="47625" marB="47625" anchor="ctr">
                    <a:solidFill>
                      <a:srgbClr val="92D050"/>
                    </a:solidFill>
                  </a:tcPr>
                </a:tc>
              </a:tr>
              <a:tr h="13716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75.933</a:t>
                      </a:r>
                    </a:p>
                  </a:txBody>
                  <a:tcPr marL="47625" marR="47625" marT="47625" marB="47625" anchor="ctr"/>
                </a:tc>
                <a:tc>
                  <a:txBody>
                    <a:bodyPr/>
                    <a:lstStyle/>
                    <a:p>
                      <a:pPr algn="ctr" fontAlgn="ctr"/>
                      <a:r>
                        <a:rPr lang="tr-TR" sz="1200"/>
                        <a:t>75.933</a:t>
                      </a:r>
                    </a:p>
                  </a:txBody>
                  <a:tcPr marL="47625" marR="47625" marT="47625" marB="47625" anchor="ctr"/>
                </a:tc>
              </a:tr>
              <a:tr h="13716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89.924</a:t>
                      </a:r>
                    </a:p>
                  </a:txBody>
                  <a:tcPr marL="47625" marR="47625" marT="47625" marB="47625" anchor="ctr"/>
                </a:tc>
                <a:tc>
                  <a:txBody>
                    <a:bodyPr/>
                    <a:lstStyle/>
                    <a:p>
                      <a:pPr algn="ctr" fontAlgn="ctr"/>
                      <a:r>
                        <a:rPr lang="tr-TR" sz="1200"/>
                        <a:t>89.924</a:t>
                      </a:r>
                    </a:p>
                  </a:txBody>
                  <a:tcPr marL="47625" marR="47625" marT="47625" marB="47625" anchor="ctr"/>
                </a:tc>
              </a:tr>
              <a:tr h="13716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75.933</a:t>
                      </a:r>
                    </a:p>
                  </a:txBody>
                  <a:tcPr marL="47625" marR="47625" marT="47625" marB="47625" anchor="ctr">
                    <a:solidFill>
                      <a:srgbClr val="92D050"/>
                    </a:solidFill>
                  </a:tcPr>
                </a:tc>
                <a:tc>
                  <a:txBody>
                    <a:bodyPr/>
                    <a:lstStyle/>
                    <a:p>
                      <a:pPr algn="ctr" fontAlgn="ctr"/>
                      <a:r>
                        <a:rPr lang="tr-TR" sz="1200" dirty="0"/>
                        <a:t>89.924</a:t>
                      </a:r>
                    </a:p>
                  </a:txBody>
                  <a:tcPr marL="47625" marR="47625" marT="47625" marB="47625" anchor="ctr">
                    <a:solidFill>
                      <a:srgbClr val="92D050"/>
                    </a:solidFill>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496944" cy="562074"/>
          </a:xfrm>
        </p:spPr>
        <p:style>
          <a:lnRef idx="0">
            <a:schemeClr val="accent2"/>
          </a:lnRef>
          <a:fillRef idx="3">
            <a:schemeClr val="accent2"/>
          </a:fillRef>
          <a:effectRef idx="3">
            <a:schemeClr val="accent2"/>
          </a:effectRef>
          <a:fontRef idx="minor">
            <a:schemeClr val="lt1"/>
          </a:fontRef>
        </p:style>
        <p:txBody>
          <a:bodyPr/>
          <a:lstStyle/>
          <a:p>
            <a:pPr algn="ctr"/>
            <a:r>
              <a:rPr lang="tr-TR" dirty="0" smtClean="0"/>
              <a:t>GEOMATİK MÜHENDİSLİĞİ</a:t>
            </a:r>
            <a:endParaRPr lang="tr-TR" dirty="0"/>
          </a:p>
        </p:txBody>
      </p:sp>
      <p:sp>
        <p:nvSpPr>
          <p:cNvPr id="3" name="2 İçerik Yer Tutucusu"/>
          <p:cNvSpPr>
            <a:spLocks noGrp="1"/>
          </p:cNvSpPr>
          <p:nvPr>
            <p:ph sz="quarter" idx="1"/>
          </p:nvPr>
        </p:nvSpPr>
        <p:spPr>
          <a:xfrm>
            <a:off x="179512" y="764704"/>
            <a:ext cx="8568952" cy="5904656"/>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endParaRPr lang="tr-TR" b="1" dirty="0" smtClean="0"/>
          </a:p>
          <a:p>
            <a:pPr fontAlgn="base"/>
            <a:endParaRPr lang="tr-TR" b="1" dirty="0" smtClean="0"/>
          </a:p>
          <a:p>
            <a:pPr fontAlgn="base"/>
            <a:r>
              <a:rPr lang="tr-TR" b="1" dirty="0" smtClean="0"/>
              <a:t>Kısaca</a:t>
            </a:r>
          </a:p>
          <a:p>
            <a:pPr fontAlgn="base"/>
            <a:r>
              <a:rPr lang="tr-TR" b="1" dirty="0" err="1" smtClean="0"/>
              <a:t>Geomatik</a:t>
            </a:r>
            <a:r>
              <a:rPr lang="tr-TR" b="1" dirty="0" smtClean="0"/>
              <a:t> Mühendisliği Programı, uydu ve bilgisayar teknolojilerini kullanarak yeryüzünün tamamının veya belirlenen bir bölümünün istenilen ölçekteki </a:t>
            </a:r>
            <a:r>
              <a:rPr lang="tr-TR" b="1" dirty="0" err="1" smtClean="0"/>
              <a:t>topoğrafik</a:t>
            </a:r>
            <a:r>
              <a:rPr lang="tr-TR" b="1" dirty="0" smtClean="0"/>
              <a:t> ve konusal haritalarının üretilmesi, coğrafi bilgi sistemlerinin oluşturulması, kıta hareketlerinin belirlenmesi, kırsal ve kentsel toprak düzenlemelerinin yapılması, tüm yatırım ve mühendislik hizmetlerinin altyapısının oluşturulması, yeryüzünün dört boyutlu ölçümü, haritalanması ve modellenerek gösterilmesi ile ilgili çalışmalar yapabilecek mühendisler yetiştirmeyi amaçlar.</a:t>
            </a:r>
            <a:br>
              <a:rPr lang="tr-TR" b="1" dirty="0" smtClean="0"/>
            </a:br>
            <a:r>
              <a:rPr lang="tr-TR" b="1" dirty="0" smtClean="0"/>
              <a:t/>
            </a:r>
            <a:br>
              <a:rPr lang="tr-TR" b="1" dirty="0" smtClean="0"/>
            </a:br>
            <a:r>
              <a:rPr lang="tr-TR" b="1" dirty="0" smtClean="0"/>
              <a:t>Kişisel Özellikler</a:t>
            </a:r>
          </a:p>
          <a:p>
            <a:pPr fontAlgn="base"/>
            <a:r>
              <a:rPr lang="tr-TR" b="1" dirty="0" err="1" smtClean="0"/>
              <a:t>Geomatik</a:t>
            </a:r>
            <a:r>
              <a:rPr lang="tr-TR" b="1" dirty="0" smtClean="0"/>
              <a:t> Mühendisi olmak isteyenlerin, matematik, fen ve mühendislik bilgilerini uygulama, deney tasarlayıp yürütebilme ve sonuçları analiz edip yorumlama, çok disiplinli takım çalışması yürütebilme, etkin yazılı ve sözlü iletişim yeteneklerine sahip olmaları gerekir.</a:t>
            </a:r>
            <a:br>
              <a:rPr lang="tr-TR" b="1" dirty="0" smtClean="0"/>
            </a:br>
            <a:r>
              <a:rPr lang="tr-TR" b="1" dirty="0" smtClean="0"/>
              <a:t/>
            </a:r>
            <a:br>
              <a:rPr lang="tr-TR" b="1" dirty="0" smtClean="0"/>
            </a:br>
            <a:r>
              <a:rPr lang="tr-TR" b="1" dirty="0" smtClean="0"/>
              <a:t>Dersler ve Eğitim Süreleri</a:t>
            </a:r>
          </a:p>
          <a:p>
            <a:pPr fontAlgn="base"/>
            <a:r>
              <a:rPr lang="tr-TR" b="1" dirty="0" smtClean="0"/>
              <a:t>Öğretim süresi dört yıl olan program kapsamında matematik, fizik, fotoğraf, ölçme-yorumlama ve bilgisayar ağırlıklı dersler verilir.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err="1" smtClean="0"/>
              <a:t>Geomatik</a:t>
            </a:r>
            <a:r>
              <a:rPr lang="tr-TR" b="1" dirty="0" smtClean="0"/>
              <a:t> Mühendisliği programını bitirenlere "</a:t>
            </a:r>
            <a:r>
              <a:rPr lang="tr-TR" b="1" dirty="0" err="1" smtClean="0"/>
              <a:t>Geomatik</a:t>
            </a:r>
            <a:r>
              <a:rPr lang="tr-TR" b="1" dirty="0" smtClean="0"/>
              <a:t> Mühendisi" unvanı verilir.</a:t>
            </a:r>
            <a:br>
              <a:rPr lang="tr-TR" b="1" dirty="0" smtClean="0"/>
            </a:br>
            <a:r>
              <a:rPr lang="tr-TR" b="1" dirty="0" smtClean="0"/>
              <a:t/>
            </a:r>
            <a:br>
              <a:rPr lang="tr-TR" b="1" dirty="0" smtClean="0"/>
            </a:br>
            <a:r>
              <a:rPr lang="tr-TR" b="1" dirty="0" smtClean="0"/>
              <a:t>Çalışma Sahaları</a:t>
            </a:r>
          </a:p>
          <a:p>
            <a:r>
              <a:rPr lang="tr-TR" b="1" dirty="0" err="1" smtClean="0"/>
              <a:t>Geomatik</a:t>
            </a:r>
            <a:r>
              <a:rPr lang="tr-TR" b="1" dirty="0" smtClean="0"/>
              <a:t> Mühendisleri; Belediyeler, Tapu ve Kadastro, Devlet Su İşleri, İller Bankası, Karayolları, Bayındırlık ve İskan Bakanlığı gibi kamu kuruşlarında çalışabilecekleri gibi kullanılan araç gereçlerin maliyeti yüksek olduğundan dolayı çok yaygın olmasa da özel sektörde çalışabilirler.</a:t>
            </a:r>
            <a:br>
              <a:rPr lang="tr-TR" b="1" dirty="0" smtClean="0"/>
            </a:br>
            <a:endParaRPr lang="tr-TR"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57900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357,395</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384,862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Çanakkale Onsekizmart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162000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262,754</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Cumhuriyet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186000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249,691</a:t>
                      </a:r>
                    </a:p>
                  </a:txBody>
                  <a:tcPr marL="9525" marR="9525" marT="9525" marB="0" anchor="ct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dirty="0"/>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670</a:t>
                      </a:r>
                    </a:p>
                  </a:txBody>
                  <a:tcPr marL="47625" marR="47625" marT="47625" marB="47625" anchor="ctr">
                    <a:solidFill>
                      <a:srgbClr val="92D050"/>
                    </a:solidFill>
                  </a:tcPr>
                </a:tc>
                <a:tc>
                  <a:txBody>
                    <a:bodyPr/>
                    <a:lstStyle/>
                    <a:p>
                      <a:pPr algn="ctr" fontAlgn="ctr"/>
                      <a:r>
                        <a:rPr lang="tr-TR" sz="1200" b="1" dirty="0"/>
                        <a:t>7</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dirty="0"/>
                        <a:t>95.822</a:t>
                      </a:r>
                    </a:p>
                  </a:txBody>
                  <a:tcPr marL="47625" marR="47625" marT="47625" marB="47625" anchor="ctr">
                    <a:solidFill>
                      <a:srgbClr val="92D050"/>
                    </a:solidFill>
                  </a:tcPr>
                </a:tc>
              </a:tr>
              <a:tr h="623455">
                <a:tc>
                  <a:txBody>
                    <a:bodyPr/>
                    <a:lstStyle/>
                    <a:p>
                      <a:pPr algn="ctr" fontAlgn="ctr"/>
                      <a:r>
                        <a:rPr lang="tr-TR" sz="1200"/>
                        <a:t>Harita Mühendisi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77.345</a:t>
                      </a:r>
                    </a:p>
                  </a:txBody>
                  <a:tcPr marL="47625" marR="47625" marT="47625" marB="47625" anchor="ctr"/>
                </a:tc>
                <a:tc>
                  <a:txBody>
                    <a:bodyPr/>
                    <a:lstStyle/>
                    <a:p>
                      <a:pPr algn="ctr" fontAlgn="ctr"/>
                      <a:r>
                        <a:rPr lang="tr-TR" sz="1200" dirty="0"/>
                        <a:t>77.345</a:t>
                      </a:r>
                    </a:p>
                  </a:txBody>
                  <a:tcPr marL="47625" marR="47625" marT="47625" marB="47625" anchor="ctr"/>
                </a:tc>
              </a:tr>
              <a:tr h="623455">
                <a:tc>
                  <a:txBody>
                    <a:bodyPr/>
                    <a:lstStyle/>
                    <a:p>
                      <a:pPr algn="ctr" fontAlgn="ctr"/>
                      <a:r>
                        <a:rPr lang="tr-TR" sz="1200"/>
                        <a:t>Harita Mühendisi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77.483</a:t>
                      </a:r>
                    </a:p>
                  </a:txBody>
                  <a:tcPr marL="47625" marR="47625" marT="47625" marB="47625" anchor="ctr"/>
                </a:tc>
                <a:tc>
                  <a:txBody>
                    <a:bodyPr/>
                    <a:lstStyle/>
                    <a:p>
                      <a:pPr algn="ctr" fontAlgn="ctr"/>
                      <a:r>
                        <a:rPr lang="tr-TR" sz="1200"/>
                        <a:t>82.900</a:t>
                      </a:r>
                    </a:p>
                  </a:txBody>
                  <a:tcPr marL="47625" marR="47625" marT="47625" marB="47625" anchor="ctr"/>
                </a:tc>
              </a:tr>
              <a:tr h="623455">
                <a:tc>
                  <a:txBody>
                    <a:bodyPr/>
                    <a:lstStyle/>
                    <a:p>
                      <a:pPr algn="ctr" fontAlgn="ctr"/>
                      <a:r>
                        <a:rPr lang="tr-TR" sz="1200"/>
                        <a:t>Harita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70.789</a:t>
                      </a:r>
                    </a:p>
                  </a:txBody>
                  <a:tcPr marL="47625" marR="47625" marT="47625" marB="47625" anchor="ctr"/>
                </a:tc>
                <a:tc>
                  <a:txBody>
                    <a:bodyPr/>
                    <a:lstStyle/>
                    <a:p>
                      <a:pPr algn="ctr" fontAlgn="ctr"/>
                      <a:r>
                        <a:rPr lang="tr-TR" sz="1200"/>
                        <a:t>92.168</a:t>
                      </a:r>
                    </a:p>
                  </a:txBody>
                  <a:tcPr marL="47625" marR="47625" marT="47625" marB="47625" anchor="ctr"/>
                </a:tc>
              </a:tr>
              <a:tr h="623455">
                <a:tc>
                  <a:txBody>
                    <a:bodyPr/>
                    <a:lstStyle/>
                    <a:p>
                      <a:pPr algn="ctr" fontAlgn="ctr"/>
                      <a:r>
                        <a:rPr lang="tr-TR" sz="1200" dirty="0"/>
                        <a:t>Harita Mühendisi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70.789</a:t>
                      </a:r>
                    </a:p>
                  </a:txBody>
                  <a:tcPr marL="47625" marR="47625" marT="47625" marB="47625" anchor="ctr">
                    <a:solidFill>
                      <a:srgbClr val="92D050"/>
                    </a:solidFill>
                  </a:tcPr>
                </a:tc>
                <a:tc>
                  <a:txBody>
                    <a:bodyPr/>
                    <a:lstStyle/>
                    <a:p>
                      <a:pPr algn="ctr" fontAlgn="ctr"/>
                      <a:r>
                        <a:rPr lang="tr-TR" sz="1200" dirty="0"/>
                        <a:t>92.168</a:t>
                      </a:r>
                    </a:p>
                  </a:txBody>
                  <a:tcPr marL="47625" marR="47625" marT="47625" marB="47625" anchor="ctr">
                    <a:solidFill>
                      <a:srgbClr val="92D050"/>
                    </a:solidFill>
                  </a:tcPr>
                </a:tc>
              </a:tr>
              <a:tr h="623455">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125</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93.074</a:t>
                      </a:r>
                    </a:p>
                  </a:txBody>
                  <a:tcPr marL="47625" marR="47625" marT="47625" marB="47625" anchor="ctr"/>
                </a:tc>
              </a:tr>
              <a:tr h="623455">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101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77.057</a:t>
                      </a:r>
                    </a:p>
                  </a:txBody>
                  <a:tcPr marL="47625" marR="47625" marT="47625" marB="47625" anchor="ctr"/>
                </a:tc>
                <a:tc>
                  <a:txBody>
                    <a:bodyPr/>
                    <a:lstStyle/>
                    <a:p>
                      <a:pPr algn="ctr" fontAlgn="ctr"/>
                      <a:r>
                        <a:rPr lang="tr-TR" sz="1200"/>
                        <a:t>94.116</a:t>
                      </a:r>
                    </a:p>
                  </a:txBody>
                  <a:tcPr marL="47625" marR="47625" marT="47625" marB="47625" anchor="ctr"/>
                </a:tc>
              </a:tr>
              <a:tr h="623455">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184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77.674</a:t>
                      </a:r>
                    </a:p>
                  </a:txBody>
                  <a:tcPr marL="47625" marR="47625" marT="47625" marB="47625" anchor="ctr"/>
                </a:tc>
                <a:tc>
                  <a:txBody>
                    <a:bodyPr/>
                    <a:lstStyle/>
                    <a:p>
                      <a:pPr algn="ctr" fontAlgn="ctr"/>
                      <a:r>
                        <a:rPr lang="tr-TR" sz="1200"/>
                        <a:t>93.654</a:t>
                      </a:r>
                    </a:p>
                  </a:txBody>
                  <a:tcPr marL="47625" marR="47625" marT="47625" marB="47625" anchor="ctr"/>
                </a:tc>
              </a:tr>
              <a:tr h="623455">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219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69.248</a:t>
                      </a:r>
                    </a:p>
                  </a:txBody>
                  <a:tcPr marL="47625" marR="47625" marT="47625" marB="47625" anchor="ctr"/>
                </a:tc>
                <a:tc>
                  <a:txBody>
                    <a:bodyPr/>
                    <a:lstStyle/>
                    <a:p>
                      <a:pPr algn="ctr" fontAlgn="ctr"/>
                      <a:r>
                        <a:rPr lang="tr-TR" sz="1200"/>
                        <a:t>95.822</a:t>
                      </a:r>
                    </a:p>
                  </a:txBody>
                  <a:tcPr marL="47625" marR="47625" marT="47625" marB="47625" anchor="ctr"/>
                </a:tc>
              </a:tr>
              <a:tr h="623455">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629</a:t>
                      </a:r>
                    </a:p>
                  </a:txBody>
                  <a:tcPr marL="47625" marR="47625" marT="47625" marB="47625" anchor="ctr">
                    <a:solidFill>
                      <a:srgbClr val="92D050"/>
                    </a:solidFill>
                  </a:tcPr>
                </a:tc>
                <a:tc>
                  <a:txBody>
                    <a:bodyPr/>
                    <a:lstStyle/>
                    <a:p>
                      <a:pPr algn="ctr" fontAlgn="ctr"/>
                      <a:r>
                        <a:rPr lang="tr-TR" sz="1200" dirty="0"/>
                        <a:t>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95.822</a:t>
                      </a:r>
                    </a:p>
                  </a:txBody>
                  <a:tcPr marL="47625" marR="47625" marT="47625" marB="47625" anchor="ctr">
                    <a:solidFill>
                      <a:srgbClr val="92D050"/>
                    </a:solidFill>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3">
            <a:schemeClr val="lt1"/>
          </a:lnRef>
          <a:fillRef idx="1">
            <a:schemeClr val="accent3"/>
          </a:fillRef>
          <a:effectRef idx="1">
            <a:schemeClr val="accent3"/>
          </a:effectRef>
          <a:fontRef idx="minor">
            <a:schemeClr val="lt1"/>
          </a:fontRef>
        </p:style>
        <p:txBody>
          <a:bodyPr/>
          <a:lstStyle/>
          <a:p>
            <a:pPr algn="ctr"/>
            <a:r>
              <a:rPr lang="tr-TR" dirty="0" smtClean="0">
                <a:latin typeface="Arial Black" pitchFamily="34" charset="0"/>
              </a:rPr>
              <a:t>GIDA MÜHENDİSLİĞİ</a:t>
            </a:r>
            <a:endParaRPr lang="tr-TR" dirty="0">
              <a:latin typeface="Arial Black" pitchFamily="34" charset="0"/>
            </a:endParaRPr>
          </a:p>
        </p:txBody>
      </p:sp>
      <p:sp>
        <p:nvSpPr>
          <p:cNvPr id="3" name="2 İçerik Yer Tutucusu"/>
          <p:cNvSpPr>
            <a:spLocks noGrp="1"/>
          </p:cNvSpPr>
          <p:nvPr>
            <p:ph sz="quarter" idx="1"/>
          </p:nvPr>
        </p:nvSpPr>
        <p:spPr>
          <a:xfrm>
            <a:off x="179512" y="692696"/>
            <a:ext cx="8568952" cy="5976664"/>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b="1" dirty="0" smtClean="0"/>
              <a:t>Gıda Mühendisliği Programı; beslenme değeri yüksek ve sağlık açısından güvenli besin üretecek, gıda işlemede biyokimyasal, teknolojik ve ekonomik değerlendirmeleri yaparak yeni işleme teknikleri ve yöntemleri geliştirecek, gıda hammaddelerini değerlendirecek, gıda kaynak savurganlığını önleyecek, nitelik ve nicelik yönünden korunmasını sağlayacak, atıklardan yeni gıdalar üretecek, hammaddeden çok yönlü yararlanarak gıda çeşitliliğini arttırmayı sağlayacak gıda mühendislerini yetiştirmeyi amaçlar. </a:t>
            </a:r>
            <a:br>
              <a:rPr lang="tr-TR" b="1" dirty="0" smtClean="0"/>
            </a:br>
            <a:r>
              <a:rPr lang="tr-TR" b="1" dirty="0" smtClean="0"/>
              <a:t/>
            </a:r>
            <a:br>
              <a:rPr lang="tr-TR" b="1" dirty="0" smtClean="0"/>
            </a:br>
            <a:r>
              <a:rPr lang="tr-TR" b="1" dirty="0" smtClean="0"/>
              <a:t>Kişisel Özellikler</a:t>
            </a:r>
          </a:p>
          <a:p>
            <a:pPr fontAlgn="base"/>
            <a:r>
              <a:rPr lang="tr-TR" b="1" dirty="0" smtClean="0"/>
              <a:t>Gıda Mühendisi olmak isteyenlerin; üst düzeyde akademik yeteneğe sahip, fizik, kimya, biyoloji, matematik alanlarına ilgili ve bu konularda başarılı, inceleme ve araştırma yapmaya meraklı, dikkatini bir konuya yoğunlaştırabilen, sabırlı kimseler olmaları gerekir. </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Öğretimin ilk yıllarında matematik, fizik, kimya ağırlıklı dersler verilmekte, daha sonraki yıllarda ise; Organik Kimya, Termodinamik, Mikrobiyoloji, Gıda Kimyası, Gıda Mikrobiyolojisi, Gıda Mühendisliğinde Temel İşlemler, Gıda Kalite Kontrol ve Gıda Mühendisliği Tasarımı gibi dersler okutulmaktadır.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Gıda Mühendisliği Programını bitirenlere, "Gıda Mühendisi" unvanı verilmektedir. Gıda Mühendisleri; gıdaların işlenmesinde, saklanmasında, taşınmasında, pazarlanmasında ve yeni gıdaların üretilmesinde görev alırlar.</a:t>
            </a:r>
            <a:br>
              <a:rPr lang="tr-TR" b="1" dirty="0" smtClean="0"/>
            </a:br>
            <a:r>
              <a:rPr lang="tr-TR" b="1" dirty="0" smtClean="0"/>
              <a:t/>
            </a:r>
            <a:br>
              <a:rPr lang="tr-TR" b="1" dirty="0" smtClean="0"/>
            </a:br>
            <a:r>
              <a:rPr lang="tr-TR" b="1" dirty="0" smtClean="0"/>
              <a:t>Çalışma Sahaları</a:t>
            </a:r>
          </a:p>
          <a:p>
            <a:r>
              <a:rPr lang="tr-TR" b="1" dirty="0" smtClean="0"/>
              <a:t>Avrupa Birliği?ne üyelik süreci ile kamu denetiminin artması ve özel sektörün uyum çalışmaları sonucu gıda mühendisi istihdam oranı günden güne artmaktadır. Mezunların büyük çoğunluğu gıda sanayi kuruluşlarında üretim mühendisi olarak çalışmakta, ayrıca kalite kontrol, pazarlama, araştırma geliştirme, proses tasarım ve isletme yönetiminde de hizmet vermektedirler. </a:t>
            </a:r>
            <a:endParaRPr lang="tr-TR" b="1"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37700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389,073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Yıldız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58400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356,803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Ardahan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Osmaniye Korkut Ata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510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65.664</a:t>
                      </a:r>
                    </a:p>
                  </a:txBody>
                  <a:tcPr marL="47625" marR="47625" marT="47625" marB="47625" anchor="ctr">
                    <a:solidFill>
                      <a:srgbClr val="92D050"/>
                    </a:solidFill>
                  </a:tcPr>
                </a:tc>
                <a:tc>
                  <a:txBody>
                    <a:bodyPr/>
                    <a:lstStyle/>
                    <a:p>
                      <a:pPr algn="ctr" fontAlgn="ctr"/>
                      <a:r>
                        <a:rPr lang="tr-TR" sz="1200" b="1" dirty="0"/>
                        <a:t>99.099</a:t>
                      </a:r>
                    </a:p>
                  </a:txBody>
                  <a:tcPr marL="47625" marR="47625" marT="47625" marB="47625" anchor="ctr">
                    <a:solidFill>
                      <a:srgbClr val="92D050"/>
                    </a:solidFill>
                  </a:tcPr>
                </a:tc>
              </a:tr>
              <a:tr h="762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65.664</a:t>
                      </a:r>
                    </a:p>
                  </a:txBody>
                  <a:tcPr marL="47625" marR="47625" marT="47625" marB="47625" anchor="ctr"/>
                </a:tc>
                <a:tc>
                  <a:txBody>
                    <a:bodyPr/>
                    <a:lstStyle/>
                    <a:p>
                      <a:pPr algn="ctr" fontAlgn="ctr"/>
                      <a:r>
                        <a:rPr lang="tr-TR" sz="1200"/>
                        <a:t>96.596</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55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88.640</a:t>
                      </a:r>
                    </a:p>
                  </a:txBody>
                  <a:tcPr marL="47625" marR="47625" marT="47625" marB="47625" anchor="ctr"/>
                </a:tc>
                <a:tc>
                  <a:txBody>
                    <a:bodyPr/>
                    <a:lstStyle/>
                    <a:p>
                      <a:pPr algn="ctr" fontAlgn="ctr"/>
                      <a:r>
                        <a:rPr lang="tr-TR" sz="1200"/>
                        <a:t>97.734</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88.569</a:t>
                      </a:r>
                    </a:p>
                  </a:txBody>
                  <a:tcPr marL="47625" marR="47625" marT="47625" marB="47625" anchor="ctr"/>
                </a:tc>
                <a:tc>
                  <a:txBody>
                    <a:bodyPr/>
                    <a:lstStyle/>
                    <a:p>
                      <a:pPr algn="ctr" fontAlgn="ctr"/>
                      <a:r>
                        <a:rPr lang="tr-TR" sz="1200"/>
                        <a:t>97.816</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170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84.981</a:t>
                      </a:r>
                    </a:p>
                  </a:txBody>
                  <a:tcPr marL="47625" marR="47625" marT="47625" marB="47625" anchor="ctr"/>
                </a:tc>
                <a:tc>
                  <a:txBody>
                    <a:bodyPr/>
                    <a:lstStyle/>
                    <a:p>
                      <a:pPr algn="ctr" fontAlgn="ctr"/>
                      <a:r>
                        <a:rPr lang="tr-TR" sz="1200"/>
                        <a:t>99.099</a:t>
                      </a:r>
                    </a:p>
                  </a:txBody>
                  <a:tcPr marL="47625" marR="47625" marT="47625" marB="47625" anchor="ctr"/>
                </a:tc>
              </a:tr>
              <a:tr h="7620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504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65.664</a:t>
                      </a:r>
                    </a:p>
                  </a:txBody>
                  <a:tcPr marL="47625" marR="47625" marT="47625" marB="47625" anchor="ctr">
                    <a:solidFill>
                      <a:srgbClr val="92D050"/>
                    </a:solidFill>
                  </a:tcPr>
                </a:tc>
                <a:tc>
                  <a:txBody>
                    <a:bodyPr/>
                    <a:lstStyle/>
                    <a:p>
                      <a:pPr algn="ctr" fontAlgn="ctr"/>
                      <a:r>
                        <a:rPr lang="tr-TR" sz="1200" dirty="0"/>
                        <a:t>99.099</a:t>
                      </a:r>
                    </a:p>
                  </a:txBody>
                  <a:tcPr marL="47625" marR="47625" marT="47625" marB="47625" anchor="ctr">
                    <a:solidFill>
                      <a:srgbClr val="92D050"/>
                    </a:solidFill>
                  </a:tcPr>
                </a:tc>
              </a:tr>
              <a:tr h="762000">
                <a:tc>
                  <a:txBody>
                    <a:bodyPr/>
                    <a:lstStyle/>
                    <a:p>
                      <a:pPr algn="ctr" fontAlgn="ctr"/>
                      <a:r>
                        <a:rPr lang="tr-TR" sz="1200"/>
                        <a:t>Zabıta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87.280</a:t>
                      </a:r>
                    </a:p>
                  </a:txBody>
                  <a:tcPr marL="47625" marR="47625" marT="47625" marB="47625" anchor="ctr"/>
                </a:tc>
                <a:tc>
                  <a:txBody>
                    <a:bodyPr/>
                    <a:lstStyle/>
                    <a:p>
                      <a:pPr algn="ctr" fontAlgn="ctr"/>
                      <a:r>
                        <a:rPr lang="tr-TR" sz="1200"/>
                        <a:t>89.897</a:t>
                      </a:r>
                    </a:p>
                  </a:txBody>
                  <a:tcPr marL="47625" marR="47625" marT="47625" marB="47625" anchor="ctr"/>
                </a:tc>
              </a:tr>
              <a:tr h="762000">
                <a:tc>
                  <a:txBody>
                    <a:bodyPr/>
                    <a:lstStyle/>
                    <a:p>
                      <a:pPr algn="ctr" fontAlgn="ctr"/>
                      <a:r>
                        <a:rPr lang="tr-TR" sz="1200" dirty="0"/>
                        <a:t>Zabıta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87.280</a:t>
                      </a:r>
                    </a:p>
                  </a:txBody>
                  <a:tcPr marL="47625" marR="47625" marT="47625" marB="47625" anchor="ctr">
                    <a:solidFill>
                      <a:srgbClr val="92D050"/>
                    </a:solidFill>
                  </a:tcPr>
                </a:tc>
                <a:tc>
                  <a:txBody>
                    <a:bodyPr/>
                    <a:lstStyle/>
                    <a:p>
                      <a:pPr algn="ctr" fontAlgn="ctr"/>
                      <a:r>
                        <a:rPr lang="tr-TR" sz="1200" dirty="0"/>
                        <a:t>89.897</a:t>
                      </a:r>
                    </a:p>
                  </a:txBody>
                  <a:tcPr marL="47625" marR="47625" marT="47625" marB="47625" anchor="ctr">
                    <a:solidFill>
                      <a:srgbClr val="92D05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8"/>
            <a:ext cx="8591550" cy="602705"/>
          </a:xfrm>
        </p:spPr>
        <p:style>
          <a:lnRef idx="3">
            <a:schemeClr val="lt1"/>
          </a:lnRef>
          <a:fillRef idx="1">
            <a:schemeClr val="accent6"/>
          </a:fillRef>
          <a:effectRef idx="1">
            <a:schemeClr val="accent6"/>
          </a:effectRef>
          <a:fontRef idx="minor">
            <a:schemeClr val="lt1"/>
          </a:fontRef>
        </p:style>
        <p:txBody>
          <a:bodyPr>
            <a:normAutofit/>
          </a:bodyPr>
          <a:lstStyle/>
          <a:p>
            <a:pPr algn="ctr"/>
            <a:r>
              <a:rPr lang="es-ES" dirty="0">
                <a:latin typeface="Arial Black" panose="020B0A04020102020204" pitchFamily="34" charset="0"/>
              </a:rPr>
              <a:t>Acil Yardım ve Afet Yönetimi</a:t>
            </a:r>
            <a:endParaRPr lang="tr-TR" dirty="0">
              <a:latin typeface="Arial Black" panose="020B0A04020102020204" pitchFamily="34" charset="0"/>
            </a:endParaRPr>
          </a:p>
        </p:txBody>
      </p:sp>
      <p:sp>
        <p:nvSpPr>
          <p:cNvPr id="3" name="İçerik Yer Tutucusu 2"/>
          <p:cNvSpPr>
            <a:spLocks noGrp="1"/>
          </p:cNvSpPr>
          <p:nvPr>
            <p:ph sz="quarter" idx="1"/>
          </p:nvPr>
        </p:nvSpPr>
        <p:spPr>
          <a:xfrm>
            <a:off x="274320" y="1298448"/>
            <a:ext cx="8595360" cy="5298904"/>
          </a:xfrm>
        </p:spPr>
        <p:style>
          <a:lnRef idx="0">
            <a:schemeClr val="accent6"/>
          </a:lnRef>
          <a:fillRef idx="3">
            <a:schemeClr val="accent6"/>
          </a:fillRef>
          <a:effectRef idx="3">
            <a:schemeClr val="accent6"/>
          </a:effectRef>
          <a:fontRef idx="minor">
            <a:schemeClr val="lt1"/>
          </a:fontRef>
        </p:style>
        <p:txBody>
          <a:bodyPr>
            <a:noAutofit/>
          </a:bodyPr>
          <a:lstStyle/>
          <a:p>
            <a:r>
              <a:rPr lang="tr-TR" sz="1200" b="1" dirty="0">
                <a:solidFill>
                  <a:srgbClr val="FF0000"/>
                </a:solidFill>
                <a:latin typeface="Arial Black" panose="020B0A04020102020204" pitchFamily="34" charset="0"/>
              </a:rPr>
              <a:t>Kısaca</a:t>
            </a:r>
          </a:p>
          <a:p>
            <a:r>
              <a:rPr lang="tr-TR" sz="1200" b="1" dirty="0">
                <a:solidFill>
                  <a:schemeClr val="tx1"/>
                </a:solidFill>
                <a:latin typeface="Arial Black" panose="020B0A04020102020204" pitchFamily="34" charset="0"/>
              </a:rPr>
              <a:t>Acil Yardım ve Afet Yönetimi Programı; her türlü sağlık kuruluşu ile itfaiye teşkilatı bünyesinde "uzman" ve "yönetici" pozisyonlarında görev alabilecek elemanlar yetiştirmeyi amaçlar.</a:t>
            </a:r>
          </a:p>
          <a:p>
            <a:endParaRPr lang="tr-TR" sz="1200" b="1" dirty="0">
              <a:latin typeface="Arial Black" panose="020B0A04020102020204" pitchFamily="34" charset="0"/>
            </a:endParaRPr>
          </a:p>
          <a:p>
            <a:r>
              <a:rPr lang="tr-TR" sz="1200" b="1" dirty="0">
                <a:solidFill>
                  <a:srgbClr val="FF0000"/>
                </a:solidFill>
                <a:latin typeface="Arial Black" panose="020B0A04020102020204" pitchFamily="34" charset="0"/>
              </a:rPr>
              <a:t>Kişisel Özellikler</a:t>
            </a:r>
          </a:p>
          <a:p>
            <a:r>
              <a:rPr lang="tr-TR" sz="1200" b="1" dirty="0">
                <a:solidFill>
                  <a:schemeClr val="tx1"/>
                </a:solidFill>
                <a:latin typeface="Arial Black" panose="020B0A04020102020204" pitchFamily="34" charset="0"/>
              </a:rPr>
              <a:t>Acil Yardım ve Afet Yönetimi Programında okumak isteyenlerin; insanlara yardım etmeyi seven, etkili iletişim kurabilen, hızlı karar alıp uygulayabilen, tehlike anında paniğe kapılmayan bireyler olmaları gerekir.</a:t>
            </a:r>
          </a:p>
          <a:p>
            <a:endParaRPr lang="tr-TR" sz="1200" b="1" dirty="0">
              <a:latin typeface="Arial Black" panose="020B0A04020102020204" pitchFamily="34" charset="0"/>
            </a:endParaRPr>
          </a:p>
          <a:p>
            <a:r>
              <a:rPr lang="tr-TR" sz="1200" b="1" dirty="0">
                <a:solidFill>
                  <a:srgbClr val="FF0000"/>
                </a:solidFill>
                <a:latin typeface="Arial Black" panose="020B0A04020102020204" pitchFamily="34" charset="0"/>
              </a:rPr>
              <a:t>Dersler ve Eğitim Süreleri</a:t>
            </a:r>
          </a:p>
          <a:p>
            <a:r>
              <a:rPr lang="tr-TR" sz="1200" b="1" dirty="0">
                <a:solidFill>
                  <a:schemeClr val="tx1"/>
                </a:solidFill>
                <a:latin typeface="Arial Black" panose="020B0A04020102020204" pitchFamily="34" charset="0"/>
              </a:rPr>
              <a:t>Programın öğretim süresi dört yıldır. Öğretim süresince; Ambulans ve Acil Bakım Teknikerliği, Arama-Kurtarma, Acil Yardım, İtfaiyecilik ve Afet Yönetimi derslerinden oluşan bir program uygulanır.</a:t>
            </a:r>
          </a:p>
          <a:p>
            <a:endParaRPr lang="tr-TR" sz="1200" b="1" dirty="0">
              <a:latin typeface="Arial Black" panose="020B0A04020102020204" pitchFamily="34" charset="0"/>
            </a:endParaRPr>
          </a:p>
          <a:p>
            <a:r>
              <a:rPr lang="tr-TR" sz="1200" b="1" dirty="0">
                <a:solidFill>
                  <a:srgbClr val="FF0000"/>
                </a:solidFill>
                <a:latin typeface="Arial Black" panose="020B0A04020102020204" pitchFamily="34" charset="0"/>
              </a:rPr>
              <a:t>Sosyal Statü ve </a:t>
            </a:r>
            <a:r>
              <a:rPr lang="tr-TR" sz="1200" b="1" dirty="0" smtClean="0">
                <a:solidFill>
                  <a:srgbClr val="FF0000"/>
                </a:solidFill>
                <a:latin typeface="Arial Black" panose="020B0A04020102020204" pitchFamily="34" charset="0"/>
              </a:rPr>
              <a:t>Unvanlar</a:t>
            </a:r>
            <a:endParaRPr lang="tr-TR" sz="1200" b="1" dirty="0">
              <a:solidFill>
                <a:srgbClr val="FF0000"/>
              </a:solidFill>
              <a:latin typeface="Arial Black" panose="020B0A04020102020204" pitchFamily="34" charset="0"/>
            </a:endParaRPr>
          </a:p>
          <a:p>
            <a:r>
              <a:rPr lang="tr-TR" sz="1200" b="1" dirty="0">
                <a:solidFill>
                  <a:schemeClr val="tx1"/>
                </a:solidFill>
                <a:latin typeface="Arial Black" panose="020B0A04020102020204" pitchFamily="34" charset="0"/>
              </a:rPr>
              <a:t>Programı başarıyla bitirenlere Acil yardım uzmanı </a:t>
            </a:r>
            <a:r>
              <a:rPr lang="tr-TR" sz="1200" b="1" dirty="0" smtClean="0">
                <a:solidFill>
                  <a:schemeClr val="tx1"/>
                </a:solidFill>
                <a:latin typeface="Arial Black" panose="020B0A04020102020204" pitchFamily="34" charset="0"/>
              </a:rPr>
              <a:t>unvanı </a:t>
            </a:r>
            <a:r>
              <a:rPr lang="tr-TR" sz="1200" b="1" dirty="0">
                <a:solidFill>
                  <a:schemeClr val="tx1"/>
                </a:solidFill>
                <a:latin typeface="Arial Black" panose="020B0A04020102020204" pitchFamily="34" charset="0"/>
              </a:rPr>
              <a:t>verilir.</a:t>
            </a:r>
          </a:p>
          <a:p>
            <a:endParaRPr lang="tr-TR" sz="1200" b="1" dirty="0">
              <a:solidFill>
                <a:schemeClr val="tx1"/>
              </a:solidFill>
              <a:latin typeface="Arial Black" panose="020B0A04020102020204" pitchFamily="34" charset="0"/>
            </a:endParaRPr>
          </a:p>
          <a:p>
            <a:r>
              <a:rPr lang="tr-TR" sz="1200" b="1" dirty="0">
                <a:solidFill>
                  <a:srgbClr val="FF0000"/>
                </a:solidFill>
                <a:latin typeface="Arial Black" panose="020B0A04020102020204" pitchFamily="34" charset="0"/>
              </a:rPr>
              <a:t>Çalışma Sahaları</a:t>
            </a:r>
          </a:p>
          <a:p>
            <a:r>
              <a:rPr lang="tr-TR" sz="1200" b="1" dirty="0">
                <a:solidFill>
                  <a:schemeClr val="tx1"/>
                </a:solidFill>
                <a:latin typeface="Arial Black" panose="020B0A04020102020204" pitchFamily="34" charset="0"/>
              </a:rPr>
              <a:t>Acil Yardım ve Afet Yönetimi Programını başarıyla tamamlayanlar, kamu sektöründe çalışma şansına sahip olurlar.</a:t>
            </a:r>
          </a:p>
        </p:txBody>
      </p:sp>
    </p:spTree>
    <p:extLst>
      <p:ext uri="{BB962C8B-B14F-4D97-AF65-F5344CB8AC3E}">
        <p14:creationId xmlns:p14="http://schemas.microsoft.com/office/powerpoint/2010/main" val="55922711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dirty="0" smtClean="0"/>
              <a:t>GÖRME ENGELLİLER ÖĞRETMENLİĞİ</a:t>
            </a:r>
            <a:endParaRPr lang="tr-TR" dirty="0"/>
          </a:p>
        </p:txBody>
      </p:sp>
      <p:sp>
        <p:nvSpPr>
          <p:cNvPr id="3" name="2 İçerik Yer Tutucusu"/>
          <p:cNvSpPr>
            <a:spLocks noGrp="1"/>
          </p:cNvSpPr>
          <p:nvPr>
            <p:ph sz="quarter" idx="1"/>
          </p:nvPr>
        </p:nvSpPr>
        <p:spPr>
          <a:xfrm>
            <a:off x="179512" y="692696"/>
            <a:ext cx="8568952" cy="5976664"/>
          </a:xfrm>
        </p:spPr>
        <p:style>
          <a:lnRef idx="1">
            <a:schemeClr val="accent1"/>
          </a:lnRef>
          <a:fillRef idx="3">
            <a:schemeClr val="accent1"/>
          </a:fillRef>
          <a:effectRef idx="2">
            <a:schemeClr val="accent1"/>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b="1" dirty="0" smtClean="0"/>
              <a:t>Görme Engelliler Öğretmenliği Programı; Milli Eğitim Bakanlığı?</a:t>
            </a:r>
            <a:r>
              <a:rPr lang="tr-TR" b="1" dirty="0" err="1" smtClean="0"/>
              <a:t>na</a:t>
            </a:r>
            <a:r>
              <a:rPr lang="tr-TR" b="1" dirty="0" smtClean="0"/>
              <a:t> bağlı resmi ve özel öğretim kurumlarında görev yapacak Görme Engelliler Sınıf Öğretmenlerini yetiştirmeyi amaçlar.</a:t>
            </a:r>
            <a:br>
              <a:rPr lang="tr-TR" b="1" dirty="0" smtClean="0"/>
            </a:br>
            <a:r>
              <a:rPr lang="tr-TR" b="1" dirty="0" smtClean="0"/>
              <a:t/>
            </a:r>
            <a:br>
              <a:rPr lang="tr-TR" b="1" dirty="0" smtClean="0"/>
            </a:br>
            <a:r>
              <a:rPr lang="tr-TR" b="1" dirty="0" smtClean="0"/>
              <a:t>Kişisel Özellikler</a:t>
            </a:r>
          </a:p>
          <a:p>
            <a:pPr fontAlgn="base"/>
            <a:r>
              <a:rPr lang="tr-TR" b="1" dirty="0" smtClean="0"/>
              <a:t>Programda okumak isteyenlerin; insanlarla, özellikle görme özürlü insanlarla ilgilenmekten, onlara yardım etmekten zevk alan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Öğretim süresince; Çocuk Gelişimi, Güzel Konuşma, Eğitim Bilimine Giriş, Eğitim Sosyolojisi, Dil Gelişimi ve İletişim, Braille (görme özürlüler alfabesi) Yazı Öğretimi, Görme Engelliler Resim ve Model Öğretimi, Görme Engelliler İçin Okuma ? Yazma Öğretimi, Görme Engelliler için Özel Öğretim Metotları, Davranış Değiştirme gibi dersler okutulmaktadır. Öğrenciler eğitim sırasında okullarda uygulama yapmaktadırlar.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Görme Engelliler Öğretmenliği Programından mezun olanlar ?Görme Engelliler Sınıf Öğretmeni? unvanını kazanırlar. </a:t>
            </a:r>
            <a:br>
              <a:rPr lang="tr-TR" b="1" dirty="0" smtClean="0"/>
            </a:br>
            <a:r>
              <a:rPr lang="tr-TR" b="1" dirty="0" smtClean="0"/>
              <a:t/>
            </a:r>
            <a:br>
              <a:rPr lang="tr-TR" b="1" dirty="0" smtClean="0"/>
            </a:br>
            <a:r>
              <a:rPr lang="tr-TR" b="1" dirty="0" smtClean="0"/>
              <a:t>Çalışma Sahaları</a:t>
            </a:r>
          </a:p>
          <a:p>
            <a:r>
              <a:rPr lang="tr-TR" b="1" dirty="0" smtClean="0"/>
              <a:t>Görme Engelliler Öğretmenleri Milli Eğitim Bakanlığı?</a:t>
            </a:r>
            <a:r>
              <a:rPr lang="tr-TR" b="1" dirty="0" err="1" smtClean="0"/>
              <a:t>na</a:t>
            </a:r>
            <a:r>
              <a:rPr lang="tr-TR" b="1" dirty="0" smtClean="0"/>
              <a:t> bağlı resmi ve özel okullarda çalışabilirler. Sosyal Hizmetler Çocuk Esirgeme Kurumu rehabilitasyon merkezlerinde ve özel eğitim merkezlerinde çalışabilme olanakları vardır. </a:t>
            </a:r>
            <a:endParaRPr lang="tr-TR"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jpg"/>
          <p:cNvPicPr>
            <a:picLocks noGrp="1" noChangeAspect="1"/>
          </p:cNvPicPr>
          <p:nvPr>
            <p:ph sz="quarter" idx="1"/>
          </p:nvPr>
        </p:nvPicPr>
        <p:blipFill>
          <a:blip r:embed="rId2" cstate="print"/>
          <a:stretch>
            <a:fillRect/>
          </a:stretch>
        </p:blipFill>
        <p:spPr>
          <a:xfrm>
            <a:off x="0" y="0"/>
            <a:ext cx="9144000" cy="494116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Gazi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54000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383,204</a:t>
                      </a:r>
                    </a:p>
                  </a:txBody>
                  <a:tcPr marL="9525" marR="9525" marT="9525" marB="0" anchor="ctr"/>
                </a:tc>
              </a:tr>
              <a:tr h="458107">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r h="458107">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r h="731253">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GÖRME</a:t>
                      </a:r>
                      <a:r>
                        <a:rPr lang="tr-TR" sz="2800" b="1" i="0" u="none" strike="noStrike" baseline="0" dirty="0" smtClean="0">
                          <a:solidFill>
                            <a:srgbClr val="333333"/>
                          </a:solidFill>
                          <a:latin typeface="Times New Roman"/>
                        </a:rPr>
                        <a:t> ENGELLİLER</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600" b="0" i="0" u="none" strike="noStrike" dirty="0" smtClean="0">
                        <a:solidFill>
                          <a:srgbClr val="333333"/>
                        </a:solidFill>
                        <a:latin typeface="Times New Roman"/>
                      </a:endParaRPr>
                    </a:p>
                    <a:p>
                      <a:pPr algn="ctr" fontAlgn="t"/>
                      <a:endParaRPr lang="tr-TR" sz="3600" b="0" i="0" u="none" strike="noStrike" dirty="0" smtClean="0">
                        <a:solidFill>
                          <a:srgbClr val="333333"/>
                        </a:solidFill>
                        <a:latin typeface="Times New Roman"/>
                      </a:endParaRPr>
                    </a:p>
                    <a:p>
                      <a:pPr algn="ctr" fontAlgn="t"/>
                      <a:r>
                        <a:rPr lang="tr-TR" sz="3600" b="0" i="0" u="none" strike="noStrike" dirty="0" smtClean="0">
                          <a:solidFill>
                            <a:srgbClr val="333333"/>
                          </a:solidFill>
                          <a:latin typeface="Times New Roman"/>
                        </a:rPr>
                        <a:t>------</a:t>
                      </a:r>
                      <a:endParaRPr lang="tr-TR" sz="3600" b="0" i="0" u="none" strike="noStrike" dirty="0">
                        <a:solidFill>
                          <a:srgbClr val="333333"/>
                        </a:solidFill>
                        <a:latin typeface="Times New Roman"/>
                      </a:endParaRPr>
                    </a:p>
                  </a:txBody>
                  <a:tcPr marL="9525" marR="9525" marT="9525" marB="0"/>
                </a:tc>
                <a:tc>
                  <a:txBody>
                    <a:bodyPr/>
                    <a:lstStyle/>
                    <a:p>
                      <a:pPr algn="ctr" fontAlgn="t"/>
                      <a:endParaRPr lang="tr-TR" sz="3600" b="0" i="0" u="none" strike="noStrike" dirty="0" smtClean="0">
                        <a:solidFill>
                          <a:srgbClr val="333333"/>
                        </a:solidFill>
                        <a:latin typeface="Times New Roman"/>
                      </a:endParaRPr>
                    </a:p>
                    <a:p>
                      <a:pPr algn="ctr" fontAlgn="t"/>
                      <a:endParaRPr lang="tr-TR" sz="3600" b="0" i="0" u="none" strike="noStrike" dirty="0" smtClean="0">
                        <a:solidFill>
                          <a:srgbClr val="333333"/>
                        </a:solidFill>
                        <a:latin typeface="Times New Roman"/>
                      </a:endParaRPr>
                    </a:p>
                    <a:p>
                      <a:pPr algn="ctr" fontAlgn="t"/>
                      <a:r>
                        <a:rPr lang="tr-TR" sz="3600" b="0" i="0" u="none" strike="noStrike" dirty="0" smtClean="0">
                          <a:solidFill>
                            <a:srgbClr val="333333"/>
                          </a:solidFill>
                          <a:latin typeface="Times New Roman"/>
                        </a:rPr>
                        <a:t>------</a:t>
                      </a:r>
                      <a:endParaRPr lang="tr-TR" sz="3600" b="0"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48072"/>
          </a:xfrm>
        </p:spPr>
        <p:style>
          <a:lnRef idx="1">
            <a:schemeClr val="accent4"/>
          </a:lnRef>
          <a:fillRef idx="3">
            <a:schemeClr val="accent4"/>
          </a:fillRef>
          <a:effectRef idx="2">
            <a:schemeClr val="accent4"/>
          </a:effectRef>
          <a:fontRef idx="minor">
            <a:schemeClr val="lt1"/>
          </a:fontRef>
        </p:style>
        <p:txBody>
          <a:bodyPr>
            <a:normAutofit/>
          </a:bodyPr>
          <a:lstStyle/>
          <a:p>
            <a:pPr algn="ctr"/>
            <a:r>
              <a:rPr lang="tr-TR" dirty="0" smtClean="0">
                <a:solidFill>
                  <a:schemeClr val="tx1"/>
                </a:solidFill>
                <a:latin typeface="Arial Black" pitchFamily="34" charset="0"/>
              </a:rPr>
              <a:t>HALKLA İLİŞKİLER VE REKLAMCILIK</a:t>
            </a:r>
            <a:endParaRPr lang="tr-TR" dirty="0">
              <a:solidFill>
                <a:schemeClr val="tx1"/>
              </a:solidFill>
              <a:latin typeface="Arial Black" pitchFamily="34" charset="0"/>
            </a:endParaRPr>
          </a:p>
        </p:txBody>
      </p:sp>
      <p:sp>
        <p:nvSpPr>
          <p:cNvPr id="3" name="2 İçerik Yer Tutucusu"/>
          <p:cNvSpPr>
            <a:spLocks noGrp="1"/>
          </p:cNvSpPr>
          <p:nvPr>
            <p:ph sz="quarter" idx="1"/>
          </p:nvPr>
        </p:nvSpPr>
        <p:spPr>
          <a:xfrm>
            <a:off x="179512" y="764704"/>
            <a:ext cx="8568952" cy="5904656"/>
          </a:xfrm>
        </p:spPr>
        <p:style>
          <a:lnRef idx="0">
            <a:schemeClr val="accent4"/>
          </a:lnRef>
          <a:fillRef idx="3">
            <a:schemeClr val="accent4"/>
          </a:fillRef>
          <a:effectRef idx="3">
            <a:schemeClr val="accent4"/>
          </a:effectRef>
          <a:fontRef idx="minor">
            <a:schemeClr val="lt1"/>
          </a:fontRef>
        </p:style>
        <p:txBody>
          <a:bodyPr>
            <a:normAutofit fontScale="47500" lnSpcReduction="20000"/>
          </a:bodyPr>
          <a:lstStyle/>
          <a:p>
            <a:pPr fontAlgn="base"/>
            <a:endParaRPr lang="tr-TR" b="1" dirty="0" smtClean="0">
              <a:solidFill>
                <a:schemeClr val="tx1"/>
              </a:solidFill>
            </a:endParaRPr>
          </a:p>
          <a:p>
            <a:pPr fontAlgn="base"/>
            <a:r>
              <a:rPr lang="tr-TR" b="1" dirty="0" smtClean="0">
                <a:solidFill>
                  <a:schemeClr val="tx1"/>
                </a:solidFill>
              </a:rPr>
              <a:t>Kısaca</a:t>
            </a:r>
          </a:p>
          <a:p>
            <a:pPr fontAlgn="base"/>
            <a:r>
              <a:rPr lang="tr-TR" b="1" dirty="0" smtClean="0">
                <a:solidFill>
                  <a:schemeClr val="tx1"/>
                </a:solidFill>
              </a:rPr>
              <a:t>Halkla İlişkiler ve Reklamcılık Programının amacı, örgüt ve ürün imajının belirlenen hedef kitlelere benimsetilmesi çerçevesinde doğru, güvenilir ilişkiler kuran, geliştiren, örgüt ve hedeflenen kitlenin karşılıklı yararını ön plana çıkaracak iletişim yollarını kullanan nitelikli ara eleman ihtiyacını karşılamaktır.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Kişisel Özellikler</a:t>
            </a:r>
          </a:p>
          <a:p>
            <a:pPr fontAlgn="base"/>
            <a:r>
              <a:rPr lang="tr-TR" b="1" dirty="0" smtClean="0">
                <a:solidFill>
                  <a:schemeClr val="tx1"/>
                </a:solidFill>
              </a:rPr>
              <a:t>Bu bölümde okumak isteyenlerin; insan ilişkileri kuvvetli, ayrıntıları yakalayabilen, derin bir hayal gücüne sahip, ikna gücü yüksek, teknolojik gelişmelere çabuk adapte olan bireyler olması gerekir.</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Dersler ve Eğitim Süreleri</a:t>
            </a:r>
          </a:p>
          <a:p>
            <a:pPr fontAlgn="base"/>
            <a:r>
              <a:rPr lang="tr-TR" b="1" dirty="0" smtClean="0">
                <a:solidFill>
                  <a:schemeClr val="tx1"/>
                </a:solidFill>
              </a:rPr>
              <a:t>Halkla İlişkiler ve Reklâmcılık Programının öğretim süresi dört yıldır. İlk iki yılında genel kültür dersleri son iki yılında meslek dersleri ağırlıktadır. Meslek dersleri kuramsal olduğu kadar uygulama içeriği de taşır. İki ana bölümün bileşkesini taşıyan bölümde her iki alanın hocaları kendi alanlarında kürsülere sahiptirler. Bu anlamıyla bölüm duble program uygulama niteliği taşımaktadır.</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Sosyal Statü ve Unvanlar</a:t>
            </a:r>
          </a:p>
          <a:p>
            <a:pPr fontAlgn="base"/>
            <a:r>
              <a:rPr lang="tr-TR" b="1" dirty="0" smtClean="0">
                <a:solidFill>
                  <a:schemeClr val="tx1"/>
                </a:solidFill>
              </a:rPr>
              <a:t>Halkla İlişkiler ve Reklamcılık Programını bitirenlere "Halkla İlişkiler ve Reklamcılık Uzmanı" unvanı verilir.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Çalışma Sahaları</a:t>
            </a:r>
          </a:p>
          <a:p>
            <a:r>
              <a:rPr lang="tr-TR" b="1" dirty="0" smtClean="0">
                <a:solidFill>
                  <a:schemeClr val="tx1"/>
                </a:solidFill>
              </a:rPr>
              <a:t>Mezunlar, örgütün kamuoyu üzerinde iyi izlenim bırakmayı sağlayıcı çabaların gerçekleşmesinde yardımcı olurlar. Bir reklam kampanyasının hazırlanması ve yürütülmesi sürecinde müşteri ile yüz yüze görüşmeden başlayıp, şirket ile diğer şirketler ve medya kuruluşlarının ilişkilerini düzenlerler. Halkla İlişkiler ve Reklamcılık programından mezun olanlar, ulusal ve uluslararası reklam şirketlerinde özellikle müşteri ilişkileri ve medya planlama alanlarında, halkla ilişkiler şirketlerinde orta kademe yöneticisi olarak iş bulabilirler. Mezunlar ayrıca, kamu ve özel kuruluşların halkla ilişkiler departmanlarında halkla ilişkiler uzmanı olarak görev alabilirler. Bu alanda sürekli eleman ihtiyacı olmakla birlikte mezun sayısı da az değildir. Bu yüzden bu işi yapmak isteyenlerin kendilerini alanlarında yetiştirmeleri, en az bir yabancı dil bilmeleri, bilgisayar kullanımı konusunda kendilerini geliştirmeleri ve üniversite yıllarından başlayarak yeni yaratıcı projelerle işverenin karşısına çıkmaları gerekmektedir.</a:t>
            </a:r>
            <a:endParaRPr lang="tr-TR" b="1" dirty="0">
              <a:solidFill>
                <a:schemeClr val="tx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3).jpg"/>
          <p:cNvPicPr>
            <a:picLocks noGrp="1" noChangeAspect="1"/>
          </p:cNvPicPr>
          <p:nvPr>
            <p:ph sz="quarter" idx="1"/>
          </p:nvPr>
        </p:nvPicPr>
        <p:blipFill>
          <a:blip r:embed="rId2" cstate="print"/>
          <a:stretch>
            <a:fillRect/>
          </a:stretch>
        </p:blipFill>
        <p:spPr>
          <a:xfrm>
            <a:off x="0" y="0"/>
            <a:ext cx="9144000" cy="494116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Anadolu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33600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365,606</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Karadeniz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85900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326,266</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Kastamonu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195000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282,318</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Uşak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160000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294,418</a:t>
                      </a:r>
                    </a:p>
                  </a:txBody>
                  <a:tcPr marL="9525" marR="9525" marT="9525" marB="0" anchor="ct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8848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763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72.021</a:t>
                      </a:r>
                    </a:p>
                  </a:txBody>
                  <a:tcPr marL="47625" marR="47625" marT="47625" marB="47625" anchor="ctr">
                    <a:solidFill>
                      <a:srgbClr val="92D050"/>
                    </a:solidFill>
                  </a:tcPr>
                </a:tc>
                <a:tc>
                  <a:txBody>
                    <a:bodyPr/>
                    <a:lstStyle/>
                    <a:p>
                      <a:pPr algn="ctr" fontAlgn="ctr"/>
                      <a:r>
                        <a:rPr lang="tr-TR" sz="1200" b="1" dirty="0"/>
                        <a:t>92.769</a:t>
                      </a:r>
                    </a:p>
                  </a:txBody>
                  <a:tcPr marL="47625" marR="47625" marT="47625" marB="47625" anchor="ctr">
                    <a:solidFill>
                      <a:srgbClr val="92D050"/>
                    </a:solidFill>
                  </a:tcPr>
                </a:tc>
              </a:tr>
              <a:tr h="457200">
                <a:tc>
                  <a:txBody>
                    <a:bodyPr/>
                    <a:lstStyle/>
                    <a:p>
                      <a:pPr algn="ctr" fontAlgn="ctr"/>
                      <a:r>
                        <a:rPr lang="tr-TR" sz="1200" dirty="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85.758</a:t>
                      </a:r>
                    </a:p>
                  </a:txBody>
                  <a:tcPr marL="47625" marR="47625" marT="47625" marB="47625" anchor="ctr"/>
                </a:tc>
                <a:tc>
                  <a:txBody>
                    <a:bodyPr/>
                    <a:lstStyle/>
                    <a:p>
                      <a:pPr algn="ctr" fontAlgn="ctr"/>
                      <a:r>
                        <a:rPr lang="tr-TR" sz="1200"/>
                        <a:t>85.758</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86.407</a:t>
                      </a:r>
                    </a:p>
                  </a:txBody>
                  <a:tcPr marL="47625" marR="47625" marT="47625" marB="47625" anchor="ctr"/>
                </a:tc>
                <a:tc>
                  <a:txBody>
                    <a:bodyPr/>
                    <a:lstStyle/>
                    <a:p>
                      <a:pPr algn="ctr" fontAlgn="ctr"/>
                      <a:r>
                        <a:rPr lang="tr-TR" sz="1200"/>
                        <a:t>87.975</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76.833</a:t>
                      </a:r>
                    </a:p>
                  </a:txBody>
                  <a:tcPr marL="47625" marR="47625" marT="47625" marB="47625" anchor="ctr"/>
                </a:tc>
                <a:tc>
                  <a:txBody>
                    <a:bodyPr/>
                    <a:lstStyle/>
                    <a:p>
                      <a:pPr algn="ctr" fontAlgn="ctr"/>
                      <a:r>
                        <a:rPr lang="tr-TR" sz="1200"/>
                        <a:t>91.087</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73.443</a:t>
                      </a:r>
                    </a:p>
                  </a:txBody>
                  <a:tcPr marL="47625" marR="47625" marT="47625" marB="47625" anchor="ctr"/>
                </a:tc>
                <a:tc>
                  <a:txBody>
                    <a:bodyPr/>
                    <a:lstStyle/>
                    <a:p>
                      <a:pPr algn="ctr" fontAlgn="ctr"/>
                      <a:r>
                        <a:rPr lang="tr-TR" sz="1200"/>
                        <a:t>86.920</a:t>
                      </a:r>
                    </a:p>
                  </a:txBody>
                  <a:tcPr marL="47625" marR="47625" marT="47625" marB="47625" anchor="ctr"/>
                </a:tc>
              </a:tr>
              <a:tr h="457200">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73.443</a:t>
                      </a:r>
                    </a:p>
                  </a:txBody>
                  <a:tcPr marL="47625" marR="47625" marT="47625" marB="47625" anchor="ctr">
                    <a:solidFill>
                      <a:srgbClr val="92D050"/>
                    </a:solidFill>
                  </a:tcPr>
                </a:tc>
                <a:tc>
                  <a:txBody>
                    <a:bodyPr/>
                    <a:lstStyle/>
                    <a:p>
                      <a:pPr algn="ctr" fontAlgn="ctr"/>
                      <a:r>
                        <a:rPr lang="tr-TR" sz="1200" dirty="0"/>
                        <a:t>91.087</a:t>
                      </a:r>
                    </a:p>
                  </a:txBody>
                  <a:tcPr marL="47625" marR="47625" marT="47625" marB="47625" anchor="ctr">
                    <a:solidFill>
                      <a:srgbClr val="92D050"/>
                    </a:solidFill>
                  </a:tcPr>
                </a:tc>
              </a:tr>
              <a:tr h="457200">
                <a:tc>
                  <a:txBody>
                    <a:bodyPr/>
                    <a:lstStyle/>
                    <a:p>
                      <a:pPr algn="ctr" fontAlgn="ctr"/>
                      <a:r>
                        <a:rPr lang="tr-TR" sz="1200"/>
                        <a:t>Enformasyon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77.548</a:t>
                      </a:r>
                    </a:p>
                  </a:txBody>
                  <a:tcPr marL="47625" marR="47625" marT="47625" marB="47625" anchor="ctr"/>
                </a:tc>
                <a:tc>
                  <a:txBody>
                    <a:bodyPr/>
                    <a:lstStyle/>
                    <a:p>
                      <a:pPr algn="ctr" fontAlgn="ctr"/>
                      <a:r>
                        <a:rPr lang="tr-TR" sz="1200"/>
                        <a:t>86.565</a:t>
                      </a:r>
                    </a:p>
                  </a:txBody>
                  <a:tcPr marL="47625" marR="47625" marT="47625" marB="47625" anchor="ctr"/>
                </a:tc>
              </a:tr>
              <a:tr h="457200">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72.418</a:t>
                      </a:r>
                    </a:p>
                  </a:txBody>
                  <a:tcPr marL="47625" marR="47625" marT="47625" marB="47625" anchor="ctr"/>
                </a:tc>
                <a:tc>
                  <a:txBody>
                    <a:bodyPr/>
                    <a:lstStyle/>
                    <a:p>
                      <a:pPr algn="ctr" fontAlgn="ctr"/>
                      <a:r>
                        <a:rPr lang="tr-TR" sz="1200"/>
                        <a:t>87.723</a:t>
                      </a:r>
                    </a:p>
                  </a:txBody>
                  <a:tcPr marL="47625" marR="47625" marT="47625" marB="47625" anchor="ctr"/>
                </a:tc>
              </a:tr>
              <a:tr h="457200">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72.418</a:t>
                      </a:r>
                    </a:p>
                  </a:txBody>
                  <a:tcPr marL="47625" marR="47625" marT="47625" marB="47625" anchor="ctr">
                    <a:solidFill>
                      <a:srgbClr val="92D050"/>
                    </a:solidFill>
                  </a:tcPr>
                </a:tc>
                <a:tc>
                  <a:txBody>
                    <a:bodyPr/>
                    <a:lstStyle/>
                    <a:p>
                      <a:pPr algn="ctr" fontAlgn="ctr"/>
                      <a:r>
                        <a:rPr lang="tr-TR" sz="1200" dirty="0"/>
                        <a:t>87.723</a:t>
                      </a:r>
                    </a:p>
                  </a:txBody>
                  <a:tcPr marL="47625" marR="47625" marT="47625" marB="47625" anchor="ctr">
                    <a:solidFill>
                      <a:srgbClr val="92D050"/>
                    </a:solidFill>
                  </a:tcPr>
                </a:tc>
              </a:tr>
              <a:tr h="457200">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84.899</a:t>
                      </a:r>
                    </a:p>
                  </a:txBody>
                  <a:tcPr marL="47625" marR="47625" marT="47625" marB="47625" anchor="ctr"/>
                </a:tc>
                <a:tc>
                  <a:txBody>
                    <a:bodyPr/>
                    <a:lstStyle/>
                    <a:p>
                      <a:pPr algn="ctr" fontAlgn="ctr"/>
                      <a:r>
                        <a:rPr lang="tr-TR" sz="1200"/>
                        <a:t>87.153</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76.209</a:t>
                      </a:r>
                    </a:p>
                  </a:txBody>
                  <a:tcPr marL="47625" marR="47625" marT="47625" marB="47625" anchor="ctr"/>
                </a:tc>
                <a:tc>
                  <a:txBody>
                    <a:bodyPr/>
                    <a:lstStyle/>
                    <a:p>
                      <a:pPr algn="ctr" fontAlgn="ctr"/>
                      <a:r>
                        <a:rPr lang="tr-TR" sz="1200"/>
                        <a:t>89.869</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76.215</a:t>
                      </a:r>
                    </a:p>
                  </a:txBody>
                  <a:tcPr marL="47625" marR="47625" marT="47625" marB="47625" anchor="ctr"/>
                </a:tc>
                <a:tc>
                  <a:txBody>
                    <a:bodyPr/>
                    <a:lstStyle/>
                    <a:p>
                      <a:pPr algn="ctr" fontAlgn="ctr"/>
                      <a:r>
                        <a:rPr lang="tr-TR" sz="1200"/>
                        <a:t>90.328</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148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73.586</a:t>
                      </a:r>
                    </a:p>
                  </a:txBody>
                  <a:tcPr marL="47625" marR="47625" marT="47625" marB="47625" anchor="ctr"/>
                </a:tc>
                <a:tc>
                  <a:txBody>
                    <a:bodyPr/>
                    <a:lstStyle/>
                    <a:p>
                      <a:pPr algn="ctr" fontAlgn="ctr"/>
                      <a:r>
                        <a:rPr lang="tr-TR" sz="1200"/>
                        <a:t>92.273</a:t>
                      </a:r>
                    </a:p>
                  </a:txBody>
                  <a:tcPr marL="47625" marR="47625" marT="47625" marB="47625" anchor="ctr"/>
                </a:tc>
              </a:tr>
              <a:tr h="457200">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244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73.586</a:t>
                      </a:r>
                    </a:p>
                  </a:txBody>
                  <a:tcPr marL="47625" marR="47625" marT="47625" marB="47625" anchor="ctr">
                    <a:solidFill>
                      <a:srgbClr val="92D050"/>
                    </a:solidFill>
                  </a:tcPr>
                </a:tc>
                <a:tc>
                  <a:txBody>
                    <a:bodyPr/>
                    <a:lstStyle/>
                    <a:p>
                      <a:pPr algn="ctr" fontAlgn="ctr"/>
                      <a:r>
                        <a:rPr lang="tr-TR" sz="1200" dirty="0"/>
                        <a:t>92.273</a:t>
                      </a:r>
                    </a:p>
                  </a:txBody>
                  <a:tcPr marL="47625" marR="47625" marT="47625" marB="47625" anchor="ctr">
                    <a:solidFill>
                      <a:srgbClr val="92D050"/>
                    </a:solidFill>
                  </a:tcP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9857">
                <a:tc>
                  <a:txBody>
                    <a:bodyPr/>
                    <a:lstStyle/>
                    <a:p>
                      <a:pPr algn="ctr" fontAlgn="ctr"/>
                      <a:r>
                        <a:rPr lang="tr-TR" sz="1200" b="0" dirty="0">
                          <a:solidFill>
                            <a:schemeClr val="tx1"/>
                          </a:solidFill>
                        </a:rPr>
                        <a:t>Santral Memuru</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2012</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30</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79.748</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87.990</a:t>
                      </a:r>
                    </a:p>
                  </a:txBody>
                  <a:tcPr marL="47625" marR="47625" marT="47625" marB="47625" anchor="ctr">
                    <a:solidFill>
                      <a:schemeClr val="accent3">
                        <a:lumMod val="20000"/>
                        <a:lumOff val="80000"/>
                      </a:schemeClr>
                    </a:solidFill>
                  </a:tcPr>
                </a:tc>
              </a:tr>
              <a:tr h="489857">
                <a:tc>
                  <a:txBody>
                    <a:bodyPr/>
                    <a:lstStyle/>
                    <a:p>
                      <a:pPr algn="ctr" fontAlgn="ctr"/>
                      <a:r>
                        <a:rPr lang="tr-TR" sz="1200" dirty="0"/>
                        <a:t>Santral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79.748</a:t>
                      </a:r>
                    </a:p>
                  </a:txBody>
                  <a:tcPr marL="47625" marR="47625" marT="47625" marB="47625" anchor="ctr">
                    <a:solidFill>
                      <a:srgbClr val="92D050"/>
                    </a:solidFill>
                  </a:tcPr>
                </a:tc>
                <a:tc>
                  <a:txBody>
                    <a:bodyPr/>
                    <a:lstStyle/>
                    <a:p>
                      <a:pPr algn="ctr" fontAlgn="ctr"/>
                      <a:r>
                        <a:rPr lang="tr-TR" sz="1200" dirty="0"/>
                        <a:t>87.990</a:t>
                      </a:r>
                    </a:p>
                  </a:txBody>
                  <a:tcPr marL="47625" marR="47625" marT="47625" marB="47625" anchor="ctr">
                    <a:solidFill>
                      <a:srgbClr val="92D050"/>
                    </a:solidFill>
                  </a:tcPr>
                </a:tc>
              </a:tr>
              <a:tr h="489857">
                <a:tc>
                  <a:txBody>
                    <a:bodyPr/>
                    <a:lstStyle/>
                    <a:p>
                      <a:pPr algn="ctr" fontAlgn="ctr"/>
                      <a:r>
                        <a:rPr lang="tr-TR" sz="1200"/>
                        <a:t>Sekreter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dirty="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79.956</a:t>
                      </a:r>
                    </a:p>
                  </a:txBody>
                  <a:tcPr marL="47625" marR="47625" marT="47625" marB="47625" anchor="ctr"/>
                </a:tc>
                <a:tc>
                  <a:txBody>
                    <a:bodyPr/>
                    <a:lstStyle/>
                    <a:p>
                      <a:pPr algn="ctr" fontAlgn="ctr"/>
                      <a:r>
                        <a:rPr lang="tr-TR" sz="1200"/>
                        <a:t>79.956</a:t>
                      </a:r>
                    </a:p>
                  </a:txBody>
                  <a:tcPr marL="47625" marR="47625" marT="47625" marB="47625" anchor="ctr"/>
                </a:tc>
              </a:tr>
              <a:tr h="489857">
                <a:tc>
                  <a:txBody>
                    <a:bodyPr/>
                    <a:lstStyle/>
                    <a:p>
                      <a:pPr algn="ctr" fontAlgn="ctr"/>
                      <a:r>
                        <a:rPr lang="tr-TR" sz="1200"/>
                        <a:t>Sekreter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72.021</a:t>
                      </a:r>
                    </a:p>
                  </a:txBody>
                  <a:tcPr marL="47625" marR="47625" marT="47625" marB="47625" anchor="ctr"/>
                </a:tc>
                <a:tc>
                  <a:txBody>
                    <a:bodyPr/>
                    <a:lstStyle/>
                    <a:p>
                      <a:pPr algn="ctr" fontAlgn="ctr"/>
                      <a:r>
                        <a:rPr lang="tr-TR" sz="1200"/>
                        <a:t>76.016</a:t>
                      </a:r>
                    </a:p>
                  </a:txBody>
                  <a:tcPr marL="47625" marR="47625" marT="47625" marB="47625" anchor="ctr"/>
                </a:tc>
              </a:tr>
              <a:tr h="489857">
                <a:tc>
                  <a:txBody>
                    <a:bodyPr/>
                    <a:lstStyle/>
                    <a:p>
                      <a:pPr algn="ctr" fontAlgn="ctr"/>
                      <a:r>
                        <a:rPr lang="tr-TR" sz="1200" dirty="0"/>
                        <a:t>Sekreter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72.021</a:t>
                      </a:r>
                    </a:p>
                  </a:txBody>
                  <a:tcPr marL="47625" marR="47625" marT="47625" marB="47625" anchor="ctr">
                    <a:solidFill>
                      <a:srgbClr val="92D050"/>
                    </a:solidFill>
                  </a:tcPr>
                </a:tc>
                <a:tc>
                  <a:txBody>
                    <a:bodyPr/>
                    <a:lstStyle/>
                    <a:p>
                      <a:pPr algn="ctr" fontAlgn="ctr"/>
                      <a:r>
                        <a:rPr lang="tr-TR" sz="1200" dirty="0"/>
                        <a:t>79.956</a:t>
                      </a:r>
                    </a:p>
                  </a:txBody>
                  <a:tcPr marL="47625" marR="47625" marT="47625" marB="47625" anchor="ctr">
                    <a:solidFill>
                      <a:srgbClr val="92D050"/>
                    </a:solidFill>
                  </a:tcPr>
                </a:tc>
              </a:tr>
              <a:tr h="489857">
                <a:tc>
                  <a:txBody>
                    <a:bodyPr/>
                    <a:lstStyle/>
                    <a:p>
                      <a:pPr algn="ctr" fontAlgn="ctr"/>
                      <a:r>
                        <a:rPr lang="tr-TR" sz="1200"/>
                        <a:t>Uzman</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83.256</a:t>
                      </a:r>
                    </a:p>
                  </a:txBody>
                  <a:tcPr marL="47625" marR="47625" marT="47625" marB="47625" anchor="ctr"/>
                </a:tc>
                <a:tc>
                  <a:txBody>
                    <a:bodyPr/>
                    <a:lstStyle/>
                    <a:p>
                      <a:pPr algn="ctr" fontAlgn="ctr"/>
                      <a:r>
                        <a:rPr lang="tr-TR" sz="1200"/>
                        <a:t>83.256</a:t>
                      </a:r>
                    </a:p>
                  </a:txBody>
                  <a:tcPr marL="47625" marR="47625" marT="47625" marB="47625" anchor="ctr"/>
                </a:tc>
              </a:tr>
              <a:tr h="489857">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85.947</a:t>
                      </a:r>
                    </a:p>
                  </a:txBody>
                  <a:tcPr marL="47625" marR="47625" marT="47625" marB="47625" anchor="ctr"/>
                </a:tc>
                <a:tc>
                  <a:txBody>
                    <a:bodyPr/>
                    <a:lstStyle/>
                    <a:p>
                      <a:pPr algn="ctr" fontAlgn="ctr"/>
                      <a:r>
                        <a:rPr lang="tr-TR" sz="1200"/>
                        <a:t>85.947</a:t>
                      </a:r>
                    </a:p>
                  </a:txBody>
                  <a:tcPr marL="47625" marR="47625" marT="47625" marB="47625" anchor="ctr"/>
                </a:tc>
              </a:tr>
              <a:tr h="489857">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83.256</a:t>
                      </a:r>
                    </a:p>
                  </a:txBody>
                  <a:tcPr marL="47625" marR="47625" marT="47625" marB="47625" anchor="ctr">
                    <a:solidFill>
                      <a:srgbClr val="92D050"/>
                    </a:solidFill>
                  </a:tcPr>
                </a:tc>
                <a:tc>
                  <a:txBody>
                    <a:bodyPr/>
                    <a:lstStyle/>
                    <a:p>
                      <a:pPr algn="ctr" fontAlgn="ctr"/>
                      <a:r>
                        <a:rPr lang="tr-TR" sz="1200" dirty="0"/>
                        <a:t>85.947</a:t>
                      </a:r>
                    </a:p>
                  </a:txBody>
                  <a:tcPr marL="47625" marR="47625" marT="47625" marB="47625" anchor="ctr">
                    <a:solidFill>
                      <a:srgbClr val="92D050"/>
                    </a:solidFill>
                  </a:tcP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84.233</a:t>
                      </a:r>
                    </a:p>
                  </a:txBody>
                  <a:tcPr marL="47625" marR="47625" marT="47625" marB="47625" anchor="ctr"/>
                </a:tc>
                <a:tc>
                  <a:txBody>
                    <a:bodyPr/>
                    <a:lstStyle/>
                    <a:p>
                      <a:pPr algn="ctr" fontAlgn="ctr"/>
                      <a:r>
                        <a:rPr lang="tr-TR" sz="1200"/>
                        <a:t>85.439</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78.460</a:t>
                      </a:r>
                    </a:p>
                  </a:txBody>
                  <a:tcPr marL="47625" marR="47625" marT="47625" marB="47625" anchor="ctr"/>
                </a:tc>
                <a:tc>
                  <a:txBody>
                    <a:bodyPr/>
                    <a:lstStyle/>
                    <a:p>
                      <a:pPr algn="ctr" fontAlgn="ctr"/>
                      <a:r>
                        <a:rPr lang="tr-TR" sz="1200" dirty="0"/>
                        <a:t>80.977</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75.262</a:t>
                      </a:r>
                    </a:p>
                  </a:txBody>
                  <a:tcPr marL="47625" marR="47625" marT="47625" marB="47625" anchor="ctr"/>
                </a:tc>
                <a:tc>
                  <a:txBody>
                    <a:bodyPr/>
                    <a:lstStyle/>
                    <a:p>
                      <a:pPr algn="ctr" fontAlgn="ctr"/>
                      <a:r>
                        <a:rPr lang="tr-TR" sz="1200" dirty="0"/>
                        <a:t>92.769</a:t>
                      </a:r>
                    </a:p>
                  </a:txBody>
                  <a:tcPr marL="47625" marR="47625" marT="47625" marB="47625" anchor="ctr"/>
                </a:tc>
              </a:tr>
              <a:tr h="489857">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75.262</a:t>
                      </a:r>
                    </a:p>
                  </a:txBody>
                  <a:tcPr marL="47625" marR="47625" marT="47625" marB="47625" anchor="ctr">
                    <a:solidFill>
                      <a:srgbClr val="92D050"/>
                    </a:solidFill>
                  </a:tcPr>
                </a:tc>
                <a:tc>
                  <a:txBody>
                    <a:bodyPr/>
                    <a:lstStyle/>
                    <a:p>
                      <a:pPr algn="ctr" fontAlgn="ctr"/>
                      <a:r>
                        <a:rPr lang="tr-TR" sz="1200" dirty="0"/>
                        <a:t>92.769</a:t>
                      </a:r>
                    </a:p>
                  </a:txBody>
                  <a:tcPr marL="47625" marR="47625" marT="47625" marB="47625" anchor="ctr">
                    <a:solidFill>
                      <a:srgbClr val="92D050"/>
                    </a:solidFill>
                  </a:tcPr>
                </a:tc>
              </a:tr>
              <a:tr h="489857">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dirty="0"/>
                        <a:t>88.244</a:t>
                      </a:r>
                    </a:p>
                  </a:txBody>
                  <a:tcPr marL="47625" marR="47625" marT="47625" marB="47625" anchor="ctr"/>
                </a:tc>
              </a:tr>
              <a:tr h="489857">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496944" cy="720080"/>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dirty="0" smtClean="0">
                <a:latin typeface="Arial Black" pitchFamily="34" charset="0"/>
              </a:rPr>
              <a:t>HARİTA MÜHENDİSLİĞİ</a:t>
            </a:r>
            <a:endParaRPr lang="tr-TR" dirty="0">
              <a:latin typeface="Arial Black" pitchFamily="34" charset="0"/>
            </a:endParaRPr>
          </a:p>
        </p:txBody>
      </p:sp>
      <p:sp>
        <p:nvSpPr>
          <p:cNvPr id="3" name="2 İçerik Yer Tutucusu"/>
          <p:cNvSpPr>
            <a:spLocks noGrp="1"/>
          </p:cNvSpPr>
          <p:nvPr>
            <p:ph sz="quarter" idx="1"/>
          </p:nvPr>
        </p:nvSpPr>
        <p:spPr>
          <a:xfrm>
            <a:off x="179512" y="836712"/>
            <a:ext cx="8712968" cy="5832648"/>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b="1" dirty="0" smtClean="0"/>
              <a:t>Harita Mühendisliği Programı; yeryüzünün biçim ve büyüklüğünün ölçülerek standart haritalarda çizgiler halinde gösterilmesi, sualtı haritalarının yapımı, yeraltı ve yerüstü maden işletmeleri ile ilgili ölçme ve değerlendirme çalışmaları yapacak mühendisleri yetiştirmeyi amaçlar. </a:t>
            </a:r>
            <a:br>
              <a:rPr lang="tr-TR" b="1" dirty="0" smtClean="0"/>
            </a:br>
            <a:r>
              <a:rPr lang="tr-TR" b="1" dirty="0" smtClean="0"/>
              <a:t/>
            </a:r>
            <a:br>
              <a:rPr lang="tr-TR" b="1" dirty="0" smtClean="0"/>
            </a:br>
            <a:r>
              <a:rPr lang="tr-TR" b="1" dirty="0" smtClean="0"/>
              <a:t>Kişisel Özellikler</a:t>
            </a:r>
          </a:p>
          <a:p>
            <a:pPr fontAlgn="base"/>
            <a:r>
              <a:rPr lang="tr-TR" b="1" dirty="0" smtClean="0"/>
              <a:t>Programda okumak isteyenlerin; matematik ve özellikle geometri, fizik, kimya, jeoloji ve biyolojiye ilgili, bu alanlarda iyi yetişmiş, akademik yetenekle birlikte sayısal düşünme ve uzay ilişkilerini görebilme gücüne sahip kişiler olmaları gerekir. </a:t>
            </a:r>
            <a:br>
              <a:rPr lang="tr-TR" b="1" dirty="0" smtClean="0"/>
            </a:br>
            <a:r>
              <a:rPr lang="tr-TR" b="1" dirty="0" smtClean="0"/>
              <a:t/>
            </a:r>
            <a:br>
              <a:rPr lang="tr-TR" b="1" dirty="0" smtClean="0"/>
            </a:br>
            <a:r>
              <a:rPr lang="tr-TR" b="1" dirty="0" smtClean="0"/>
              <a:t>Dersler ve Eğitim Süreleri</a:t>
            </a:r>
          </a:p>
          <a:p>
            <a:pPr fontAlgn="base"/>
            <a:r>
              <a:rPr lang="tr-TR" b="1" dirty="0" smtClean="0"/>
              <a:t>Üniversitelerin Harita Mühendisliği Programında öğretim süresi dört yıldır. Öğretim süresince; Matematik ağırlıklı derslerden başka Fizik, </a:t>
            </a:r>
            <a:r>
              <a:rPr lang="tr-TR" b="1" dirty="0" err="1" smtClean="0"/>
              <a:t>Fotograf</a:t>
            </a:r>
            <a:r>
              <a:rPr lang="tr-TR" b="1" dirty="0" smtClean="0"/>
              <a:t>, Ölçme ve Yorumlama Teknikleri, Bilgisayar gibi derslerden oluşan bir program uygulanır. </a:t>
            </a:r>
            <a:br>
              <a:rPr lang="tr-TR" b="1" dirty="0" smtClean="0"/>
            </a:br>
            <a:r>
              <a:rPr lang="tr-TR" b="1" dirty="0" smtClean="0"/>
              <a:t/>
            </a:r>
            <a:br>
              <a:rPr lang="tr-TR" b="1" dirty="0" smtClean="0"/>
            </a:br>
            <a:r>
              <a:rPr lang="tr-TR" b="1" dirty="0" smtClean="0"/>
              <a:t>Sosyal Statü ve Unvanlar</a:t>
            </a:r>
          </a:p>
          <a:p>
            <a:pPr fontAlgn="base"/>
            <a:r>
              <a:rPr lang="tr-TR" b="1" dirty="0" smtClean="0"/>
              <a:t>Jeodezi ve </a:t>
            </a:r>
            <a:r>
              <a:rPr lang="tr-TR" b="1" dirty="0" err="1" smtClean="0"/>
              <a:t>Fotogrametri</a:t>
            </a:r>
            <a:r>
              <a:rPr lang="tr-TR" b="1" dirty="0" smtClean="0"/>
              <a:t> Programını bitirenler "</a:t>
            </a:r>
            <a:r>
              <a:rPr lang="tr-TR" b="1" dirty="0" err="1" smtClean="0"/>
              <a:t>Hatita</a:t>
            </a:r>
            <a:r>
              <a:rPr lang="tr-TR" b="1" dirty="0" smtClean="0"/>
              <a:t> Mühendisi" unvanını alırlar. </a:t>
            </a:r>
            <a:br>
              <a:rPr lang="tr-TR" b="1" dirty="0" smtClean="0"/>
            </a:br>
            <a:r>
              <a:rPr lang="tr-TR" b="1" dirty="0" smtClean="0"/>
              <a:t/>
            </a:r>
            <a:br>
              <a:rPr lang="tr-TR" b="1" dirty="0" smtClean="0"/>
            </a:br>
            <a:r>
              <a:rPr lang="tr-TR" b="1" dirty="0" smtClean="0"/>
              <a:t>Çalışma Sahaları</a:t>
            </a:r>
          </a:p>
          <a:p>
            <a:r>
              <a:rPr lang="tr-TR" b="1" dirty="0" smtClean="0"/>
              <a:t>Harita mühendisleri; kadastro, su, şehir imar planları, toprak dağıtımı, ormancılık, yol yapımı, sulama ve kurutma, elektrik ve etüt, coğrafi-jeolojik ve arkeolojik araştırmalar, vergileme, doğal afetlerden korunma v.b. alanlarda çalışırlar. Çalıştıkları kurumlar, Tapu Kadastro Genel Müdürlüğü, Karayolları Genel Müdürlüğü, Türkiye Kömür İşletmeleri Genel Müdürlüğü, Devlet Su İşleri Genel Müdürlüğü ve belediyelerdir. </a:t>
            </a:r>
            <a:endParaRPr lang="tr-TR" b="1"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4).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Yıldız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55700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360,518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İzmir Katip Çelebi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80900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328,712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Gümüşhane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176000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254,904</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Aksaray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172000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256,884</a:t>
                      </a:r>
                    </a:p>
                  </a:txBody>
                  <a:tcPr marL="9525" marR="9525" marT="9525" marB="0" anchor="ct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83568" y="764704"/>
            <a:ext cx="7467600" cy="4873752"/>
          </a:xfrm>
        </p:spPr>
        <p:style>
          <a:lnRef idx="1">
            <a:schemeClr val="accent3"/>
          </a:lnRef>
          <a:fillRef idx="3">
            <a:schemeClr val="accent3"/>
          </a:fillRef>
          <a:effectRef idx="2">
            <a:schemeClr val="accent3"/>
          </a:effectRef>
          <a:fontRef idx="minor">
            <a:schemeClr val="lt1"/>
          </a:fontRef>
        </p:style>
        <p:txBody>
          <a:bodyPr>
            <a:normAutofit/>
          </a:bodyPr>
          <a:lstStyle/>
          <a:p>
            <a:pPr algn="ctr"/>
            <a:endParaRPr lang="tr-TR" sz="3600" b="1" dirty="0" smtClean="0"/>
          </a:p>
          <a:p>
            <a:pPr algn="ctr"/>
            <a:endParaRPr lang="tr-TR" sz="3600" b="1" dirty="0" smtClean="0"/>
          </a:p>
          <a:p>
            <a:pPr algn="ctr"/>
            <a:r>
              <a:rPr lang="tr-TR" sz="3600" b="1" dirty="0" smtClean="0"/>
              <a:t>GEOMATİK MÜHENDİSLİĞİ BAŞLIĞI ALTINDADIR…</a:t>
            </a:r>
          </a:p>
          <a:p>
            <a:pPr algn="ctr"/>
            <a:endParaRPr lang="tr-TR" sz="3600" b="1" dirty="0" smtClean="0"/>
          </a:p>
          <a:p>
            <a:pPr algn="ctr"/>
            <a:r>
              <a:rPr lang="tr-TR" sz="3600" b="1" dirty="0" smtClean="0">
                <a:hlinkClick r:id="rId2" action="ppaction://hlinksldjump"/>
              </a:rPr>
              <a:t>GERİ DÖN</a:t>
            </a:r>
            <a:endParaRPr lang="tr-TR"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737" y="0"/>
            <a:ext cx="9108263" cy="5661248"/>
          </a:xfrm>
          <a:prstGeom prst="rect">
            <a:avLst/>
          </a:prstGeom>
          <a:ln>
            <a:noFill/>
          </a:ln>
          <a:effectLst>
            <a:softEdge rad="112500"/>
          </a:effectLst>
        </p:spPr>
      </p:pic>
      <p:graphicFrame>
        <p:nvGraphicFramePr>
          <p:cNvPr id="5" name="Tablo 4"/>
          <p:cNvGraphicFramePr>
            <a:graphicFrameLocks noGrp="1"/>
          </p:cNvGraphicFramePr>
          <p:nvPr>
            <p:extLst>
              <p:ext uri="{D42A27DB-BD31-4B8C-83A1-F6EECF244321}">
                <p14:modId xmlns:p14="http://schemas.microsoft.com/office/powerpoint/2010/main" val="1924571815"/>
              </p:ext>
            </p:extLst>
          </p:nvPr>
        </p:nvGraphicFramePr>
        <p:xfrm>
          <a:off x="88064" y="5661248"/>
          <a:ext cx="9020440" cy="1112520"/>
        </p:xfrm>
        <a:graphic>
          <a:graphicData uri="http://schemas.openxmlformats.org/drawingml/2006/table">
            <a:tbl>
              <a:tblPr firstRow="1" bandRow="1">
                <a:tableStyleId>{775DCB02-9BB8-47FD-8907-85C794F793BA}</a:tableStyleId>
              </a:tblPr>
              <a:tblGrid>
                <a:gridCol w="3403816"/>
                <a:gridCol w="1584176"/>
                <a:gridCol w="2016224"/>
                <a:gridCol w="2016224"/>
              </a:tblGrid>
              <a:tr h="370840">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a:t>
                      </a:r>
                      <a:r>
                        <a:rPr lang="tr-TR" sz="1400" baseline="0" dirty="0" smtClean="0">
                          <a:solidFill>
                            <a:schemeClr val="tx1"/>
                          </a:solidFill>
                          <a:latin typeface="Arial Black" panose="020B0A04020102020204" pitchFamily="34" charset="0"/>
                        </a:rPr>
                        <a:t> Puanı</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 Sırası</a:t>
                      </a:r>
                      <a:endParaRPr lang="tr-TR" sz="1400" dirty="0">
                        <a:solidFill>
                          <a:schemeClr val="tx1"/>
                        </a:solidFill>
                        <a:latin typeface="Arial Black" panose="020B0A04020102020204" pitchFamily="34" charset="0"/>
                      </a:endParaRPr>
                    </a:p>
                  </a:txBody>
                  <a:tcPr/>
                </a:tc>
              </a:tr>
              <a:tr h="370840">
                <a:tc>
                  <a:txBody>
                    <a:bodyPr/>
                    <a:lstStyle/>
                    <a:p>
                      <a:pPr algn="ctr" fontAlgn="ctr"/>
                      <a:r>
                        <a:rPr lang="tr-TR" sz="1200" b="1" i="0" u="none" strike="noStrike" dirty="0" smtClean="0">
                          <a:solidFill>
                            <a:schemeClr val="tx1"/>
                          </a:solidFill>
                          <a:effectLst/>
                          <a:latin typeface="Arial Black" panose="020B0A04020102020204" pitchFamily="34" charset="0"/>
                        </a:rPr>
                        <a:t>Çanakkale</a:t>
                      </a:r>
                      <a:r>
                        <a:rPr lang="tr-TR" sz="1200" b="1" i="0" u="none" strike="noStrike" baseline="0" dirty="0" smtClean="0">
                          <a:solidFill>
                            <a:schemeClr val="tx1"/>
                          </a:solidFill>
                          <a:effectLst/>
                          <a:latin typeface="Arial Black" panose="020B0A04020102020204" pitchFamily="34" charset="0"/>
                        </a:rPr>
                        <a:t> Onsekizmart Üniversitesi</a:t>
                      </a:r>
                      <a:endParaRPr lang="es-ES" sz="1200" b="1" i="0" u="none" strike="noStrike" dirty="0">
                        <a:solidFill>
                          <a:schemeClr val="tx1"/>
                        </a:solidFill>
                        <a:effectLst/>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YGS-2</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306,344</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177000</a:t>
                      </a:r>
                      <a:endParaRPr lang="tr-TR" sz="1400" dirty="0">
                        <a:latin typeface="Arial Black" panose="020B0A04020102020204" pitchFamily="34" charset="0"/>
                      </a:endParaRPr>
                    </a:p>
                  </a:txBody>
                  <a:tcPr/>
                </a:tc>
              </a:tr>
              <a:tr h="370840">
                <a:tc>
                  <a:txBody>
                    <a:bodyPr/>
                    <a:lstStyle/>
                    <a:p>
                      <a:pPr algn="ctr"/>
                      <a:r>
                        <a:rPr lang="tr-TR" sz="1400" dirty="0" smtClean="0">
                          <a:latin typeface="Arial Black" panose="020B0A04020102020204" pitchFamily="34" charset="0"/>
                        </a:rPr>
                        <a:t>Yakın</a:t>
                      </a:r>
                      <a:r>
                        <a:rPr lang="tr-TR" sz="1400" baseline="0" dirty="0" smtClean="0">
                          <a:latin typeface="Arial Black" panose="020B0A04020102020204" pitchFamily="34" charset="0"/>
                        </a:rPr>
                        <a:t> Doğu Üniversitesi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MF-3</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DOLMADI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DOLMADI</a:t>
                      </a:r>
                      <a:endParaRPr lang="tr-TR" sz="1400" dirty="0">
                        <a:latin typeface="Arial Black" panose="020B0A04020102020204" pitchFamily="34" charset="0"/>
                      </a:endParaRPr>
                    </a:p>
                  </a:txBody>
                  <a:tcPr/>
                </a:tc>
              </a:tr>
            </a:tbl>
          </a:graphicData>
        </a:graphic>
      </p:graphicFrame>
      <p:sp>
        <p:nvSpPr>
          <p:cNvPr id="6" name="Çarpı 5">
            <a:hlinkClick r:id="rId3" action="ppaction://hlinksldjump"/>
          </p:cNvPr>
          <p:cNvSpPr/>
          <p:nvPr/>
        </p:nvSpPr>
        <p:spPr>
          <a:xfrm>
            <a:off x="8757623" y="5267004"/>
            <a:ext cx="288032" cy="252028"/>
          </a:xfrm>
          <a:prstGeom prst="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38386451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568952" cy="43204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tr-TR" b="1" dirty="0" smtClean="0"/>
              <a:t>hemşirelik</a:t>
            </a:r>
            <a:endParaRPr lang="tr-TR" b="1" dirty="0"/>
          </a:p>
        </p:txBody>
      </p:sp>
      <p:sp>
        <p:nvSpPr>
          <p:cNvPr id="3" name="2 İçerik Yer Tutucusu"/>
          <p:cNvSpPr>
            <a:spLocks noGrp="1"/>
          </p:cNvSpPr>
          <p:nvPr>
            <p:ph sz="quarter" idx="1"/>
          </p:nvPr>
        </p:nvSpPr>
        <p:spPr>
          <a:xfrm>
            <a:off x="179512" y="764704"/>
            <a:ext cx="8568952" cy="5904656"/>
          </a:xfrm>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fontAlgn="base"/>
            <a:r>
              <a:rPr lang="tr-TR" b="1" dirty="0" smtClean="0"/>
              <a:t>Kısaca</a:t>
            </a:r>
          </a:p>
          <a:p>
            <a:pPr fontAlgn="base"/>
            <a:r>
              <a:rPr lang="tr-TR" dirty="0" smtClean="0"/>
              <a:t>Hemşirelik Programı; bireyleri, hastalıklardan korunma yolları konusunda bilgilendirecek, beden veya ruh sağlığının bozulması halinde hekim tarafından verilen tedaviyi, hasta bakımını planlayıp uygulayacak, denetleyecek ve izleyecek olan hemşireleri yetiştirmeyi amaçlar. Hemşirelik programı; Fakülte olarak LYS puan türü ile Yüksek Okul olarak ise YGS puan türü ile öğrenci almaktadır.</a:t>
            </a:r>
            <a:br>
              <a:rPr lang="tr-TR" dirty="0" smtClean="0"/>
            </a:br>
            <a:r>
              <a:rPr lang="tr-TR" dirty="0" smtClean="0"/>
              <a:t/>
            </a:r>
            <a:br>
              <a:rPr lang="tr-TR" dirty="0" smtClean="0"/>
            </a:br>
            <a:r>
              <a:rPr lang="tr-TR" b="1" dirty="0" smtClean="0"/>
              <a:t>Kişisel Özellikler</a:t>
            </a:r>
          </a:p>
          <a:p>
            <a:pPr fontAlgn="base"/>
            <a:r>
              <a:rPr lang="tr-TR" dirty="0" smtClean="0"/>
              <a:t>Hemşire olmak isteyenlerin; genel yetenek sahibi, biyoloji ile ilgili ve bu alanda başarılı, yardımsever, inisiyatif kullanabilen, şefkatli, sevecen, soğukkanlı, düzenli, dikkatli, sorumluluk duygusu yüksek bireyler olmaları gerekir.</a:t>
            </a:r>
            <a:br>
              <a:rPr lang="tr-TR" dirty="0" smtClean="0"/>
            </a:br>
            <a:r>
              <a:rPr lang="tr-TR" b="1" dirty="0" smtClean="0"/>
              <a:t/>
            </a:r>
            <a:br>
              <a:rPr lang="tr-TR" b="1" dirty="0" smtClean="0"/>
            </a:br>
            <a:r>
              <a:rPr lang="tr-TR" dirty="0" smtClean="0"/>
              <a:t>Dersler ve Eğitim Süreleri</a:t>
            </a:r>
          </a:p>
          <a:p>
            <a:pPr fontAlgn="base"/>
            <a:r>
              <a:rPr lang="tr-TR" dirty="0" smtClean="0"/>
              <a:t>Programın öğretim süresi dört yıldır. Öğretim süresince, dersler teorik ve uygulamalı olarak yürütülmektedir. Anatomi, Kişilerarası İlişkiler, Histoloji, Biyokimya, Psikoloji, Temel Mikrobiyoloji, Temel Beslenme, Fizyoloji, Hemşirelik Esasları, Patoloji ve Farmakoloji derslerinden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Hemşirelik Programını tamamlayanlar ?Uzman Hemşire? unvanı alırlar. </a:t>
            </a:r>
            <a:br>
              <a:rPr lang="tr-TR" dirty="0" smtClean="0"/>
            </a:br>
            <a:r>
              <a:rPr lang="tr-TR" dirty="0" smtClean="0"/>
              <a:t/>
            </a:r>
            <a:br>
              <a:rPr lang="tr-TR" dirty="0" smtClean="0"/>
            </a:br>
            <a:r>
              <a:rPr lang="tr-TR" b="1" dirty="0" smtClean="0"/>
              <a:t>Çalışma Sahaları</a:t>
            </a:r>
          </a:p>
          <a:p>
            <a:r>
              <a:rPr lang="tr-TR" dirty="0" smtClean="0"/>
              <a:t>Uzman hemşireler hastayı kabul eder ve muayeneye hazırlarlar. Hasta bakımını yaparken, solunum, beslenme, boşaltım, hareket ve uygun pozisyon, uyku, dinlenme, uygun giyim, temizlik vb. temel insan ihtiyaçlarını dikkate alırlar. Acil durumlarda ilk yardım tedavisi yapar, hasta için öngörülen tedaviyi uygular, ameliyathanede fiziksel ortamı hazırlar, ameliyat ekibine yardımcı olur, hastaların genel durumları hakkında yazılı rapor tutarlar. Hemşireler resmi veya özel hastanelerde, dispanserlerde ve sağlık ocaklarında görev alabilirler. Görev yaptıkları sağlık kuruluşlarında belirlenen takvime göre nöbete kalmak veya vardiyalı çalışmak durumundadırlar. Hemşireler; üniversite bünyesinde bulunan hastanelerde, devlet hastanelerinde, Sosyal Sigortalar Kurumu'na bağlı hastanelerde, dispanserlerde, özel sağlık kurumlarında, çeşitli kurumların bünyesinde bulunan sağlık birimleri ve kreşlerde görev yaparlar. </a:t>
            </a:r>
            <a:endParaRPr lang="tr-T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emsirelik2.jpg"/>
          <p:cNvPicPr>
            <a:picLocks noGrp="1" noChangeAspect="1"/>
          </p:cNvPicPr>
          <p:nvPr>
            <p:ph sz="quarter" idx="1"/>
          </p:nvPr>
        </p:nvPicPr>
        <p:blipFill>
          <a:blip r:embed="rId2" cstate="print"/>
          <a:stretch>
            <a:fillRect/>
          </a:stretch>
        </p:blipFill>
        <p:spPr>
          <a:xfrm>
            <a:off x="0" y="0"/>
            <a:ext cx="9144000" cy="443711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1"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1"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1" i="0" u="none" strike="noStrike">
                          <a:solidFill>
                            <a:srgbClr val="000000"/>
                          </a:solidFill>
                          <a:latin typeface="Arial Black" pitchFamily="34" charset="0"/>
                        </a:rPr>
                        <a:t>MF-3</a:t>
                      </a:r>
                    </a:p>
                  </a:txBody>
                  <a:tcPr marL="9525" marR="9525" marT="9525" marB="0" anchor="ctr"/>
                </a:tc>
                <a:tc>
                  <a:txBody>
                    <a:bodyPr/>
                    <a:lstStyle/>
                    <a:p>
                      <a:pPr algn="ctr" fontAlgn="ctr"/>
                      <a:r>
                        <a:rPr lang="tr-TR" sz="1100" b="1" i="0" u="none" strike="noStrike">
                          <a:solidFill>
                            <a:srgbClr val="000000"/>
                          </a:solidFill>
                          <a:latin typeface="Arial Black" pitchFamily="34" charset="0"/>
                        </a:rPr>
                        <a:t>66300</a:t>
                      </a:r>
                    </a:p>
                  </a:txBody>
                  <a:tcPr marL="9525" marR="9525" marT="9525" marB="0" anchor="ctr"/>
                </a:tc>
                <a:tc>
                  <a:txBody>
                    <a:bodyPr/>
                    <a:lstStyle/>
                    <a:p>
                      <a:pPr algn="ctr" fontAlgn="ctr"/>
                      <a:r>
                        <a:rPr lang="tr-TR" sz="1100" b="1" i="0" u="none" strike="noStrike" dirty="0">
                          <a:solidFill>
                            <a:srgbClr val="000000"/>
                          </a:solidFill>
                          <a:latin typeface="Arial Black" pitchFamily="34" charset="0"/>
                        </a:rPr>
                        <a:t>351,29</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Atatürk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120000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295,092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Dicle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82200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371,077</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172000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308,864</a:t>
                      </a:r>
                    </a:p>
                  </a:txBody>
                  <a:tcPr marL="9525" marR="9525" marT="9525" marB="0" anchor="ctr"/>
                </a:tc>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58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858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18,401</a:t>
                      </a:r>
                    </a:p>
                  </a:txBody>
                  <a:tcPr marL="47625" marR="47625" marT="47625" marB="47625" anchor="ctr">
                    <a:solidFill>
                      <a:srgbClr val="92D050"/>
                    </a:solidFill>
                  </a:tcPr>
                </a:tc>
                <a:tc>
                  <a:txBody>
                    <a:bodyPr/>
                    <a:lstStyle/>
                    <a:p>
                      <a:pPr algn="ctr" fontAlgn="ctr"/>
                      <a:r>
                        <a:rPr lang="tr-TR" sz="1200" b="1" dirty="0"/>
                        <a:t>24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94.238</a:t>
                      </a:r>
                    </a:p>
                  </a:txBody>
                  <a:tcPr marL="47625" marR="47625" marT="47625" marB="47625" anchor="ctr">
                    <a:solidFill>
                      <a:srgbClr val="92D050"/>
                    </a:solidFill>
                  </a:tcPr>
                </a:tc>
              </a:tr>
              <a:tr h="685800">
                <a:tc>
                  <a:txBody>
                    <a:bodyPr/>
                    <a:lstStyle/>
                    <a:p>
                      <a:pPr algn="ctr" fontAlgn="ctr"/>
                      <a:r>
                        <a:rPr lang="tr-TR" sz="1200"/>
                        <a:t>Hemşire</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4,093</a:t>
                      </a:r>
                    </a:p>
                  </a:txBody>
                  <a:tcPr marL="47625" marR="47625" marT="47625" marB="47625" anchor="ctr"/>
                </a:tc>
                <a:tc>
                  <a:txBody>
                    <a:bodyPr/>
                    <a:lstStyle/>
                    <a:p>
                      <a:pPr algn="ctr" fontAlgn="ctr"/>
                      <a:r>
                        <a:rPr lang="tr-TR" sz="1200"/>
                        <a:t>24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88.818</a:t>
                      </a:r>
                    </a:p>
                  </a:txBody>
                  <a:tcPr marL="47625" marR="47625" marT="47625" marB="47625" anchor="ctr"/>
                </a:tc>
              </a:tr>
              <a:tr h="685800">
                <a:tc>
                  <a:txBody>
                    <a:bodyPr/>
                    <a:lstStyle/>
                    <a:p>
                      <a:pPr algn="ctr" fontAlgn="ctr"/>
                      <a:r>
                        <a:rPr lang="tr-TR" sz="1200"/>
                        <a:t>Hemşire</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4,344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60.819</a:t>
                      </a:r>
                    </a:p>
                  </a:txBody>
                  <a:tcPr marL="47625" marR="47625" marT="47625" marB="47625" anchor="ctr"/>
                </a:tc>
                <a:tc>
                  <a:txBody>
                    <a:bodyPr/>
                    <a:lstStyle/>
                    <a:p>
                      <a:pPr algn="ctr" fontAlgn="ctr"/>
                      <a:r>
                        <a:rPr lang="tr-TR" sz="1200"/>
                        <a:t>89.309</a:t>
                      </a:r>
                    </a:p>
                  </a:txBody>
                  <a:tcPr marL="47625" marR="47625" marT="47625" marB="47625" anchor="ctr"/>
                </a:tc>
              </a:tr>
              <a:tr h="685800">
                <a:tc>
                  <a:txBody>
                    <a:bodyPr/>
                    <a:lstStyle/>
                    <a:p>
                      <a:pPr algn="ctr" fontAlgn="ctr"/>
                      <a:r>
                        <a:rPr lang="tr-TR" sz="1200"/>
                        <a:t>Hemşire</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5,128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64.868</a:t>
                      </a:r>
                    </a:p>
                  </a:txBody>
                  <a:tcPr marL="47625" marR="47625" marT="47625" marB="47625" anchor="ctr"/>
                </a:tc>
                <a:tc>
                  <a:txBody>
                    <a:bodyPr/>
                    <a:lstStyle/>
                    <a:p>
                      <a:pPr algn="ctr" fontAlgn="ctr"/>
                      <a:r>
                        <a:rPr lang="tr-TR" sz="1200"/>
                        <a:t>93.190</a:t>
                      </a:r>
                    </a:p>
                  </a:txBody>
                  <a:tcPr marL="47625" marR="47625" marT="47625" marB="47625" anchor="ctr"/>
                </a:tc>
              </a:tr>
              <a:tr h="685800">
                <a:tc>
                  <a:txBody>
                    <a:bodyPr/>
                    <a:lstStyle/>
                    <a:p>
                      <a:pPr algn="ctr" fontAlgn="ctr"/>
                      <a:r>
                        <a:rPr lang="tr-TR" sz="1200"/>
                        <a:t>Hemşire</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4,832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52.070</a:t>
                      </a:r>
                    </a:p>
                  </a:txBody>
                  <a:tcPr marL="47625" marR="47625" marT="47625" marB="47625" anchor="ctr"/>
                </a:tc>
                <a:tc>
                  <a:txBody>
                    <a:bodyPr/>
                    <a:lstStyle/>
                    <a:p>
                      <a:pPr algn="ctr" fontAlgn="ctr"/>
                      <a:r>
                        <a:rPr lang="tr-TR" sz="1200"/>
                        <a:t>94.238</a:t>
                      </a:r>
                    </a:p>
                  </a:txBody>
                  <a:tcPr marL="47625" marR="47625" marT="47625" marB="47625" anchor="ctr"/>
                </a:tc>
              </a:tr>
              <a:tr h="685800">
                <a:tc>
                  <a:txBody>
                    <a:bodyPr/>
                    <a:lstStyle/>
                    <a:p>
                      <a:pPr algn="ctr" fontAlgn="ctr"/>
                      <a:r>
                        <a:rPr lang="tr-TR" sz="1200" dirty="0"/>
                        <a:t>Hemşire</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18,397</a:t>
                      </a:r>
                    </a:p>
                  </a:txBody>
                  <a:tcPr marL="47625" marR="47625" marT="47625" marB="47625" anchor="ctr">
                    <a:solidFill>
                      <a:srgbClr val="92D050"/>
                    </a:solidFill>
                  </a:tcPr>
                </a:tc>
                <a:tc>
                  <a:txBody>
                    <a:bodyPr/>
                    <a:lstStyle/>
                    <a:p>
                      <a:pPr algn="ctr" fontAlgn="ctr"/>
                      <a:r>
                        <a:rPr lang="tr-TR" sz="1200" dirty="0"/>
                        <a:t>24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94.238</a:t>
                      </a:r>
                    </a:p>
                  </a:txBody>
                  <a:tcPr marL="47625" marR="47625" marT="47625" marB="47625" anchor="ctr">
                    <a:solidFill>
                      <a:srgbClr val="92D050"/>
                    </a:solidFill>
                  </a:tcPr>
                </a:tc>
              </a:tr>
              <a:tr h="685800">
                <a:tc>
                  <a:txBody>
                    <a:bodyPr/>
                    <a:lstStyle/>
                    <a:p>
                      <a:pPr algn="ctr" fontAlgn="ctr"/>
                      <a:r>
                        <a:rPr lang="tr-TR" sz="1200"/>
                        <a:t>Sağlık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77.744</a:t>
                      </a:r>
                    </a:p>
                  </a:txBody>
                  <a:tcPr marL="47625" marR="47625" marT="47625" marB="47625" anchor="ctr"/>
                </a:tc>
                <a:tc>
                  <a:txBody>
                    <a:bodyPr/>
                    <a:lstStyle/>
                    <a:p>
                      <a:pPr algn="ctr" fontAlgn="ctr"/>
                      <a:r>
                        <a:rPr lang="tr-TR" sz="1200"/>
                        <a:t>83.949</a:t>
                      </a:r>
                    </a:p>
                  </a:txBody>
                  <a:tcPr marL="47625" marR="47625" marT="47625" marB="47625" anchor="ctr"/>
                </a:tc>
              </a:tr>
              <a:tr h="685800">
                <a:tc>
                  <a:txBody>
                    <a:bodyPr/>
                    <a:lstStyle/>
                    <a:p>
                      <a:pPr algn="ctr" fontAlgn="ctr"/>
                      <a:r>
                        <a:rPr lang="tr-TR" sz="1200"/>
                        <a:t>Sağlık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63.967</a:t>
                      </a:r>
                    </a:p>
                  </a:txBody>
                  <a:tcPr marL="47625" marR="47625" marT="47625" marB="47625" anchor="ctr"/>
                </a:tc>
                <a:tc>
                  <a:txBody>
                    <a:bodyPr/>
                    <a:lstStyle/>
                    <a:p>
                      <a:pPr algn="ctr" fontAlgn="ctr"/>
                      <a:r>
                        <a:rPr lang="tr-TR" sz="1200"/>
                        <a:t>65.759</a:t>
                      </a:r>
                    </a:p>
                  </a:txBody>
                  <a:tcPr marL="47625" marR="47625" marT="47625" marB="47625" anchor="ctr"/>
                </a:tc>
              </a:tr>
              <a:tr h="685800">
                <a:tc>
                  <a:txBody>
                    <a:bodyPr/>
                    <a:lstStyle/>
                    <a:p>
                      <a:pPr algn="ctr" fontAlgn="ctr"/>
                      <a:r>
                        <a:rPr lang="tr-TR" sz="1200" dirty="0"/>
                        <a:t>Sağlık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63.967</a:t>
                      </a:r>
                    </a:p>
                  </a:txBody>
                  <a:tcPr marL="47625" marR="47625" marT="47625" marB="47625" anchor="ctr">
                    <a:solidFill>
                      <a:srgbClr val="92D050"/>
                    </a:solidFill>
                  </a:tcPr>
                </a:tc>
                <a:tc>
                  <a:txBody>
                    <a:bodyPr/>
                    <a:lstStyle/>
                    <a:p>
                      <a:pPr algn="ctr" fontAlgn="ctr"/>
                      <a:r>
                        <a:rPr lang="tr-TR" sz="1200" dirty="0"/>
                        <a:t>83.949</a:t>
                      </a:r>
                    </a:p>
                  </a:txBody>
                  <a:tcPr marL="47625" marR="47625" marT="47625" marB="47625" anchor="ctr">
                    <a:solidFill>
                      <a:srgbClr val="92D050"/>
                    </a:solidFill>
                  </a:tcPr>
                </a:tc>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4624"/>
            <a:ext cx="8424936" cy="490066"/>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dirty="0" smtClean="0"/>
              <a:t>HUKUK</a:t>
            </a:r>
            <a:endParaRPr lang="tr-TR" dirty="0"/>
          </a:p>
        </p:txBody>
      </p:sp>
      <p:sp>
        <p:nvSpPr>
          <p:cNvPr id="3" name="2 İçerik Yer Tutucusu"/>
          <p:cNvSpPr>
            <a:spLocks noGrp="1"/>
          </p:cNvSpPr>
          <p:nvPr>
            <p:ph sz="quarter" idx="1"/>
          </p:nvPr>
        </p:nvSpPr>
        <p:spPr>
          <a:xfrm>
            <a:off x="251520" y="620688"/>
            <a:ext cx="8496944" cy="5976664"/>
          </a:xfrm>
        </p:spPr>
        <p:style>
          <a:lnRef idx="0">
            <a:schemeClr val="accent1"/>
          </a:lnRef>
          <a:fillRef idx="3">
            <a:schemeClr val="accent1"/>
          </a:fillRef>
          <a:effectRef idx="3">
            <a:schemeClr val="accent1"/>
          </a:effectRef>
          <a:fontRef idx="minor">
            <a:schemeClr val="lt1"/>
          </a:fontRef>
        </p:style>
        <p:txBody>
          <a:bodyPr>
            <a:normAutofit fontScale="47500" lnSpcReduction="20000"/>
          </a:bodyPr>
          <a:lstStyle/>
          <a:p>
            <a:pPr fontAlgn="base"/>
            <a:r>
              <a:rPr lang="tr-TR" b="1" dirty="0" smtClean="0"/>
              <a:t>Kısaca</a:t>
            </a:r>
          </a:p>
          <a:p>
            <a:pPr fontAlgn="base"/>
            <a:r>
              <a:rPr lang="tr-TR" dirty="0" smtClean="0"/>
              <a:t>Hukuk Programı; toplumda bireylerin birbirleri ile ve devletle veya devletlerin birbirleriyle ilişkilerini düzenleyen yasaların uygulanması sırasında ortaya çıkan anlaşmazlıkların çözümü konusunda çalışacak hukukçuları yetiştirmeyi ve bu alanda araştırma yapmayı amaçlar. </a:t>
            </a:r>
            <a:br>
              <a:rPr lang="tr-TR" dirty="0" smtClean="0"/>
            </a:br>
            <a:r>
              <a:rPr lang="tr-TR" b="1" dirty="0" smtClean="0"/>
              <a:t/>
            </a:r>
            <a:br>
              <a:rPr lang="tr-TR" b="1" dirty="0" smtClean="0"/>
            </a:br>
            <a:r>
              <a:rPr lang="tr-TR" b="1" dirty="0" smtClean="0"/>
              <a:t>Kişisel Özellikler</a:t>
            </a:r>
          </a:p>
          <a:p>
            <a:pPr fontAlgn="base"/>
            <a:r>
              <a:rPr lang="tr-TR" dirty="0" smtClean="0"/>
              <a:t>Hukuk öğrenimi almak isteyenlerin; lisede aldığı felsefe, mantık, sosyoloji, kompozisyon ve Türkçe derslerinde başarılı olması beklenir. Hukuk fakültesi mezunları hangi alanda çalışırlarsa çalışsınlar üstün bir akademik yeteneğe, ikna gücüne, sağlam bir mantık ve seziye sahip olmalıdırlar. Hukuk Fakültesine girmek isteyenler hukukun, sorumluluğu çok fazla olan bir meslek alanı olduğunu, sürekli çalışma, okuma ve araştırma gerektirdiğini öncelikle kabul etmelidirler. Sabır ve anlayış da bu alanda başarı için gerekli niteliklerdir. </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Öğretim süresince; Anayasa Hukuku, Medeni Hukuk, İktisat, Roma Hukuku, Çocuk Hukuku, Siyaset Bilimi, Uygarlık Tarihi, Borçlar Hukuku, Ceza Hukuku, İdare Hukuku, Devletler Umumi Hukuku, Hukuk Felsefesi, Hukuk Sosyolojisi, Vergi Hukuku, Türk Hukuk Tarihi, Eşya Hukuku, Ticaret Hukuku, Medeni Usul Hukuku, Genel Kamu Hukuku, Uluslararası Ceza Hukuku, Hava ve Uzay Hukuku, Rekabet Hukuku, Devletler Özel Hukuku, Deniz Ticaret Hukuku, İcra-İflas Hukuku, İş Hukuku, Ceza Usul Hukuku, İdari Yargılama Hukuku, Fikri Mülkiyet Hukuku, İslam Hukuku, Sermaye Piyasası Hukuku, Sigorta Hukuku, Miras Hukuku, Sosyal Güvenlik Hukuku, Adli Tıp, Dış Ticaret Hukuku derslerinden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Hukuk fakültesinde dört yıllık lisans programını tamamlayanlar, daha sonra yaptıkları stajın konusuna göre genellikle "Hâkim", "Savcı" ve "Avukat" unvanları ile çalışmaktadırlar. Mezunların bir kısmı da "Hukuk Danışmanı" olarak görev yaparlar.</a:t>
            </a:r>
            <a:br>
              <a:rPr lang="tr-TR" dirty="0" smtClean="0"/>
            </a:br>
            <a:r>
              <a:rPr lang="tr-TR" dirty="0" smtClean="0"/>
              <a:t/>
            </a:r>
            <a:br>
              <a:rPr lang="tr-TR" dirty="0" smtClean="0"/>
            </a:br>
            <a:r>
              <a:rPr lang="tr-TR" b="1" dirty="0" smtClean="0"/>
              <a:t>Çalışma Sahaları</a:t>
            </a:r>
          </a:p>
          <a:p>
            <a:r>
              <a:rPr lang="tr-TR" dirty="0" smtClean="0"/>
              <a:t>Hakim veya savcı olmak isteyen bir kimse hukuk fakültesini bitirdikten sonra Adalet Bakanlığına başvurur. Avukatlık genellikle serbest yürütülen bir meslektir. Avukatlar insanların hukuki sorunlarıyla uğraşırlar. Avukat kendisine başvuranın şikayetini dinler, gerekirse davanın açılması için yol gösterir, savunmayı hazırlar ve mahkemede yargıca yazılı ya da sözlü olarak sunar, davayı kovuşturur, gerekirse olay yerine gidip keşif yapan mahkeme heyetine katılır. Avukat olmak isteyen bir kimsenin hukuk fakültesini bitirdikten sonra bir yıl staj yapması gerekir. Staj süresinin yarısı mahkemelerde, yarısı tecrübeli bir avukatın yanında geçer. Eğitimini başarı ile tamamlayan bir avukat bir yazıhane açarak dava kabul etmeye başlayabilir. Bazı avukatlar kamu kuruluşlarında ve özel kuruluşlarda avukat veya hukuk müşaviri olarak görev alırlar. Her avukat, avukatlık mesleğini yürütmek için meslek üyelerinin çalışmalarını denetleyen bir kuruluş olan Türkiye Barolar Birliğine kaydolmak zorundadır. Avukatlık mesleğinde iş bulma olanağı; bulunulan bölgenin ekonomik ve toplumsal koşullarına ve avukatın yeteneklerine bağlıdır. Bunun dışında, hukuk fakültesini bitirenler hukuk danışmanlığı, müfettişlik, hariciye meslek memurluğu gibi mesleklerde de iş bulabilmektedirler.</a:t>
            </a:r>
            <a:br>
              <a:rPr lang="tr-TR" dirty="0" smtClean="0"/>
            </a:br>
            <a:endParaRPr lang="tr-T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ukuk-nedir-kısaca.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dirty="0" smtClean="0"/>
                        <a:t>Üniversite</a:t>
                      </a:r>
                      <a:endParaRPr lang="tr-TR" sz="1200" dirty="0">
                        <a:solidFill>
                          <a:schemeClr val="tx1"/>
                        </a:solidFill>
                        <a:latin typeface="Arial Black" pitchFamily="34" charset="0"/>
                      </a:endParaRPr>
                    </a:p>
                  </a:txBody>
                  <a:tcPr/>
                </a:tc>
                <a:tc>
                  <a:txBody>
                    <a:bodyPr/>
                    <a:lstStyle/>
                    <a:p>
                      <a:pPr algn="ctr"/>
                      <a:r>
                        <a:rPr lang="tr-TR" sz="1200" dirty="0" smtClean="0"/>
                        <a:t>Öğretim</a:t>
                      </a:r>
                      <a:endParaRPr lang="tr-TR" sz="1200" dirty="0">
                        <a:solidFill>
                          <a:schemeClr val="bg1"/>
                        </a:solidFill>
                        <a:latin typeface="Arial Black" pitchFamily="34" charset="0"/>
                      </a:endParaRPr>
                    </a:p>
                  </a:txBody>
                  <a:tcPr/>
                </a:tc>
                <a:tc>
                  <a:txBody>
                    <a:bodyPr/>
                    <a:lstStyle/>
                    <a:p>
                      <a:pPr algn="ctr"/>
                      <a:r>
                        <a:rPr lang="tr-TR" sz="1200" dirty="0" smtClean="0"/>
                        <a:t>Puan Türü</a:t>
                      </a:r>
                      <a:endParaRPr lang="tr-TR" sz="1200" dirty="0">
                        <a:solidFill>
                          <a:schemeClr val="tx1"/>
                        </a:solidFill>
                        <a:latin typeface="Arial Black" pitchFamily="34" charset="0"/>
                      </a:endParaRPr>
                    </a:p>
                  </a:txBody>
                  <a:tcPr/>
                </a:tc>
                <a:tc>
                  <a:txBody>
                    <a:bodyPr/>
                    <a:lstStyle/>
                    <a:p>
                      <a:pPr algn="ctr"/>
                      <a:r>
                        <a:rPr lang="tr-TR" sz="1200" dirty="0" smtClean="0"/>
                        <a:t>2015 Başarı</a:t>
                      </a:r>
                      <a:r>
                        <a:rPr lang="tr-TR" sz="1200" baseline="0" dirty="0" smtClean="0"/>
                        <a:t> Sırası</a:t>
                      </a:r>
                      <a:endParaRPr lang="tr-TR" sz="1200" dirty="0">
                        <a:solidFill>
                          <a:schemeClr val="tx1"/>
                        </a:solidFill>
                        <a:latin typeface="Arial Black" pitchFamily="34" charset="0"/>
                      </a:endParaRPr>
                    </a:p>
                  </a:txBody>
                  <a:tcPr/>
                </a:tc>
                <a:tc>
                  <a:txBody>
                    <a:bodyPr/>
                    <a:lstStyle/>
                    <a:p>
                      <a:pPr algn="ctr"/>
                      <a:r>
                        <a:rPr lang="tr-TR" sz="1200" dirty="0" smtClean="0"/>
                        <a:t>2015 Taban</a:t>
                      </a:r>
                      <a:r>
                        <a:rPr lang="tr-TR" sz="1200" baseline="0" dirty="0" smtClean="0"/>
                        <a:t> Puanı</a:t>
                      </a:r>
                      <a:endParaRPr lang="tr-TR" sz="1200" dirty="0">
                        <a:solidFill>
                          <a:schemeClr val="tx1"/>
                        </a:solidFill>
                        <a:latin typeface="Arial Black" pitchFamily="34" charset="0"/>
                      </a:endParaRPr>
                    </a:p>
                  </a:txBody>
                  <a:tcPr/>
                </a:tc>
              </a:tr>
              <a:tr h="333261">
                <a:tc>
                  <a:txBody>
                    <a:bodyPr/>
                    <a:lstStyle/>
                    <a:p>
                      <a:pPr algn="ctr" fontAlgn="ctr"/>
                      <a:r>
                        <a:rPr lang="tr-TR" sz="1100" b="1" i="0" u="none" strike="noStrike">
                          <a:solidFill>
                            <a:srgbClr val="000000"/>
                          </a:solidFill>
                          <a:latin typeface="Calibri"/>
                        </a:rPr>
                        <a:t>Galatasaray Üniversitesi</a:t>
                      </a:r>
                    </a:p>
                  </a:txBody>
                  <a:tcPr marL="9525" marR="9525" marT="9525" marB="0" anchor="ctr"/>
                </a:tc>
                <a:tc>
                  <a:txBody>
                    <a:bodyPr/>
                    <a:lstStyle/>
                    <a:p>
                      <a:pPr algn="ctr" fontAlgn="ctr"/>
                      <a:r>
                        <a:rPr lang="tr-TR" sz="1100" b="1" i="0" u="none" strike="noStrike">
                          <a:solidFill>
                            <a:srgbClr val="000000"/>
                          </a:solidFill>
                          <a:latin typeface="Calibri"/>
                        </a:rPr>
                        <a:t>Örgün</a:t>
                      </a:r>
                    </a:p>
                  </a:txBody>
                  <a:tcPr marL="9525" marR="9525" marT="9525" marB="0" anchor="ctr"/>
                </a:tc>
                <a:tc>
                  <a:txBody>
                    <a:bodyPr/>
                    <a:lstStyle/>
                    <a:p>
                      <a:pPr algn="ctr" fontAlgn="ctr"/>
                      <a:r>
                        <a:rPr lang="tr-TR" sz="1100" b="1" i="0" u="none" strike="noStrike">
                          <a:solidFill>
                            <a:srgbClr val="000000"/>
                          </a:solidFill>
                          <a:latin typeface="Calibri"/>
                        </a:rPr>
                        <a:t>TM-3</a:t>
                      </a:r>
                    </a:p>
                  </a:txBody>
                  <a:tcPr marL="9525" marR="9525" marT="9525" marB="0" anchor="ctr"/>
                </a:tc>
                <a:tc>
                  <a:txBody>
                    <a:bodyPr/>
                    <a:lstStyle/>
                    <a:p>
                      <a:pPr algn="ctr" fontAlgn="ctr"/>
                      <a:r>
                        <a:rPr lang="tr-TR" sz="1100" b="1" i="0" u="none" strike="noStrike">
                          <a:solidFill>
                            <a:srgbClr val="000000"/>
                          </a:solidFill>
                          <a:latin typeface="Calibri"/>
                        </a:rPr>
                        <a:t>100</a:t>
                      </a:r>
                    </a:p>
                  </a:txBody>
                  <a:tcPr marL="9525" marR="9525" marT="9525" marB="0" anchor="ctr"/>
                </a:tc>
                <a:tc>
                  <a:txBody>
                    <a:bodyPr/>
                    <a:lstStyle/>
                    <a:p>
                      <a:pPr algn="ctr" fontAlgn="ctr"/>
                      <a:r>
                        <a:rPr lang="tr-TR" sz="1100" b="1" i="0" u="none" strike="noStrike" dirty="0">
                          <a:solidFill>
                            <a:srgbClr val="000000"/>
                          </a:solidFill>
                          <a:latin typeface="Calibri"/>
                        </a:rPr>
                        <a:t>520,627</a:t>
                      </a:r>
                    </a:p>
                  </a:txBody>
                  <a:tcPr marL="9525" marR="9525" marT="9525" marB="0" anchor="ctr"/>
                </a:tc>
              </a:tr>
              <a:tr h="458107">
                <a:tc>
                  <a:txBody>
                    <a:bodyPr/>
                    <a:lstStyle/>
                    <a:p>
                      <a:pPr algn="ctr" fontAlgn="ctr"/>
                      <a:r>
                        <a:rPr lang="tr-TR" sz="1100" b="1" i="0" u="none" strike="noStrike">
                          <a:solidFill>
                            <a:srgbClr val="000000"/>
                          </a:solidFill>
                          <a:latin typeface="Calibri"/>
                        </a:rPr>
                        <a:t>Ankara Üniversitesi</a:t>
                      </a:r>
                    </a:p>
                  </a:txBody>
                  <a:tcPr marL="9525" marR="9525" marT="9525" marB="0" anchor="ctr"/>
                </a:tc>
                <a:tc>
                  <a:txBody>
                    <a:bodyPr/>
                    <a:lstStyle/>
                    <a:p>
                      <a:pPr algn="ctr" fontAlgn="ctr"/>
                      <a:r>
                        <a:rPr lang="tr-TR" sz="1100" b="1" i="0" u="none" strike="noStrike">
                          <a:solidFill>
                            <a:srgbClr val="000000"/>
                          </a:solidFill>
                          <a:latin typeface="Calibri"/>
                        </a:rPr>
                        <a:t>Örgün</a:t>
                      </a:r>
                    </a:p>
                  </a:txBody>
                  <a:tcPr marL="9525" marR="9525" marT="9525" marB="0" anchor="ctr"/>
                </a:tc>
                <a:tc>
                  <a:txBody>
                    <a:bodyPr/>
                    <a:lstStyle/>
                    <a:p>
                      <a:pPr algn="ctr" fontAlgn="ctr"/>
                      <a:r>
                        <a:rPr lang="tr-TR" sz="1100" b="1" i="0" u="none" strike="noStrike">
                          <a:solidFill>
                            <a:srgbClr val="000000"/>
                          </a:solidFill>
                          <a:latin typeface="Calibri"/>
                        </a:rPr>
                        <a:t>TM-3</a:t>
                      </a:r>
                    </a:p>
                  </a:txBody>
                  <a:tcPr marL="9525" marR="9525" marT="9525" marB="0" anchor="ctr"/>
                </a:tc>
                <a:tc>
                  <a:txBody>
                    <a:bodyPr/>
                    <a:lstStyle/>
                    <a:p>
                      <a:pPr algn="ctr" fontAlgn="ctr"/>
                      <a:r>
                        <a:rPr lang="tr-TR" sz="1100" b="1" i="0" u="none" strike="noStrike">
                          <a:solidFill>
                            <a:srgbClr val="000000"/>
                          </a:solidFill>
                          <a:latin typeface="Calibri"/>
                        </a:rPr>
                        <a:t>4640</a:t>
                      </a:r>
                    </a:p>
                  </a:txBody>
                  <a:tcPr marL="9525" marR="9525" marT="9525" marB="0" anchor="ctr"/>
                </a:tc>
                <a:tc>
                  <a:txBody>
                    <a:bodyPr/>
                    <a:lstStyle/>
                    <a:p>
                      <a:pPr algn="ctr" fontAlgn="ctr"/>
                      <a:r>
                        <a:rPr lang="tr-TR" sz="1100" b="1" i="0" u="none" strike="noStrike" dirty="0">
                          <a:solidFill>
                            <a:srgbClr val="000000"/>
                          </a:solidFill>
                          <a:latin typeface="Calibri"/>
                        </a:rPr>
                        <a:t>442,873</a:t>
                      </a:r>
                    </a:p>
                  </a:txBody>
                  <a:tcPr marL="9525" marR="9525" marT="9525" marB="0" anchor="ctr"/>
                </a:tc>
              </a:tr>
              <a:tr h="458107">
                <a:tc>
                  <a:txBody>
                    <a:bodyPr/>
                    <a:lstStyle/>
                    <a:p>
                      <a:pPr algn="ctr" fontAlgn="ctr"/>
                      <a:r>
                        <a:rPr lang="tr-TR" sz="1100" b="1" i="0" u="none" strike="noStrike">
                          <a:solidFill>
                            <a:srgbClr val="000000"/>
                          </a:solidFill>
                          <a:latin typeface="Calibri"/>
                        </a:rPr>
                        <a:t>Kırıkkale Üniversitesi</a:t>
                      </a:r>
                    </a:p>
                  </a:txBody>
                  <a:tcPr marL="9525" marR="9525" marT="9525" marB="0" anchor="ctr"/>
                </a:tc>
                <a:tc>
                  <a:txBody>
                    <a:bodyPr/>
                    <a:lstStyle/>
                    <a:p>
                      <a:pPr algn="ctr" fontAlgn="ctr"/>
                      <a:r>
                        <a:rPr lang="tr-TR" sz="1100" b="1" i="0" u="none" strike="noStrike">
                          <a:solidFill>
                            <a:srgbClr val="000000"/>
                          </a:solidFill>
                          <a:latin typeface="Calibri"/>
                        </a:rPr>
                        <a:t>İ.Ö.</a:t>
                      </a:r>
                    </a:p>
                  </a:txBody>
                  <a:tcPr marL="9525" marR="9525" marT="9525" marB="0" anchor="ctr"/>
                </a:tc>
                <a:tc>
                  <a:txBody>
                    <a:bodyPr/>
                    <a:lstStyle/>
                    <a:p>
                      <a:pPr algn="ctr" fontAlgn="ctr"/>
                      <a:r>
                        <a:rPr lang="tr-TR" sz="1100" b="1" i="0" u="none" strike="noStrike">
                          <a:solidFill>
                            <a:srgbClr val="000000"/>
                          </a:solidFill>
                          <a:latin typeface="Calibri"/>
                        </a:rPr>
                        <a:t>TM-3</a:t>
                      </a:r>
                    </a:p>
                  </a:txBody>
                  <a:tcPr marL="9525" marR="9525" marT="9525" marB="0" anchor="ctr"/>
                </a:tc>
                <a:tc>
                  <a:txBody>
                    <a:bodyPr/>
                    <a:lstStyle/>
                    <a:p>
                      <a:pPr algn="ctr" fontAlgn="ctr"/>
                      <a:r>
                        <a:rPr lang="tr-TR" sz="1100" b="1" i="0" u="none" strike="noStrike">
                          <a:solidFill>
                            <a:srgbClr val="000000"/>
                          </a:solidFill>
                          <a:latin typeface="Calibri"/>
                        </a:rPr>
                        <a:t>27100</a:t>
                      </a:r>
                    </a:p>
                  </a:txBody>
                  <a:tcPr marL="9525" marR="9525" marT="9525" marB="0" anchor="ctr"/>
                </a:tc>
                <a:tc>
                  <a:txBody>
                    <a:bodyPr/>
                    <a:lstStyle/>
                    <a:p>
                      <a:pPr algn="ctr" fontAlgn="ctr"/>
                      <a:r>
                        <a:rPr lang="tr-TR" sz="1100" b="1" i="0" u="none" strike="noStrike" dirty="0">
                          <a:solidFill>
                            <a:srgbClr val="000000"/>
                          </a:solidFill>
                          <a:latin typeface="Calibri"/>
                        </a:rPr>
                        <a:t>394,939</a:t>
                      </a:r>
                    </a:p>
                  </a:txBody>
                  <a:tcPr marL="9525" marR="9525" marT="9525" marB="0" anchor="ctr"/>
                </a:tc>
              </a:tr>
              <a:tr h="731253">
                <a:tc>
                  <a:txBody>
                    <a:bodyPr/>
                    <a:lstStyle/>
                    <a:p>
                      <a:pPr algn="ctr" fontAlgn="ctr"/>
                      <a:r>
                        <a:rPr lang="tr-TR" sz="1100" b="1" i="0" u="none" strike="noStrike">
                          <a:solidFill>
                            <a:srgbClr val="000000"/>
                          </a:solidFill>
                          <a:latin typeface="Calibri"/>
                        </a:rPr>
                        <a:t>Atatürk Üniversitesi</a:t>
                      </a:r>
                    </a:p>
                  </a:txBody>
                  <a:tcPr marL="9525" marR="9525" marT="9525" marB="0" anchor="ctr"/>
                </a:tc>
                <a:tc>
                  <a:txBody>
                    <a:bodyPr/>
                    <a:lstStyle/>
                    <a:p>
                      <a:pPr algn="ctr" fontAlgn="ctr"/>
                      <a:r>
                        <a:rPr lang="tr-TR" sz="1100" b="1" i="0" u="none" strike="noStrike">
                          <a:solidFill>
                            <a:srgbClr val="000000"/>
                          </a:solidFill>
                          <a:latin typeface="Calibri"/>
                        </a:rPr>
                        <a:t>İ.Ö.</a:t>
                      </a:r>
                    </a:p>
                  </a:txBody>
                  <a:tcPr marL="9525" marR="9525" marT="9525" marB="0" anchor="ctr"/>
                </a:tc>
                <a:tc>
                  <a:txBody>
                    <a:bodyPr/>
                    <a:lstStyle/>
                    <a:p>
                      <a:pPr algn="ctr" fontAlgn="ctr"/>
                      <a:r>
                        <a:rPr lang="tr-TR" sz="1100" b="1" i="0" u="none" strike="noStrike">
                          <a:solidFill>
                            <a:srgbClr val="000000"/>
                          </a:solidFill>
                          <a:latin typeface="Calibri"/>
                        </a:rPr>
                        <a:t>TM-3</a:t>
                      </a:r>
                    </a:p>
                  </a:txBody>
                  <a:tcPr marL="9525" marR="9525" marT="9525" marB="0" anchor="ctr"/>
                </a:tc>
                <a:tc>
                  <a:txBody>
                    <a:bodyPr/>
                    <a:lstStyle/>
                    <a:p>
                      <a:pPr algn="ctr" fontAlgn="ctr"/>
                      <a:r>
                        <a:rPr lang="tr-TR" sz="1100" b="1" i="0" u="none" strike="noStrike">
                          <a:solidFill>
                            <a:srgbClr val="000000"/>
                          </a:solidFill>
                          <a:latin typeface="Calibri"/>
                        </a:rPr>
                        <a:t>29900</a:t>
                      </a:r>
                    </a:p>
                  </a:txBody>
                  <a:tcPr marL="9525" marR="9525" marT="9525" marB="0" anchor="ctr"/>
                </a:tc>
                <a:tc>
                  <a:txBody>
                    <a:bodyPr/>
                    <a:lstStyle/>
                    <a:p>
                      <a:pPr algn="ctr" fontAlgn="ctr"/>
                      <a:r>
                        <a:rPr lang="tr-TR" sz="1100" b="1" i="0" u="none" strike="noStrike" dirty="0">
                          <a:solidFill>
                            <a:srgbClr val="000000"/>
                          </a:solidFill>
                          <a:latin typeface="Calibri"/>
                        </a:rPr>
                        <a:t>391,566</a:t>
                      </a:r>
                    </a:p>
                  </a:txBody>
                  <a:tcPr marL="9525" marR="9525" marT="9525" marB="0" anchor="ctr"/>
                </a:tc>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28625">
                <a:tc>
                  <a:txBody>
                    <a:bodyPr/>
                    <a:lstStyle/>
                    <a:p>
                      <a:pPr algn="ctr" fontAlgn="t"/>
                      <a:r>
                        <a:rPr lang="tr-TR" sz="1100" b="1" dirty="0" smtClean="0">
                          <a:hlinkClick r:id="rId2" action="ppaction://hlinksldjump"/>
                        </a:rPr>
                        <a:t>Unvan</a:t>
                      </a:r>
                      <a:endParaRPr lang="tr-TR" sz="1100" b="1" dirty="0"/>
                    </a:p>
                  </a:txBody>
                  <a:tcPr marL="47625" marR="47625" marT="76200" marB="76200"/>
                </a:tc>
                <a:tc>
                  <a:txBody>
                    <a:bodyPr/>
                    <a:lstStyle/>
                    <a:p>
                      <a:pPr algn="ctr"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428625">
                <a:tc>
                  <a:txBody>
                    <a:bodyPr/>
                    <a:lstStyle/>
                    <a:p>
                      <a:pPr algn="ctr" fontAlgn="ct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3,142</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69.490</a:t>
                      </a:r>
                    </a:p>
                  </a:txBody>
                  <a:tcPr marL="47625" marR="47625" marT="47625" marB="47625" anchor="ctr">
                    <a:solidFill>
                      <a:srgbClr val="92D050"/>
                    </a:solidFill>
                  </a:tcPr>
                </a:tc>
                <a:tc>
                  <a:txBody>
                    <a:bodyPr/>
                    <a:lstStyle/>
                    <a:p>
                      <a:pPr algn="ctr" fontAlgn="ctr"/>
                      <a:r>
                        <a:rPr lang="tr-TR" sz="1100" b="1" dirty="0"/>
                        <a:t>97.384</a:t>
                      </a:r>
                    </a:p>
                  </a:txBody>
                  <a:tcPr marL="47625" marR="47625" marT="47625" marB="47625" anchor="ctr">
                    <a:solidFill>
                      <a:srgbClr val="92D050"/>
                    </a:solidFill>
                  </a:tcPr>
                </a:tc>
              </a:tr>
              <a:tr h="428625">
                <a:tc>
                  <a:txBody>
                    <a:bodyPr/>
                    <a:lstStyle/>
                    <a:p>
                      <a:pPr algn="ctr" fontAlgn="ctr"/>
                      <a:r>
                        <a:rPr lang="tr-TR" sz="1100"/>
                        <a:t>Avukat</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142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77.222</a:t>
                      </a:r>
                    </a:p>
                  </a:txBody>
                  <a:tcPr marL="47625" marR="47625" marT="47625" marB="47625" anchor="ctr"/>
                </a:tc>
                <a:tc>
                  <a:txBody>
                    <a:bodyPr/>
                    <a:lstStyle/>
                    <a:p>
                      <a:pPr algn="ctr" fontAlgn="ctr"/>
                      <a:r>
                        <a:rPr lang="tr-TR" sz="1100"/>
                        <a:t>92.537</a:t>
                      </a:r>
                    </a:p>
                  </a:txBody>
                  <a:tcPr marL="47625" marR="47625" marT="47625" marB="47625" anchor="ctr"/>
                </a:tc>
              </a:tr>
              <a:tr h="428625">
                <a:tc>
                  <a:txBody>
                    <a:bodyPr/>
                    <a:lstStyle/>
                    <a:p>
                      <a:pPr algn="ctr" fontAlgn="ctr"/>
                      <a:r>
                        <a:rPr lang="tr-TR" sz="1100"/>
                        <a:t>Avukat</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178</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78.415</a:t>
                      </a:r>
                    </a:p>
                  </a:txBody>
                  <a:tcPr marL="47625" marR="47625" marT="47625" marB="47625" anchor="ctr"/>
                </a:tc>
                <a:tc>
                  <a:txBody>
                    <a:bodyPr/>
                    <a:lstStyle/>
                    <a:p>
                      <a:pPr algn="ctr" fontAlgn="ctr"/>
                      <a:r>
                        <a:rPr lang="tr-TR" sz="1100"/>
                        <a:t>94.220</a:t>
                      </a:r>
                    </a:p>
                  </a:txBody>
                  <a:tcPr marL="47625" marR="47625" marT="47625" marB="47625" anchor="ctr"/>
                </a:tc>
              </a:tr>
              <a:tr h="428625">
                <a:tc>
                  <a:txBody>
                    <a:bodyPr/>
                    <a:lstStyle/>
                    <a:p>
                      <a:pPr algn="ctr" fontAlgn="ctr"/>
                      <a:r>
                        <a:rPr lang="tr-TR" sz="1100"/>
                        <a:t>Avukat</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415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77.445</a:t>
                      </a:r>
                    </a:p>
                  </a:txBody>
                  <a:tcPr marL="47625" marR="47625" marT="47625" marB="47625" anchor="ctr"/>
                </a:tc>
                <a:tc>
                  <a:txBody>
                    <a:bodyPr/>
                    <a:lstStyle/>
                    <a:p>
                      <a:pPr algn="ctr" fontAlgn="ctr"/>
                      <a:r>
                        <a:rPr lang="tr-TR" sz="1100"/>
                        <a:t>95.156</a:t>
                      </a:r>
                    </a:p>
                  </a:txBody>
                  <a:tcPr marL="47625" marR="47625" marT="47625" marB="47625" anchor="ctr"/>
                </a:tc>
              </a:tr>
              <a:tr h="428625">
                <a:tc>
                  <a:txBody>
                    <a:bodyPr/>
                    <a:lstStyle/>
                    <a:p>
                      <a:pPr algn="ctr" fontAlgn="ctr"/>
                      <a:r>
                        <a:rPr lang="tr-TR" sz="1100"/>
                        <a:t>Avukat</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426</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72.122</a:t>
                      </a:r>
                    </a:p>
                  </a:txBody>
                  <a:tcPr marL="47625" marR="47625" marT="47625" marB="47625" anchor="ctr"/>
                </a:tc>
                <a:tc>
                  <a:txBody>
                    <a:bodyPr/>
                    <a:lstStyle/>
                    <a:p>
                      <a:pPr algn="ctr" fontAlgn="ctr"/>
                      <a:r>
                        <a:rPr lang="tr-TR" sz="1100"/>
                        <a:t>96.368</a:t>
                      </a:r>
                    </a:p>
                  </a:txBody>
                  <a:tcPr marL="47625" marR="47625" marT="47625" marB="47625" anchor="ctr"/>
                </a:tc>
              </a:tr>
              <a:tr h="428625">
                <a:tc>
                  <a:txBody>
                    <a:bodyPr/>
                    <a:lstStyle/>
                    <a:p>
                      <a:pPr algn="ctr" fontAlgn="ctr"/>
                      <a:r>
                        <a:rPr lang="tr-TR" sz="1100" dirty="0"/>
                        <a:t>Avukat</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1,161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72.122</a:t>
                      </a:r>
                    </a:p>
                  </a:txBody>
                  <a:tcPr marL="47625" marR="47625" marT="47625" marB="47625" anchor="ctr">
                    <a:solidFill>
                      <a:srgbClr val="92D050"/>
                    </a:solidFill>
                  </a:tcPr>
                </a:tc>
                <a:tc>
                  <a:txBody>
                    <a:bodyPr/>
                    <a:lstStyle/>
                    <a:p>
                      <a:pPr algn="ctr" fontAlgn="ctr"/>
                      <a:r>
                        <a:rPr lang="tr-TR" sz="1100" dirty="0"/>
                        <a:t>96.368</a:t>
                      </a:r>
                    </a:p>
                  </a:txBody>
                  <a:tcPr marL="47625" marR="47625" marT="47625" marB="47625" anchor="ctr">
                    <a:solidFill>
                      <a:srgbClr val="92D050"/>
                    </a:solidFill>
                  </a:tcPr>
                </a:tc>
              </a:tr>
              <a:tr h="428625">
                <a:tc>
                  <a:txBody>
                    <a:bodyPr/>
                    <a:lstStyle/>
                    <a:p>
                      <a:pPr algn="ctr" fontAlgn="ctr"/>
                      <a:r>
                        <a:rPr lang="tr-TR" sz="1100"/>
                        <a:t>Hazine Avukatı</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157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72.718</a:t>
                      </a:r>
                    </a:p>
                  </a:txBody>
                  <a:tcPr marL="47625" marR="47625" marT="47625" marB="47625" anchor="ctr"/>
                </a:tc>
                <a:tc>
                  <a:txBody>
                    <a:bodyPr/>
                    <a:lstStyle/>
                    <a:p>
                      <a:pPr algn="ctr" fontAlgn="ctr"/>
                      <a:r>
                        <a:rPr lang="tr-TR" sz="1100"/>
                        <a:t>90.455</a:t>
                      </a:r>
                    </a:p>
                  </a:txBody>
                  <a:tcPr marL="47625" marR="47625" marT="47625" marB="47625" anchor="ctr"/>
                </a:tc>
              </a:tr>
              <a:tr h="428625">
                <a:tc>
                  <a:txBody>
                    <a:bodyPr/>
                    <a:lstStyle/>
                    <a:p>
                      <a:pPr algn="ctr" fontAlgn="ctr"/>
                      <a:r>
                        <a:rPr lang="tr-TR" sz="1100" dirty="0"/>
                        <a:t>Hazine Avukatı</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157</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72.718</a:t>
                      </a:r>
                    </a:p>
                  </a:txBody>
                  <a:tcPr marL="47625" marR="47625" marT="47625" marB="47625" anchor="ctr">
                    <a:solidFill>
                      <a:srgbClr val="92D050"/>
                    </a:solidFill>
                  </a:tcPr>
                </a:tc>
                <a:tc>
                  <a:txBody>
                    <a:bodyPr/>
                    <a:lstStyle/>
                    <a:p>
                      <a:pPr algn="ctr" fontAlgn="ctr"/>
                      <a:r>
                        <a:rPr lang="tr-TR" sz="1100" dirty="0"/>
                        <a:t>90.455</a:t>
                      </a:r>
                    </a:p>
                  </a:txBody>
                  <a:tcPr marL="47625" marR="47625" marT="47625" marB="47625" anchor="ctr">
                    <a:solidFill>
                      <a:srgbClr val="92D050"/>
                    </a:solidFill>
                  </a:tcPr>
                </a:tc>
              </a:tr>
              <a:tr h="428625">
                <a:tc>
                  <a:txBody>
                    <a:bodyPr/>
                    <a:lstStyle/>
                    <a:p>
                      <a:pPr algn="ctr" fontAlgn="ctr"/>
                      <a:r>
                        <a:rPr lang="tr-TR" sz="1100"/>
                        <a:t>Hukuk Müşaviri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87.169</a:t>
                      </a:r>
                    </a:p>
                  </a:txBody>
                  <a:tcPr marL="47625" marR="47625" marT="47625" marB="47625" anchor="ctr"/>
                </a:tc>
                <a:tc>
                  <a:txBody>
                    <a:bodyPr/>
                    <a:lstStyle/>
                    <a:p>
                      <a:pPr algn="ctr" fontAlgn="ctr"/>
                      <a:r>
                        <a:rPr lang="tr-TR" sz="1100"/>
                        <a:t>89.064</a:t>
                      </a:r>
                    </a:p>
                  </a:txBody>
                  <a:tcPr marL="47625" marR="47625" marT="47625" marB="47625" anchor="ctr"/>
                </a:tc>
              </a:tr>
              <a:tr h="428625">
                <a:tc>
                  <a:txBody>
                    <a:bodyPr/>
                    <a:lstStyle/>
                    <a:p>
                      <a:pPr algn="ctr" fontAlgn="ctr"/>
                      <a:r>
                        <a:rPr lang="tr-TR" sz="1100" dirty="0"/>
                        <a:t>Hukuk Müşaviri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87.169</a:t>
                      </a:r>
                    </a:p>
                  </a:txBody>
                  <a:tcPr marL="47625" marR="47625" marT="47625" marB="47625" anchor="ctr">
                    <a:solidFill>
                      <a:srgbClr val="92D050"/>
                    </a:solidFill>
                  </a:tcPr>
                </a:tc>
                <a:tc>
                  <a:txBody>
                    <a:bodyPr/>
                    <a:lstStyle/>
                    <a:p>
                      <a:pPr algn="ctr" fontAlgn="ctr"/>
                      <a:r>
                        <a:rPr lang="tr-TR" sz="1100" dirty="0"/>
                        <a:t>89.064</a:t>
                      </a:r>
                    </a:p>
                  </a:txBody>
                  <a:tcPr marL="47625" marR="47625" marT="47625" marB="47625" anchor="ctr">
                    <a:solidFill>
                      <a:srgbClr val="92D050"/>
                    </a:solidFill>
                  </a:tcPr>
                </a:tc>
              </a:tr>
              <a:tr h="428625">
                <a:tc>
                  <a:txBody>
                    <a:bodyPr/>
                    <a:lstStyle/>
                    <a:p>
                      <a:pPr algn="ctr" fontAlgn="ctr"/>
                      <a:r>
                        <a:rPr lang="tr-TR" sz="1100"/>
                        <a:t>İcra Memuru</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41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86.369</a:t>
                      </a:r>
                    </a:p>
                  </a:txBody>
                  <a:tcPr marL="47625" marR="47625" marT="47625" marB="47625" anchor="ctr"/>
                </a:tc>
                <a:tc>
                  <a:txBody>
                    <a:bodyPr/>
                    <a:lstStyle/>
                    <a:p>
                      <a:pPr algn="ctr" fontAlgn="ctr"/>
                      <a:r>
                        <a:rPr lang="tr-TR" sz="1100"/>
                        <a:t>90.504</a:t>
                      </a:r>
                    </a:p>
                  </a:txBody>
                  <a:tcPr marL="47625" marR="47625" marT="47625" marB="47625" anchor="ctr"/>
                </a:tc>
              </a:tr>
              <a:tr h="428625">
                <a:tc>
                  <a:txBody>
                    <a:bodyPr/>
                    <a:lstStyle/>
                    <a:p>
                      <a:pPr algn="ctr" fontAlgn="ctr"/>
                      <a:r>
                        <a:rPr lang="tr-TR" sz="1100"/>
                        <a:t>İcra Memuru</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87.995</a:t>
                      </a:r>
                    </a:p>
                  </a:txBody>
                  <a:tcPr marL="47625" marR="47625" marT="47625" marB="47625" anchor="ctr"/>
                </a:tc>
                <a:tc>
                  <a:txBody>
                    <a:bodyPr/>
                    <a:lstStyle/>
                    <a:p>
                      <a:pPr algn="ctr" fontAlgn="ctr"/>
                      <a:r>
                        <a:rPr lang="tr-TR" sz="1100"/>
                        <a:t>91.401</a:t>
                      </a:r>
                    </a:p>
                  </a:txBody>
                  <a:tcPr marL="47625" marR="47625" marT="47625" marB="47625" anchor="ctr"/>
                </a:tc>
              </a:tr>
              <a:tr h="428625">
                <a:tc>
                  <a:txBody>
                    <a:bodyPr/>
                    <a:lstStyle/>
                    <a:p>
                      <a:pPr algn="ctr" fontAlgn="ctr"/>
                      <a:r>
                        <a:rPr lang="tr-TR" sz="1100"/>
                        <a:t>İcra Memuru</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332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83.670</a:t>
                      </a:r>
                    </a:p>
                  </a:txBody>
                  <a:tcPr marL="47625" marR="47625" marT="47625" marB="47625" anchor="ctr"/>
                </a:tc>
                <a:tc>
                  <a:txBody>
                    <a:bodyPr/>
                    <a:lstStyle/>
                    <a:p>
                      <a:pPr algn="ctr" fontAlgn="ctr"/>
                      <a:r>
                        <a:rPr lang="tr-TR" sz="1100"/>
                        <a:t>93.474</a:t>
                      </a:r>
                    </a:p>
                  </a:txBody>
                  <a:tcPr marL="47625" marR="47625" marT="47625" marB="47625" anchor="ctr"/>
                </a:tc>
              </a:tr>
              <a:tr h="428625">
                <a:tc>
                  <a:txBody>
                    <a:bodyPr/>
                    <a:lstStyle/>
                    <a:p>
                      <a:pPr algn="ctr" fontAlgn="ctr"/>
                      <a:r>
                        <a:rPr lang="tr-TR" sz="1100"/>
                        <a:t>İcra Memuru</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64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79.371</a:t>
                      </a:r>
                    </a:p>
                  </a:txBody>
                  <a:tcPr marL="47625" marR="47625" marT="47625" marB="47625" anchor="ctr"/>
                </a:tc>
                <a:tc>
                  <a:txBody>
                    <a:bodyPr/>
                    <a:lstStyle/>
                    <a:p>
                      <a:pPr algn="ctr" fontAlgn="ctr"/>
                      <a:r>
                        <a:rPr lang="tr-TR" sz="1100"/>
                        <a:t>95.276</a:t>
                      </a:r>
                    </a:p>
                  </a:txBody>
                  <a:tcPr marL="47625" marR="47625" marT="47625" marB="47625" anchor="ctr"/>
                </a:tc>
              </a:tr>
              <a:tr h="428625">
                <a:tc>
                  <a:txBody>
                    <a:bodyPr/>
                    <a:lstStyle/>
                    <a:p>
                      <a:pPr algn="ctr" fontAlgn="ctr"/>
                      <a:r>
                        <a:rPr lang="tr-TR" sz="1100" dirty="0"/>
                        <a:t>İcra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444</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79.371</a:t>
                      </a:r>
                    </a:p>
                  </a:txBody>
                  <a:tcPr marL="47625" marR="47625" marT="47625" marB="47625" anchor="ctr">
                    <a:solidFill>
                      <a:srgbClr val="92D050"/>
                    </a:solidFill>
                  </a:tcPr>
                </a:tc>
                <a:tc>
                  <a:txBody>
                    <a:bodyPr/>
                    <a:lstStyle/>
                    <a:p>
                      <a:pPr algn="ctr" fontAlgn="ctr"/>
                      <a:r>
                        <a:rPr lang="tr-TR" sz="1100" dirty="0"/>
                        <a:t>95.276</a:t>
                      </a:r>
                    </a:p>
                  </a:txBody>
                  <a:tcPr marL="47625" marR="47625" marT="47625" marB="47625" anchor="ctr">
                    <a:solidFill>
                      <a:srgbClr val="92D050"/>
                    </a:solidFill>
                  </a:tcPr>
                </a:tc>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ctr"/>
                      <a:r>
                        <a:rPr lang="tr-TR" sz="11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7</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85.555</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89.833</a:t>
                      </a:r>
                    </a:p>
                  </a:txBody>
                  <a:tcPr marL="47625" marR="47625" marT="47625" marB="47625" anchor="ctr">
                    <a:solidFill>
                      <a:schemeClr val="accent3">
                        <a:lumMod val="20000"/>
                        <a:lumOff val="80000"/>
                      </a:schemeClr>
                    </a:solidFill>
                  </a:tcPr>
                </a:tc>
              </a:tr>
              <a:tr h="457200">
                <a:tc>
                  <a:txBody>
                    <a:bodyPr/>
                    <a:lstStyle/>
                    <a:p>
                      <a:pPr algn="ctr" fontAlgn="ctr"/>
                      <a:r>
                        <a:rPr lang="tr-TR" sz="1100"/>
                        <a:t>Memur</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dirty="0"/>
                        <a:t>41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81.179</a:t>
                      </a:r>
                    </a:p>
                  </a:txBody>
                  <a:tcPr marL="47625" marR="47625" marT="47625" marB="47625" anchor="ctr"/>
                </a:tc>
                <a:tc>
                  <a:txBody>
                    <a:bodyPr/>
                    <a:lstStyle/>
                    <a:p>
                      <a:pPr algn="ctr" fontAlgn="ctr"/>
                      <a:r>
                        <a:rPr lang="tr-TR" sz="1100"/>
                        <a:t>97.384</a:t>
                      </a:r>
                    </a:p>
                  </a:txBody>
                  <a:tcPr marL="47625" marR="47625" marT="47625" marB="47625" anchor="ctr"/>
                </a:tc>
              </a:tr>
              <a:tr h="457200">
                <a:tc>
                  <a:txBody>
                    <a:bodyPr/>
                    <a:lstStyle/>
                    <a:p>
                      <a:pPr algn="ctr" fontAlgn="ctr"/>
                      <a:r>
                        <a:rPr lang="tr-TR" sz="1100" dirty="0"/>
                        <a:t>Memur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491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dirty="0"/>
                        <a:t>82.354</a:t>
                      </a:r>
                    </a:p>
                  </a:txBody>
                  <a:tcPr marL="47625" marR="47625" marT="47625" marB="47625" anchor="ctr"/>
                </a:tc>
                <a:tc>
                  <a:txBody>
                    <a:bodyPr/>
                    <a:lstStyle/>
                    <a:p>
                      <a:pPr algn="ctr" fontAlgn="ctr"/>
                      <a:r>
                        <a:rPr lang="tr-TR" sz="1100"/>
                        <a:t>95.287</a:t>
                      </a:r>
                    </a:p>
                  </a:txBody>
                  <a:tcPr marL="47625" marR="47625" marT="47625" marB="47625" anchor="ctr"/>
                </a:tc>
              </a:tr>
              <a:tr h="457200">
                <a:tc>
                  <a:txBody>
                    <a:bodyPr/>
                    <a:lstStyle/>
                    <a:p>
                      <a:pPr algn="ctr" fontAlgn="ctr"/>
                      <a:r>
                        <a:rPr lang="tr-TR" sz="1100"/>
                        <a:t>Memur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612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69.490</a:t>
                      </a:r>
                    </a:p>
                  </a:txBody>
                  <a:tcPr marL="47625" marR="47625" marT="47625" marB="47625" anchor="ctr"/>
                </a:tc>
                <a:tc>
                  <a:txBody>
                    <a:bodyPr/>
                    <a:lstStyle/>
                    <a:p>
                      <a:pPr algn="ctr" fontAlgn="ctr"/>
                      <a:r>
                        <a:rPr lang="tr-TR" sz="1100"/>
                        <a:t>93.845</a:t>
                      </a:r>
                    </a:p>
                  </a:txBody>
                  <a:tcPr marL="47625" marR="47625" marT="47625" marB="47625" anchor="ctr"/>
                </a:tc>
              </a:tr>
              <a:tr h="457200">
                <a:tc>
                  <a:txBody>
                    <a:bodyPr/>
                    <a:lstStyle/>
                    <a:p>
                      <a:pPr algn="ctr" fontAlgn="ctr"/>
                      <a:r>
                        <a:rPr lang="tr-TR" sz="1100" dirty="0"/>
                        <a:t>Memur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1,151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69.490</a:t>
                      </a:r>
                    </a:p>
                  </a:txBody>
                  <a:tcPr marL="47625" marR="47625" marT="47625" marB="47625" anchor="ctr">
                    <a:solidFill>
                      <a:srgbClr val="92D050"/>
                    </a:solidFill>
                  </a:tcPr>
                </a:tc>
                <a:tc>
                  <a:txBody>
                    <a:bodyPr/>
                    <a:lstStyle/>
                    <a:p>
                      <a:pPr algn="ctr" fontAlgn="ctr"/>
                      <a:r>
                        <a:rPr lang="tr-TR" sz="1100" dirty="0"/>
                        <a:t>97.384</a:t>
                      </a:r>
                    </a:p>
                  </a:txBody>
                  <a:tcPr marL="47625" marR="47625" marT="47625" marB="47625" anchor="ctr">
                    <a:solidFill>
                      <a:srgbClr val="92D050"/>
                    </a:solidFill>
                  </a:tcPr>
                </a:tc>
              </a:tr>
              <a:tr h="457200">
                <a:tc>
                  <a:txBody>
                    <a:bodyPr/>
                    <a:lstStyle/>
                    <a:p>
                      <a:pPr algn="ctr" fontAlgn="ctr"/>
                      <a:r>
                        <a:rPr lang="tr-TR" sz="1100"/>
                        <a:t>Tahsildar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87.166</a:t>
                      </a:r>
                    </a:p>
                  </a:txBody>
                  <a:tcPr marL="47625" marR="47625" marT="47625" marB="47625" anchor="ctr"/>
                </a:tc>
                <a:tc>
                  <a:txBody>
                    <a:bodyPr/>
                    <a:lstStyle/>
                    <a:p>
                      <a:pPr algn="ctr" fontAlgn="ctr"/>
                      <a:r>
                        <a:rPr lang="tr-TR" sz="1100"/>
                        <a:t>87.166</a:t>
                      </a:r>
                    </a:p>
                  </a:txBody>
                  <a:tcPr marL="47625" marR="47625" marT="47625" marB="47625" anchor="ctr"/>
                </a:tc>
              </a:tr>
              <a:tr h="457200">
                <a:tc>
                  <a:txBody>
                    <a:bodyPr/>
                    <a:lstStyle/>
                    <a:p>
                      <a:pPr algn="ctr" fontAlgn="ctr"/>
                      <a:r>
                        <a:rPr lang="tr-TR" sz="1100" dirty="0"/>
                        <a:t>Tahsildar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87.166</a:t>
                      </a:r>
                    </a:p>
                  </a:txBody>
                  <a:tcPr marL="47625" marR="47625" marT="47625" marB="47625" anchor="ctr">
                    <a:solidFill>
                      <a:srgbClr val="92D050"/>
                    </a:solidFill>
                  </a:tcPr>
                </a:tc>
                <a:tc>
                  <a:txBody>
                    <a:bodyPr/>
                    <a:lstStyle/>
                    <a:p>
                      <a:pPr algn="ctr" fontAlgn="ctr"/>
                      <a:r>
                        <a:rPr lang="tr-TR" sz="1100" dirty="0"/>
                        <a:t>87.166</a:t>
                      </a:r>
                    </a:p>
                  </a:txBody>
                  <a:tcPr marL="47625" marR="47625" marT="47625" marB="47625" anchor="ctr">
                    <a:solidFill>
                      <a:srgbClr val="92D050"/>
                    </a:solidFill>
                  </a:tcPr>
                </a:tc>
              </a:tr>
              <a:tr h="457200">
                <a:tc>
                  <a:txBody>
                    <a:bodyPr/>
                    <a:lstStyle/>
                    <a:p>
                      <a:pPr algn="ctr" fontAlgn="ctr"/>
                      <a:r>
                        <a:rPr lang="tr-TR" sz="1100"/>
                        <a:t>Uzman</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74.703</a:t>
                      </a:r>
                    </a:p>
                  </a:txBody>
                  <a:tcPr marL="47625" marR="47625" marT="47625" marB="47625" anchor="ctr"/>
                </a:tc>
                <a:tc>
                  <a:txBody>
                    <a:bodyPr/>
                    <a:lstStyle/>
                    <a:p>
                      <a:pPr algn="ctr" fontAlgn="ctr"/>
                      <a:r>
                        <a:rPr lang="tr-TR" sz="1100"/>
                        <a:t>74.703</a:t>
                      </a:r>
                    </a:p>
                  </a:txBody>
                  <a:tcPr marL="47625" marR="47625" marT="47625" marB="47625" anchor="ctr"/>
                </a:tc>
              </a:tr>
              <a:tr h="457200">
                <a:tc>
                  <a:txBody>
                    <a:bodyPr/>
                    <a:lstStyle/>
                    <a:p>
                      <a:pPr algn="ctr" fontAlgn="ctr"/>
                      <a:r>
                        <a:rPr lang="tr-TR" sz="1100" dirty="0"/>
                        <a:t>Uzman</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74.703</a:t>
                      </a:r>
                    </a:p>
                  </a:txBody>
                  <a:tcPr marL="47625" marR="47625" marT="47625" marB="47625" anchor="ctr">
                    <a:solidFill>
                      <a:srgbClr val="92D050"/>
                    </a:solidFill>
                  </a:tcPr>
                </a:tc>
                <a:tc>
                  <a:txBody>
                    <a:bodyPr/>
                    <a:lstStyle/>
                    <a:p>
                      <a:pPr algn="ctr" fontAlgn="ctr"/>
                      <a:r>
                        <a:rPr lang="tr-TR" sz="1100" dirty="0"/>
                        <a:t>74.703</a:t>
                      </a:r>
                    </a:p>
                  </a:txBody>
                  <a:tcPr marL="47625" marR="47625" marT="47625" marB="47625" anchor="ctr">
                    <a:solidFill>
                      <a:srgbClr val="92D050"/>
                    </a:solidFill>
                  </a:tcPr>
                </a:tc>
              </a:tr>
              <a:tr h="4572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88.048</a:t>
                      </a:r>
                    </a:p>
                  </a:txBody>
                  <a:tcPr marL="47625" marR="47625" marT="47625" marB="47625" anchor="ctr"/>
                </a:tc>
                <a:tc>
                  <a:txBody>
                    <a:bodyPr/>
                    <a:lstStyle/>
                    <a:p>
                      <a:pPr algn="ctr" fontAlgn="ctr"/>
                      <a:r>
                        <a:rPr lang="tr-TR" sz="1100"/>
                        <a:t>89.168</a:t>
                      </a:r>
                    </a:p>
                  </a:txBody>
                  <a:tcPr marL="47625" marR="47625" marT="47625" marB="47625" anchor="ctr"/>
                </a:tc>
              </a:tr>
              <a:tr h="4572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84.249</a:t>
                      </a:r>
                    </a:p>
                  </a:txBody>
                  <a:tcPr marL="47625" marR="47625" marT="47625" marB="47625" anchor="ctr"/>
                </a:tc>
                <a:tc>
                  <a:txBody>
                    <a:bodyPr/>
                    <a:lstStyle/>
                    <a:p>
                      <a:pPr algn="ctr" fontAlgn="ctr"/>
                      <a:r>
                        <a:rPr lang="tr-TR" sz="1100"/>
                        <a:t>90.115</a:t>
                      </a:r>
                    </a:p>
                  </a:txBody>
                  <a:tcPr marL="47625" marR="47625" marT="47625" marB="47625" anchor="ctr"/>
                </a:tc>
              </a:tr>
              <a:tr h="4572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193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78.320</a:t>
                      </a:r>
                    </a:p>
                  </a:txBody>
                  <a:tcPr marL="47625" marR="47625" marT="47625" marB="47625" anchor="ctr"/>
                </a:tc>
                <a:tc>
                  <a:txBody>
                    <a:bodyPr/>
                    <a:lstStyle/>
                    <a:p>
                      <a:pPr algn="ctr" fontAlgn="ctr"/>
                      <a:r>
                        <a:rPr lang="tr-TR" sz="1100"/>
                        <a:t>95.035</a:t>
                      </a:r>
                    </a:p>
                  </a:txBody>
                  <a:tcPr marL="47625" marR="47625" marT="47625" marB="47625" anchor="ctr"/>
                </a:tc>
              </a:tr>
              <a:tr h="457200">
                <a:tc>
                  <a:txBody>
                    <a:bodyPr/>
                    <a:lstStyle/>
                    <a:p>
                      <a:pPr algn="ctr" fontAlgn="ctr"/>
                      <a:r>
                        <a:rPr lang="tr-TR" sz="1100"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224</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78.320</a:t>
                      </a:r>
                    </a:p>
                  </a:txBody>
                  <a:tcPr marL="47625" marR="47625" marT="47625" marB="47625" anchor="ctr">
                    <a:solidFill>
                      <a:srgbClr val="92D050"/>
                    </a:solidFill>
                  </a:tcPr>
                </a:tc>
                <a:tc>
                  <a:txBody>
                    <a:bodyPr/>
                    <a:lstStyle/>
                    <a:p>
                      <a:pPr algn="ctr" fontAlgn="ctr"/>
                      <a:r>
                        <a:rPr lang="tr-TR" sz="1100" dirty="0"/>
                        <a:t>95.035</a:t>
                      </a:r>
                    </a:p>
                  </a:txBody>
                  <a:tcPr marL="47625" marR="47625" marT="47625" marB="47625" anchor="ctr">
                    <a:solidFill>
                      <a:srgbClr val="92D050"/>
                    </a:solidFill>
                  </a:tcPr>
                </a:tc>
              </a:tr>
              <a:tr h="457200">
                <a:tc>
                  <a:txBody>
                    <a:bodyPr/>
                    <a:lstStyle/>
                    <a:p>
                      <a:pPr algn="ctr" fontAlgn="ctr"/>
                      <a:r>
                        <a:rPr lang="tr-TR" sz="1100"/>
                        <a:t>Veznedar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86.652</a:t>
                      </a:r>
                    </a:p>
                  </a:txBody>
                  <a:tcPr marL="47625" marR="47625" marT="47625" marB="47625" anchor="ctr"/>
                </a:tc>
                <a:tc>
                  <a:txBody>
                    <a:bodyPr/>
                    <a:lstStyle/>
                    <a:p>
                      <a:pPr algn="ctr" fontAlgn="ctr"/>
                      <a:r>
                        <a:rPr lang="tr-TR" sz="1100"/>
                        <a:t>86.652</a:t>
                      </a:r>
                    </a:p>
                  </a:txBody>
                  <a:tcPr marL="47625" marR="47625" marT="47625" marB="47625" anchor="ctr"/>
                </a:tc>
              </a:tr>
              <a:tr h="457200">
                <a:tc>
                  <a:txBody>
                    <a:bodyPr/>
                    <a:lstStyle/>
                    <a:p>
                      <a:pPr algn="ctr" fontAlgn="ctr"/>
                      <a:r>
                        <a:rPr lang="tr-TR" sz="1100" dirty="0"/>
                        <a:t>Veznedar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86.652</a:t>
                      </a:r>
                    </a:p>
                  </a:txBody>
                  <a:tcPr marL="47625" marR="47625" marT="47625" marB="47625" anchor="ctr">
                    <a:solidFill>
                      <a:srgbClr val="92D050"/>
                    </a:solidFill>
                  </a:tcPr>
                </a:tc>
                <a:tc>
                  <a:txBody>
                    <a:bodyPr/>
                    <a:lstStyle/>
                    <a:p>
                      <a:pPr algn="ctr" fontAlgn="ctr"/>
                      <a:r>
                        <a:rPr lang="tr-TR" sz="1100" dirty="0"/>
                        <a:t>86.652</a:t>
                      </a:r>
                    </a:p>
                  </a:txBody>
                  <a:tcPr marL="47625" marR="47625" marT="47625" marB="47625" anchor="ctr">
                    <a:solidFill>
                      <a:srgbClr val="92D050"/>
                    </a:solidFill>
                  </a:tcPr>
                </a:tc>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3">
            <a:schemeClr val="lt1"/>
          </a:lnRef>
          <a:fillRef idx="1">
            <a:schemeClr val="accent2"/>
          </a:fillRef>
          <a:effectRef idx="1">
            <a:schemeClr val="accent2"/>
          </a:effectRef>
          <a:fontRef idx="minor">
            <a:schemeClr val="lt1"/>
          </a:fontRef>
        </p:style>
        <p:txBody>
          <a:bodyPr/>
          <a:lstStyle/>
          <a:p>
            <a:pPr algn="ctr"/>
            <a:r>
              <a:rPr lang="tr-TR" b="1" dirty="0" smtClean="0"/>
              <a:t>İç mimarlık </a:t>
            </a:r>
            <a:endParaRPr lang="tr-TR" b="1" dirty="0"/>
          </a:p>
        </p:txBody>
      </p:sp>
      <p:sp>
        <p:nvSpPr>
          <p:cNvPr id="3" name="2 İçerik Yer Tutucusu"/>
          <p:cNvSpPr>
            <a:spLocks noGrp="1"/>
          </p:cNvSpPr>
          <p:nvPr>
            <p:ph sz="quarter" idx="1"/>
          </p:nvPr>
        </p:nvSpPr>
        <p:spPr>
          <a:xfrm>
            <a:off x="179512" y="764704"/>
            <a:ext cx="8568952" cy="5904656"/>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fontAlgn="base"/>
            <a:r>
              <a:rPr lang="tr-TR" b="1" dirty="0" smtClean="0"/>
              <a:t>Kısaca</a:t>
            </a:r>
          </a:p>
          <a:p>
            <a:pPr fontAlgn="base"/>
            <a:r>
              <a:rPr lang="tr-TR" dirty="0" smtClean="0"/>
              <a:t>İç mimarlık programının amacı, insanın ihtiyaçlarına ve eldeki malzemenin niteliğine uygun olarak, iç mekânın düzenlenmesi ve mekâna özgü mobilyaların özgün biçimlerinin tasarımı ile ilgili konularda eğitim ve araştırma yapmaktır. </a:t>
            </a:r>
            <a:br>
              <a:rPr lang="tr-TR" dirty="0" smtClean="0"/>
            </a:br>
            <a:r>
              <a:rPr lang="tr-TR" dirty="0" smtClean="0"/>
              <a:t/>
            </a:r>
            <a:br>
              <a:rPr lang="tr-TR" dirty="0" smtClean="0"/>
            </a:br>
            <a:r>
              <a:rPr lang="tr-TR" b="1" dirty="0" smtClean="0"/>
              <a:t>Kişisel Özellikler</a:t>
            </a:r>
          </a:p>
          <a:p>
            <a:pPr fontAlgn="base"/>
            <a:r>
              <a:rPr lang="tr-TR" dirty="0" smtClean="0"/>
              <a:t>Bu alana girmek isteyen lise öğrencileri kendilerini özellikle resim, genel kültür, sosyoloji, sanat tarihi ve insan bilimleri alanlarında iyi yetiştirmelidirler. Ayrıca kişinin normalin üstünde bir akademik yeteneğin yanında, düzgün şekil çizebilme, düşüncesini ifade edebilme gücüne sahip, yaratıcı bir kimse olması gereklidir. İç mimar toplumdaki tüm işlevler ile ilgili tasarımlara yöneleceği için genel kültürü geniş, yenilikleri izleyen, insanlar arası ilişkilerde inandırıcı ve uyumlu olmalıdır.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Temel Sanat Eğitimi, İç Mimari Temel Tasarım, Çevre Tasarımı, Sanat Tarihi, Grafik Tasarım, Mobilya Yapım Yöntemleri, Yapı ve Malzeme, Görsel Anlatım Teknikleri, Tasarım Teori ve Yöntemleri, Çevre Kontrol ve Donatım Sistemleri, Bilgisayar Destekli Tasarım, Tasarım Veri Araştırma Yöntemleri derslerinden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Mezunlar  İç Mimar unvanı alırlar. </a:t>
            </a:r>
            <a:br>
              <a:rPr lang="tr-TR" dirty="0" smtClean="0"/>
            </a:br>
            <a:r>
              <a:rPr lang="tr-TR" dirty="0" smtClean="0"/>
              <a:t/>
            </a:r>
            <a:br>
              <a:rPr lang="tr-TR" dirty="0" smtClean="0"/>
            </a:br>
            <a:r>
              <a:rPr lang="tr-TR" b="1" dirty="0" smtClean="0"/>
              <a:t>Çalışma Sahaları</a:t>
            </a:r>
          </a:p>
          <a:p>
            <a:r>
              <a:rPr lang="tr-TR" dirty="0" smtClean="0"/>
              <a:t>Mimarlık Türkiye Mühendis ve Mimarlar Odası Birliğine bağlı İç Mimarlık Odası içinde yer alır. Mimarlar mekan tasarımında ilk araştırmalardan yapının bitimine kadar mimarlık ekibinin içinde yer alırlar ve mekânların konum, boyut ve ekipmanlarını araştırır, belirler ve tasarımlarını hazırlarlar. Ayrıca, yapıların yeniden düzenlenmesi ve işlevlere yönetilmesi konularında her türlü araştırma ve tasarımları yaparak projelerini düzenlerler. Mimarlar, endüstri içinde mobilya tasarımcısı olarak da görev alırlar. </a:t>
            </a:r>
            <a:endParaRPr lang="tr-T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t>Üniversite</a:t>
                      </a:r>
                      <a:endParaRPr lang="tr-TR" sz="1200" b="1" dirty="0">
                        <a:solidFill>
                          <a:schemeClr val="tx1"/>
                        </a:solidFill>
                        <a:latin typeface="Arial Black" pitchFamily="34" charset="0"/>
                      </a:endParaRPr>
                    </a:p>
                  </a:txBody>
                  <a:tcPr/>
                </a:tc>
                <a:tc>
                  <a:txBody>
                    <a:bodyPr/>
                    <a:lstStyle/>
                    <a:p>
                      <a:pPr algn="ctr"/>
                      <a:r>
                        <a:rPr lang="tr-TR" sz="1200" b="1" dirty="0" smtClean="0"/>
                        <a:t>Öğretim</a:t>
                      </a:r>
                      <a:endParaRPr lang="tr-TR" sz="1200" b="1" dirty="0">
                        <a:solidFill>
                          <a:schemeClr val="bg1"/>
                        </a:solidFill>
                        <a:latin typeface="Arial Black" pitchFamily="34" charset="0"/>
                      </a:endParaRPr>
                    </a:p>
                  </a:txBody>
                  <a:tcPr/>
                </a:tc>
                <a:tc>
                  <a:txBody>
                    <a:bodyPr/>
                    <a:lstStyle/>
                    <a:p>
                      <a:pPr algn="ctr"/>
                      <a:r>
                        <a:rPr lang="tr-TR" sz="1200" b="1" dirty="0" smtClean="0"/>
                        <a:t>Puan Türü</a:t>
                      </a:r>
                      <a:endParaRPr lang="tr-TR" sz="1200" b="1" dirty="0">
                        <a:solidFill>
                          <a:schemeClr val="tx1"/>
                        </a:solidFill>
                        <a:latin typeface="Arial Black" pitchFamily="34" charset="0"/>
                      </a:endParaRPr>
                    </a:p>
                  </a:txBody>
                  <a:tcPr/>
                </a:tc>
                <a:tc>
                  <a:txBody>
                    <a:bodyPr/>
                    <a:lstStyle/>
                    <a:p>
                      <a:pPr algn="ctr"/>
                      <a:r>
                        <a:rPr lang="tr-TR" sz="1200" b="1" dirty="0" smtClean="0"/>
                        <a:t>2015 Başarı</a:t>
                      </a:r>
                      <a:r>
                        <a:rPr lang="tr-TR" sz="1200" b="1" baseline="0" dirty="0" smtClean="0"/>
                        <a:t> Sırası</a:t>
                      </a:r>
                      <a:endParaRPr lang="tr-TR" sz="1200" b="1" dirty="0">
                        <a:solidFill>
                          <a:schemeClr val="tx1"/>
                        </a:solidFill>
                        <a:latin typeface="Arial Black" pitchFamily="34" charset="0"/>
                      </a:endParaRPr>
                    </a:p>
                  </a:txBody>
                  <a:tcPr/>
                </a:tc>
                <a:tc>
                  <a:txBody>
                    <a:bodyPr/>
                    <a:lstStyle/>
                    <a:p>
                      <a:pPr algn="ctr"/>
                      <a:r>
                        <a:rPr lang="tr-TR" sz="1200" b="1" dirty="0" smtClean="0"/>
                        <a:t>2015 Taban</a:t>
                      </a:r>
                      <a:r>
                        <a:rPr lang="tr-TR" sz="1200" b="1" baseline="0" dirty="0" smtClean="0"/>
                        <a:t> Puanı</a:t>
                      </a:r>
                      <a:endParaRPr lang="tr-TR" sz="1200" b="1" dirty="0">
                        <a:solidFill>
                          <a:schemeClr val="tx1"/>
                        </a:solidFill>
                        <a:latin typeface="Arial Black" pitchFamily="34" charset="0"/>
                      </a:endParaRPr>
                    </a:p>
                  </a:txBody>
                  <a:tcPr/>
                </a:tc>
              </a:tr>
              <a:tr h="333261">
                <a:tc>
                  <a:txBody>
                    <a:bodyPr/>
                    <a:lstStyle/>
                    <a:p>
                      <a:pPr algn="ctr" fontAlgn="ctr"/>
                      <a:r>
                        <a:rPr lang="tr-TR" sz="1100" b="1" i="0" u="none" strike="noStrike">
                          <a:solidFill>
                            <a:srgbClr val="000000"/>
                          </a:solidFill>
                          <a:latin typeface="Calibri"/>
                        </a:rPr>
                        <a:t>İstanbul Teknik Üniversitesi</a:t>
                      </a:r>
                    </a:p>
                  </a:txBody>
                  <a:tcPr marL="9525" marR="9525" marT="9525" marB="0" anchor="ctr"/>
                </a:tc>
                <a:tc>
                  <a:txBody>
                    <a:bodyPr/>
                    <a:lstStyle/>
                    <a:p>
                      <a:pPr algn="ctr" fontAlgn="ctr"/>
                      <a:r>
                        <a:rPr lang="tr-TR" sz="1100" b="1" i="0" u="none" strike="noStrike">
                          <a:solidFill>
                            <a:srgbClr val="000000"/>
                          </a:solidFill>
                          <a:latin typeface="Calibri"/>
                        </a:rPr>
                        <a:t>Örgün</a:t>
                      </a:r>
                    </a:p>
                  </a:txBody>
                  <a:tcPr marL="9525" marR="9525" marT="9525" marB="0" anchor="ctr"/>
                </a:tc>
                <a:tc>
                  <a:txBody>
                    <a:bodyPr/>
                    <a:lstStyle/>
                    <a:p>
                      <a:pPr algn="ctr" fontAlgn="ctr"/>
                      <a:r>
                        <a:rPr lang="tr-TR" sz="1100" b="1" i="0" u="none" strike="noStrike">
                          <a:solidFill>
                            <a:srgbClr val="000000"/>
                          </a:solidFill>
                          <a:latin typeface="Calibri"/>
                        </a:rPr>
                        <a:t>MF-4</a:t>
                      </a:r>
                    </a:p>
                  </a:txBody>
                  <a:tcPr marL="9525" marR="9525" marT="9525" marB="0" anchor="ctr"/>
                </a:tc>
                <a:tc>
                  <a:txBody>
                    <a:bodyPr/>
                    <a:lstStyle/>
                    <a:p>
                      <a:pPr algn="ctr" fontAlgn="ctr"/>
                      <a:r>
                        <a:rPr lang="tr-TR" sz="1100" b="1" i="0" u="none" strike="noStrike">
                          <a:solidFill>
                            <a:srgbClr val="000000"/>
                          </a:solidFill>
                          <a:latin typeface="Calibri"/>
                        </a:rPr>
                        <a:t>27200</a:t>
                      </a:r>
                    </a:p>
                  </a:txBody>
                  <a:tcPr marL="9525" marR="9525" marT="9525" marB="0" anchor="ctr"/>
                </a:tc>
                <a:tc>
                  <a:txBody>
                    <a:bodyPr/>
                    <a:lstStyle/>
                    <a:p>
                      <a:pPr algn="ctr" fontAlgn="ctr"/>
                      <a:r>
                        <a:rPr lang="tr-TR" sz="1100" b="1" i="0" u="none" strike="noStrike" dirty="0">
                          <a:solidFill>
                            <a:srgbClr val="000000"/>
                          </a:solidFill>
                          <a:latin typeface="Calibri"/>
                        </a:rPr>
                        <a:t>408,664</a:t>
                      </a:r>
                    </a:p>
                  </a:txBody>
                  <a:tcPr marL="9525" marR="9525" marT="9525" marB="0" anchor="ctr"/>
                </a:tc>
              </a:tr>
              <a:tr h="458107">
                <a:tc>
                  <a:txBody>
                    <a:bodyPr/>
                    <a:lstStyle/>
                    <a:p>
                      <a:pPr algn="ctr" fontAlgn="ctr"/>
                      <a:r>
                        <a:rPr lang="tr-TR" sz="1100" b="1" i="0" u="none" strike="noStrike">
                          <a:solidFill>
                            <a:srgbClr val="000000"/>
                          </a:solidFill>
                          <a:latin typeface="Calibri"/>
                        </a:rPr>
                        <a:t>Anadolu Üniversitesi</a:t>
                      </a:r>
                    </a:p>
                  </a:txBody>
                  <a:tcPr marL="9525" marR="9525" marT="9525" marB="0" anchor="ctr"/>
                </a:tc>
                <a:tc>
                  <a:txBody>
                    <a:bodyPr/>
                    <a:lstStyle/>
                    <a:p>
                      <a:pPr algn="ctr" fontAlgn="ctr"/>
                      <a:r>
                        <a:rPr lang="tr-TR" sz="1100" b="1" i="0" u="none" strike="noStrike">
                          <a:solidFill>
                            <a:srgbClr val="000000"/>
                          </a:solidFill>
                          <a:latin typeface="Calibri"/>
                        </a:rPr>
                        <a:t>Örgün</a:t>
                      </a:r>
                    </a:p>
                  </a:txBody>
                  <a:tcPr marL="9525" marR="9525" marT="9525" marB="0" anchor="ctr"/>
                </a:tc>
                <a:tc>
                  <a:txBody>
                    <a:bodyPr/>
                    <a:lstStyle/>
                    <a:p>
                      <a:pPr algn="ctr" fontAlgn="ctr"/>
                      <a:r>
                        <a:rPr lang="tr-TR" sz="1100" b="1" i="0" u="none" strike="noStrike">
                          <a:solidFill>
                            <a:srgbClr val="000000"/>
                          </a:solidFill>
                          <a:latin typeface="Calibri"/>
                        </a:rPr>
                        <a:t>MF-4</a:t>
                      </a:r>
                    </a:p>
                  </a:txBody>
                  <a:tcPr marL="9525" marR="9525" marT="9525" marB="0" anchor="ctr"/>
                </a:tc>
                <a:tc>
                  <a:txBody>
                    <a:bodyPr/>
                    <a:lstStyle/>
                    <a:p>
                      <a:pPr algn="ctr" fontAlgn="ctr"/>
                      <a:r>
                        <a:rPr lang="tr-TR" sz="1100" b="1" i="0" u="none" strike="noStrike">
                          <a:solidFill>
                            <a:srgbClr val="000000"/>
                          </a:solidFill>
                          <a:latin typeface="Calibri"/>
                        </a:rPr>
                        <a:t>62500</a:t>
                      </a:r>
                    </a:p>
                  </a:txBody>
                  <a:tcPr marL="9525" marR="9525" marT="9525" marB="0" anchor="ctr"/>
                </a:tc>
                <a:tc>
                  <a:txBody>
                    <a:bodyPr/>
                    <a:lstStyle/>
                    <a:p>
                      <a:pPr algn="ctr" fontAlgn="ctr"/>
                      <a:r>
                        <a:rPr lang="tr-TR" sz="1100" b="1" i="0" u="none" strike="noStrike" dirty="0">
                          <a:solidFill>
                            <a:srgbClr val="000000"/>
                          </a:solidFill>
                          <a:latin typeface="Calibri"/>
                        </a:rPr>
                        <a:t>351,211</a:t>
                      </a:r>
                    </a:p>
                  </a:txBody>
                  <a:tcPr marL="9525" marR="9525" marT="9525" marB="0" anchor="ctr"/>
                </a:tc>
              </a:tr>
              <a:tr h="458107">
                <a:tc>
                  <a:txBody>
                    <a:bodyPr/>
                    <a:lstStyle/>
                    <a:p>
                      <a:pPr algn="ctr" fontAlgn="ctr"/>
                      <a:r>
                        <a:rPr lang="tr-TR" sz="1100" b="1" i="0" u="none" strike="noStrike">
                          <a:solidFill>
                            <a:srgbClr val="000000"/>
                          </a:solidFill>
                          <a:latin typeface="Calibri"/>
                        </a:rPr>
                        <a:t>Kocaeli Üniversitesi</a:t>
                      </a:r>
                    </a:p>
                  </a:txBody>
                  <a:tcPr marL="9525" marR="9525" marT="9525" marB="0" anchor="ctr"/>
                </a:tc>
                <a:tc>
                  <a:txBody>
                    <a:bodyPr/>
                    <a:lstStyle/>
                    <a:p>
                      <a:pPr algn="ctr" fontAlgn="ctr"/>
                      <a:r>
                        <a:rPr lang="tr-TR" sz="1100" b="1" i="0" u="none" strike="noStrike">
                          <a:solidFill>
                            <a:srgbClr val="000000"/>
                          </a:solidFill>
                          <a:latin typeface="Calibri"/>
                        </a:rPr>
                        <a:t>Örgün</a:t>
                      </a:r>
                    </a:p>
                  </a:txBody>
                  <a:tcPr marL="9525" marR="9525" marT="9525" marB="0" anchor="ctr"/>
                </a:tc>
                <a:tc>
                  <a:txBody>
                    <a:bodyPr/>
                    <a:lstStyle/>
                    <a:p>
                      <a:pPr algn="ctr" fontAlgn="ctr"/>
                      <a:r>
                        <a:rPr lang="tr-TR" sz="1100" b="1" i="0" u="none" strike="noStrike">
                          <a:solidFill>
                            <a:srgbClr val="000000"/>
                          </a:solidFill>
                          <a:latin typeface="Calibri"/>
                        </a:rPr>
                        <a:t>MF-4</a:t>
                      </a:r>
                    </a:p>
                  </a:txBody>
                  <a:tcPr marL="9525" marR="9525" marT="9525" marB="0" anchor="ctr"/>
                </a:tc>
                <a:tc>
                  <a:txBody>
                    <a:bodyPr/>
                    <a:lstStyle/>
                    <a:p>
                      <a:pPr algn="ctr" fontAlgn="ctr"/>
                      <a:r>
                        <a:rPr lang="tr-TR" sz="1100" b="1" i="0" u="none" strike="noStrike">
                          <a:solidFill>
                            <a:srgbClr val="000000"/>
                          </a:solidFill>
                          <a:latin typeface="Calibri"/>
                        </a:rPr>
                        <a:t>75600</a:t>
                      </a:r>
                    </a:p>
                  </a:txBody>
                  <a:tcPr marL="9525" marR="9525" marT="9525" marB="0" anchor="ctr"/>
                </a:tc>
                <a:tc>
                  <a:txBody>
                    <a:bodyPr/>
                    <a:lstStyle/>
                    <a:p>
                      <a:pPr algn="ctr" fontAlgn="ctr"/>
                      <a:r>
                        <a:rPr lang="tr-TR" sz="1100" b="1" i="0" u="none" strike="noStrike" dirty="0">
                          <a:solidFill>
                            <a:srgbClr val="000000"/>
                          </a:solidFill>
                          <a:latin typeface="Calibri"/>
                        </a:rPr>
                        <a:t>334,797</a:t>
                      </a:r>
                    </a:p>
                  </a:txBody>
                  <a:tcPr marL="9525" marR="9525" marT="9525" marB="0" anchor="ctr"/>
                </a:tc>
              </a:tr>
              <a:tr h="731253">
                <a:tc>
                  <a:txBody>
                    <a:bodyPr/>
                    <a:lstStyle/>
                    <a:p>
                      <a:pPr algn="ctr" fontAlgn="ctr"/>
                      <a:r>
                        <a:rPr lang="tr-TR" sz="1100" b="1" i="0" u="none" strike="noStrike">
                          <a:solidFill>
                            <a:srgbClr val="000000"/>
                          </a:solidFill>
                          <a:latin typeface="Calibri"/>
                        </a:rPr>
                        <a:t>Çukurova Üniversitesi</a:t>
                      </a:r>
                    </a:p>
                  </a:txBody>
                  <a:tcPr marL="9525" marR="9525" marT="9525" marB="0" anchor="ctr"/>
                </a:tc>
                <a:tc>
                  <a:txBody>
                    <a:bodyPr/>
                    <a:lstStyle/>
                    <a:p>
                      <a:pPr algn="ctr" fontAlgn="ctr"/>
                      <a:r>
                        <a:rPr lang="tr-TR" sz="1100" b="1" i="0" u="none" strike="noStrike">
                          <a:solidFill>
                            <a:srgbClr val="000000"/>
                          </a:solidFill>
                          <a:latin typeface="Calibri"/>
                        </a:rPr>
                        <a:t>Örgün</a:t>
                      </a:r>
                    </a:p>
                  </a:txBody>
                  <a:tcPr marL="9525" marR="9525" marT="9525" marB="0" anchor="ctr"/>
                </a:tc>
                <a:tc>
                  <a:txBody>
                    <a:bodyPr/>
                    <a:lstStyle/>
                    <a:p>
                      <a:pPr algn="ctr" fontAlgn="ctr"/>
                      <a:r>
                        <a:rPr lang="tr-TR" sz="1100" b="1" i="0" u="none" strike="noStrike">
                          <a:solidFill>
                            <a:srgbClr val="000000"/>
                          </a:solidFill>
                          <a:latin typeface="Calibri"/>
                        </a:rPr>
                        <a:t>MF-4</a:t>
                      </a:r>
                    </a:p>
                  </a:txBody>
                  <a:tcPr marL="9525" marR="9525" marT="9525" marB="0" anchor="ctr"/>
                </a:tc>
                <a:tc>
                  <a:txBody>
                    <a:bodyPr/>
                    <a:lstStyle/>
                    <a:p>
                      <a:pPr algn="ctr" fontAlgn="ctr"/>
                      <a:r>
                        <a:rPr lang="tr-TR" sz="1100" b="1" i="0" u="none" strike="noStrike">
                          <a:solidFill>
                            <a:srgbClr val="000000"/>
                          </a:solidFill>
                          <a:latin typeface="Calibri"/>
                        </a:rPr>
                        <a:t>89300</a:t>
                      </a:r>
                    </a:p>
                  </a:txBody>
                  <a:tcPr marL="9525" marR="9525" marT="9525" marB="0" anchor="ctr"/>
                </a:tc>
                <a:tc>
                  <a:txBody>
                    <a:bodyPr/>
                    <a:lstStyle/>
                    <a:p>
                      <a:pPr algn="ctr" fontAlgn="ctr"/>
                      <a:r>
                        <a:rPr lang="tr-TR" sz="1100" b="1" i="0" u="none" strike="noStrike" dirty="0">
                          <a:solidFill>
                            <a:srgbClr val="000000"/>
                          </a:solidFill>
                          <a:latin typeface="Calibri"/>
                        </a:rPr>
                        <a:t>319,767</a:t>
                      </a:r>
                    </a:p>
                  </a:txBody>
                  <a:tcPr marL="9525" marR="9525" marT="9525" marB="0" anchor="ctr"/>
                </a:tc>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143000">
                <a:tc>
                  <a:txBody>
                    <a:bodyPr/>
                    <a:lstStyle/>
                    <a:p>
                      <a:pPr algn="ctr" fontAlgn="t"/>
                      <a:r>
                        <a:rPr lang="tr-TR" sz="1200" b="1"/>
                        <a:t>Ünvan</a:t>
                      </a:r>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1143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57.967</a:t>
                      </a:r>
                    </a:p>
                  </a:txBody>
                  <a:tcPr marL="47625" marR="47625" marT="47625" marB="47625" anchor="ctr">
                    <a:solidFill>
                      <a:srgbClr val="92D050"/>
                    </a:solidFill>
                  </a:tcPr>
                </a:tc>
                <a:tc>
                  <a:txBody>
                    <a:bodyPr/>
                    <a:lstStyle/>
                    <a:p>
                      <a:pPr algn="ctr" fontAlgn="ctr"/>
                      <a:r>
                        <a:rPr lang="tr-TR" sz="1200" b="1" dirty="0"/>
                        <a:t>89.814</a:t>
                      </a:r>
                    </a:p>
                  </a:txBody>
                  <a:tcPr marL="47625" marR="47625" marT="47625" marB="47625" anchor="ctr">
                    <a:solidFill>
                      <a:srgbClr val="92D050"/>
                    </a:solidFill>
                  </a:tcPr>
                </a:tc>
              </a:tr>
              <a:tr h="1143000">
                <a:tc>
                  <a:txBody>
                    <a:bodyPr/>
                    <a:lstStyle/>
                    <a:p>
                      <a:pPr algn="ctr" fontAlgn="ctr"/>
                      <a:r>
                        <a:rPr lang="tr-TR" sz="1200"/>
                        <a:t>Mimar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57.967</a:t>
                      </a:r>
                    </a:p>
                  </a:txBody>
                  <a:tcPr marL="47625" marR="47625" marT="47625" marB="47625" anchor="ctr"/>
                </a:tc>
                <a:tc>
                  <a:txBody>
                    <a:bodyPr/>
                    <a:lstStyle/>
                    <a:p>
                      <a:pPr algn="ctr" fontAlgn="ctr"/>
                      <a:r>
                        <a:rPr lang="tr-TR" sz="1200"/>
                        <a:t>58.331</a:t>
                      </a:r>
                    </a:p>
                  </a:txBody>
                  <a:tcPr marL="47625" marR="47625" marT="47625" marB="47625" anchor="ctr"/>
                </a:tc>
              </a:tr>
              <a:tr h="1143000">
                <a:tc>
                  <a:txBody>
                    <a:bodyPr/>
                    <a:lstStyle/>
                    <a:p>
                      <a:pPr algn="ctr" fontAlgn="ctr"/>
                      <a:r>
                        <a:rPr lang="tr-TR" sz="1200"/>
                        <a:t>Mimar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86.319</a:t>
                      </a:r>
                    </a:p>
                  </a:txBody>
                  <a:tcPr marL="47625" marR="47625" marT="47625" marB="47625" anchor="ctr"/>
                </a:tc>
                <a:tc>
                  <a:txBody>
                    <a:bodyPr/>
                    <a:lstStyle/>
                    <a:p>
                      <a:pPr algn="ctr" fontAlgn="ctr"/>
                      <a:r>
                        <a:rPr lang="tr-TR" sz="1200"/>
                        <a:t>86.319</a:t>
                      </a:r>
                    </a:p>
                  </a:txBody>
                  <a:tcPr marL="47625" marR="47625" marT="47625" marB="47625" anchor="ctr"/>
                </a:tc>
              </a:tr>
              <a:tr h="1143000">
                <a:tc>
                  <a:txBody>
                    <a:bodyPr/>
                    <a:lstStyle/>
                    <a:p>
                      <a:pPr algn="ctr" fontAlgn="ctr"/>
                      <a:r>
                        <a:rPr lang="tr-TR" sz="1200"/>
                        <a:t>Mimar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87.685</a:t>
                      </a:r>
                    </a:p>
                  </a:txBody>
                  <a:tcPr marL="47625" marR="47625" marT="47625" marB="47625" anchor="ctr"/>
                </a:tc>
                <a:tc>
                  <a:txBody>
                    <a:bodyPr/>
                    <a:lstStyle/>
                    <a:p>
                      <a:pPr algn="ctr" fontAlgn="ctr"/>
                      <a:r>
                        <a:rPr lang="tr-TR" sz="1200"/>
                        <a:t>89.814</a:t>
                      </a:r>
                    </a:p>
                  </a:txBody>
                  <a:tcPr marL="47625" marR="47625" marT="47625" marB="47625" anchor="ctr"/>
                </a:tc>
              </a:tr>
              <a:tr h="1143000">
                <a:tc>
                  <a:txBody>
                    <a:bodyPr/>
                    <a:lstStyle/>
                    <a:p>
                      <a:pPr algn="ctr" fontAlgn="ctr"/>
                      <a:r>
                        <a:rPr lang="tr-TR" sz="1200" dirty="0"/>
                        <a:t>Mimar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57.967</a:t>
                      </a:r>
                    </a:p>
                  </a:txBody>
                  <a:tcPr marL="47625" marR="47625" marT="47625" marB="47625" anchor="ctr">
                    <a:solidFill>
                      <a:srgbClr val="92D050"/>
                    </a:solidFill>
                  </a:tcPr>
                </a:tc>
                <a:tc>
                  <a:txBody>
                    <a:bodyPr/>
                    <a:lstStyle/>
                    <a:p>
                      <a:pPr algn="ctr" fontAlgn="ctr"/>
                      <a:r>
                        <a:rPr lang="tr-TR" sz="1200" dirty="0"/>
                        <a:t>89.814</a:t>
                      </a:r>
                    </a:p>
                  </a:txBody>
                  <a:tcPr marL="47625" marR="47625" marT="47625" marB="47625" anchor="ctr">
                    <a:solidFill>
                      <a:srgbClr val="92D05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5800">
                <a:tc>
                  <a:txBody>
                    <a:bodyPr/>
                    <a:lstStyle/>
                    <a:p>
                      <a:pPr algn="ctr" fontAlgn="t"/>
                      <a:r>
                        <a:rPr lang="tr-TR" sz="1100" b="1" dirty="0" smtClean="0">
                          <a:hlinkClick r:id="rId2" action="ppaction://hlinksldjump"/>
                        </a:rPr>
                        <a:t>Unvan</a:t>
                      </a:r>
                      <a:endParaRPr lang="tr-TR" sz="1100" b="1" dirty="0"/>
                    </a:p>
                  </a:txBody>
                  <a:tcPr marL="47625" marR="47625" marT="76200" marB="76200"/>
                </a:tc>
                <a:tc>
                  <a:txBody>
                    <a:bodyPr/>
                    <a:lstStyle/>
                    <a:p>
                      <a:pPr algn="ctr" fontAlgn="t"/>
                      <a:r>
                        <a:rPr lang="tr-TR" sz="1100" b="1" dirty="0"/>
                        <a:t>Yıl</a:t>
                      </a:r>
                    </a:p>
                  </a:txBody>
                  <a:tcPr marL="47625" marR="47625" marT="76200" marB="76200"/>
                </a:tc>
                <a:tc>
                  <a:txBody>
                    <a:bodyPr/>
                    <a:lstStyle/>
                    <a:p>
                      <a:pPr algn="ctr" fontAlgn="t"/>
                      <a:r>
                        <a:rPr lang="tr-TR" sz="1100" b="1" dirty="0"/>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dirty="0" err="1"/>
                        <a:t>Min</a:t>
                      </a:r>
                      <a:r>
                        <a:rPr lang="tr-TR" sz="1100" b="1" dirty="0"/>
                        <a:t>.Puan</a:t>
                      </a:r>
                    </a:p>
                  </a:txBody>
                  <a:tcPr marL="47625" marR="47625" marT="76200" marB="76200"/>
                </a:tc>
                <a:tc>
                  <a:txBody>
                    <a:bodyPr/>
                    <a:lstStyle/>
                    <a:p>
                      <a:pPr algn="ctr" fontAlgn="t"/>
                      <a:r>
                        <a:rPr lang="tr-TR" sz="1100" b="1" dirty="0" err="1"/>
                        <a:t>Max</a:t>
                      </a:r>
                      <a:r>
                        <a:rPr lang="tr-TR" sz="1100" b="1" dirty="0"/>
                        <a:t>.Puan</a:t>
                      </a:r>
                    </a:p>
                  </a:txBody>
                  <a:tcPr marL="47625" marR="47625" marT="76200" marB="76200"/>
                </a:tc>
              </a:tr>
              <a:tr h="685800">
                <a:tc>
                  <a:txBody>
                    <a:bodyPr/>
                    <a:lstStyle/>
                    <a:p>
                      <a:pPr fontAlgn="ctr"/>
                      <a:endParaRPr lang="tr-TR" sz="1100" b="1" dirty="0"/>
                    </a:p>
                  </a:txBody>
                  <a:tcPr marL="47625" marR="47625" marT="47625" marB="47625" anchor="ctr">
                    <a:solidFill>
                      <a:srgbClr val="92D050"/>
                    </a:solidFill>
                  </a:tcPr>
                </a:tc>
                <a:tc>
                  <a:txBody>
                    <a:bodyPr/>
                    <a:lstStyle/>
                    <a:p>
                      <a:pP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86</a:t>
                      </a:r>
                    </a:p>
                  </a:txBody>
                  <a:tcPr marL="47625" marR="47625" marT="47625" marB="47625" anchor="ctr">
                    <a:solidFill>
                      <a:srgbClr val="92D050"/>
                    </a:solidFill>
                  </a:tcPr>
                </a:tc>
                <a:tc>
                  <a:txBody>
                    <a:bodyPr/>
                    <a:lstStyle/>
                    <a:p>
                      <a:pPr algn="ctr" fontAlgn="ctr"/>
                      <a:r>
                        <a:rPr lang="tr-TR" sz="1100" b="1" dirty="0"/>
                        <a:t>17</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87.723</a:t>
                      </a:r>
                    </a:p>
                  </a:txBody>
                  <a:tcPr marL="47625" marR="47625" marT="47625" marB="47625" anchor="ctr">
                    <a:solidFill>
                      <a:srgbClr val="92D050"/>
                    </a:solidFill>
                  </a:tcPr>
                </a:tc>
              </a:tr>
              <a:tr h="685800">
                <a:tc>
                  <a:txBody>
                    <a:bodyPr/>
                    <a:lstStyle/>
                    <a:p>
                      <a:pPr fontAlgn="ctr"/>
                      <a:r>
                        <a:rPr lang="tr-TR" sz="1100" dirty="0"/>
                        <a:t>Enformasyon Memuru</a:t>
                      </a:r>
                    </a:p>
                  </a:txBody>
                  <a:tcPr marL="47625" marR="47625" marT="47625" marB="47625" anchor="ctr"/>
                </a:tc>
                <a:tc>
                  <a:txBody>
                    <a:bodyPr/>
                    <a:lstStyle/>
                    <a:p>
                      <a:pPr fontAlgn="ctr"/>
                      <a:r>
                        <a:rPr lang="tr-TR" sz="1100" dirty="0"/>
                        <a:t>2013</a:t>
                      </a:r>
                    </a:p>
                  </a:txBody>
                  <a:tcPr marL="47625" marR="47625" marT="47625" marB="47625" anchor="ctr"/>
                </a:tc>
                <a:tc>
                  <a:txBody>
                    <a:bodyPr/>
                    <a:lstStyle/>
                    <a:p>
                      <a:pPr algn="ctr" fontAlgn="ctr"/>
                      <a:r>
                        <a:rPr lang="tr-TR" sz="1100" dirty="0"/>
                        <a:t>42</a:t>
                      </a:r>
                    </a:p>
                  </a:txBody>
                  <a:tcPr marL="47625" marR="47625" marT="47625" marB="47625" anchor="ctr"/>
                </a:tc>
                <a:tc>
                  <a:txBody>
                    <a:bodyPr/>
                    <a:lstStyle/>
                    <a:p>
                      <a:pPr algn="ctr" fontAlgn="ctr"/>
                      <a:r>
                        <a:rPr lang="tr-TR" sz="1100" dirty="0"/>
                        <a:t>4</a:t>
                      </a:r>
                    </a:p>
                  </a:txBody>
                  <a:tcPr marL="47625" marR="47625" marT="47625" marB="47625" anchor="ctr"/>
                </a:tc>
                <a:tc>
                  <a:txBody>
                    <a:bodyPr/>
                    <a:lstStyle/>
                    <a:p>
                      <a:pPr algn="ctr" fontAlgn="ctr"/>
                      <a:r>
                        <a:rPr lang="tr-TR" sz="1100"/>
                        <a:t>59.711</a:t>
                      </a:r>
                    </a:p>
                  </a:txBody>
                  <a:tcPr marL="47625" marR="47625" marT="47625" marB="47625" anchor="ctr"/>
                </a:tc>
                <a:tc>
                  <a:txBody>
                    <a:bodyPr/>
                    <a:lstStyle/>
                    <a:p>
                      <a:pPr algn="ctr" fontAlgn="ctr"/>
                      <a:r>
                        <a:rPr lang="tr-TR" sz="1100"/>
                        <a:t>86.565</a:t>
                      </a:r>
                    </a:p>
                  </a:txBody>
                  <a:tcPr marL="47625" marR="47625" marT="47625" marB="47625" anchor="ctr"/>
                </a:tc>
              </a:tr>
              <a:tr h="685800">
                <a:tc>
                  <a:txBody>
                    <a:bodyPr/>
                    <a:lstStyle/>
                    <a:p>
                      <a:pPr fontAlgn="ctr"/>
                      <a:r>
                        <a:rPr lang="tr-TR" sz="1100"/>
                        <a:t>Enformasyon Memuru</a:t>
                      </a:r>
                    </a:p>
                  </a:txBody>
                  <a:tcPr marL="47625" marR="47625" marT="47625" marB="47625" anchor="ctr"/>
                </a:tc>
                <a:tc>
                  <a:txBody>
                    <a:bodyPr/>
                    <a:lstStyle/>
                    <a:p>
                      <a:pPr fontAlgn="ctr"/>
                      <a:r>
                        <a:rPr lang="tr-TR" sz="1100"/>
                        <a:t>2012</a:t>
                      </a:r>
                    </a:p>
                  </a:txBody>
                  <a:tcPr marL="47625" marR="47625" marT="47625" marB="47625" anchor="ctr"/>
                </a:tc>
                <a:tc>
                  <a:txBody>
                    <a:bodyPr/>
                    <a:lstStyle/>
                    <a:p>
                      <a:pPr algn="ctr" fontAlgn="ctr"/>
                      <a:r>
                        <a:rPr lang="tr-TR" sz="1100" dirty="0"/>
                        <a:t>39</a:t>
                      </a:r>
                    </a:p>
                  </a:txBody>
                  <a:tcPr marL="47625" marR="47625" marT="47625" marB="47625" anchor="ctr"/>
                </a:tc>
                <a:tc>
                  <a:txBody>
                    <a:bodyPr/>
                    <a:lstStyle/>
                    <a:p>
                      <a:pPr algn="ctr" fontAlgn="ctr"/>
                      <a:r>
                        <a:rPr lang="tr-TR" sz="1100" dirty="0"/>
                        <a:t>13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87.723</a:t>
                      </a:r>
                    </a:p>
                  </a:txBody>
                  <a:tcPr marL="47625" marR="47625" marT="47625" marB="47625" anchor="ctr"/>
                </a:tc>
              </a:tr>
              <a:tr h="685800">
                <a:tc>
                  <a:txBody>
                    <a:bodyPr/>
                    <a:lstStyle/>
                    <a:p>
                      <a:pPr fontAlgn="ctr"/>
                      <a:r>
                        <a:rPr lang="tr-TR" sz="1100" b="1" dirty="0">
                          <a:solidFill>
                            <a:schemeClr val="tx1"/>
                          </a:solidFill>
                        </a:rPr>
                        <a:t>Enformasyon Memuru</a:t>
                      </a:r>
                    </a:p>
                  </a:txBody>
                  <a:tcPr marL="47625" marR="47625" marT="47625" marB="47625" anchor="ctr">
                    <a:solidFill>
                      <a:srgbClr val="92D050"/>
                    </a:solidFill>
                  </a:tcPr>
                </a:tc>
                <a:tc>
                  <a:txBody>
                    <a:bodyPr/>
                    <a:lstStyle/>
                    <a:p>
                      <a:pPr fontAlgn="ctr"/>
                      <a:r>
                        <a:rPr lang="tr-TR" sz="1100" b="1" dirty="0">
                          <a:solidFill>
                            <a:schemeClr val="tx1"/>
                          </a:solidFill>
                        </a:rPr>
                        <a:t>Yıllar Toplamı</a:t>
                      </a:r>
                    </a:p>
                  </a:txBody>
                  <a:tcPr marL="47625" marR="47625" marT="47625" marB="47625" anchor="ctr">
                    <a:solidFill>
                      <a:srgbClr val="92D050"/>
                    </a:solidFill>
                  </a:tcPr>
                </a:tc>
                <a:tc>
                  <a:txBody>
                    <a:bodyPr/>
                    <a:lstStyle/>
                    <a:p>
                      <a:pPr algn="ctr" fontAlgn="ctr"/>
                      <a:r>
                        <a:rPr lang="tr-TR" sz="1100" b="1" dirty="0">
                          <a:solidFill>
                            <a:schemeClr val="tx1"/>
                          </a:solidFill>
                        </a:rPr>
                        <a:t>81</a:t>
                      </a:r>
                    </a:p>
                  </a:txBody>
                  <a:tcPr marL="47625" marR="47625" marT="47625" marB="47625" anchor="ctr">
                    <a:solidFill>
                      <a:srgbClr val="92D050"/>
                    </a:solidFill>
                  </a:tcPr>
                </a:tc>
                <a:tc>
                  <a:txBody>
                    <a:bodyPr/>
                    <a:lstStyle/>
                    <a:p>
                      <a:pPr algn="ctr" fontAlgn="ctr"/>
                      <a:r>
                        <a:rPr lang="tr-TR" sz="1100" b="1" dirty="0">
                          <a:solidFill>
                            <a:schemeClr val="tx1"/>
                          </a:solidFill>
                        </a:rPr>
                        <a:t>17</a:t>
                      </a:r>
                    </a:p>
                  </a:txBody>
                  <a:tcPr marL="47625" marR="47625" marT="47625" marB="47625" anchor="ctr">
                    <a:solidFill>
                      <a:srgbClr val="92D050"/>
                    </a:solidFill>
                  </a:tcPr>
                </a:tc>
                <a:tc>
                  <a:txBody>
                    <a:bodyPr/>
                    <a:lstStyle/>
                    <a:p>
                      <a:pPr algn="ctr" fontAlgn="ctr"/>
                      <a:r>
                        <a:rPr lang="tr-TR" sz="1100" b="1" dirty="0">
                          <a:solidFill>
                            <a:schemeClr val="tx1"/>
                          </a:solidFill>
                        </a:rPr>
                        <a:t>---</a:t>
                      </a:r>
                    </a:p>
                  </a:txBody>
                  <a:tcPr marL="47625" marR="47625" marT="47625" marB="47625" anchor="ctr">
                    <a:solidFill>
                      <a:srgbClr val="92D050"/>
                    </a:solidFill>
                  </a:tcPr>
                </a:tc>
                <a:tc>
                  <a:txBody>
                    <a:bodyPr/>
                    <a:lstStyle/>
                    <a:p>
                      <a:pPr algn="ctr" fontAlgn="ctr"/>
                      <a:r>
                        <a:rPr lang="tr-TR" sz="1100" b="1" dirty="0">
                          <a:solidFill>
                            <a:schemeClr val="tx1"/>
                          </a:solidFill>
                        </a:rPr>
                        <a:t>87.723</a:t>
                      </a:r>
                    </a:p>
                  </a:txBody>
                  <a:tcPr marL="47625" marR="47625" marT="47625" marB="47625" anchor="ctr">
                    <a:solidFill>
                      <a:srgbClr val="92D050"/>
                    </a:solidFill>
                  </a:tcPr>
                </a:tc>
              </a:tr>
              <a:tr h="685800">
                <a:tc>
                  <a:txBody>
                    <a:bodyPr/>
                    <a:lstStyle/>
                    <a:p>
                      <a:pPr fontAlgn="ctr"/>
                      <a:r>
                        <a:rPr lang="tr-TR" sz="1100"/>
                        <a:t>Memur</a:t>
                      </a:r>
                    </a:p>
                  </a:txBody>
                  <a:tcPr marL="47625" marR="47625" marT="47625" marB="47625" anchor="ctr"/>
                </a:tc>
                <a:tc>
                  <a:txBody>
                    <a:bodyPr/>
                    <a:lstStyle/>
                    <a:p>
                      <a:pPr fontAlgn="ctr"/>
                      <a:r>
                        <a:rPr lang="tr-TR" sz="1100"/>
                        <a:t>2014</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dirty="0"/>
                        <a:t>74.606</a:t>
                      </a:r>
                    </a:p>
                  </a:txBody>
                  <a:tcPr marL="47625" marR="47625" marT="47625" marB="47625" anchor="ctr"/>
                </a:tc>
                <a:tc>
                  <a:txBody>
                    <a:bodyPr/>
                    <a:lstStyle/>
                    <a:p>
                      <a:pPr algn="ctr" fontAlgn="ctr"/>
                      <a:r>
                        <a:rPr lang="tr-TR" sz="1100"/>
                        <a:t>82.862</a:t>
                      </a:r>
                    </a:p>
                  </a:txBody>
                  <a:tcPr marL="47625" marR="47625" marT="47625" marB="47625" anchor="ctr"/>
                </a:tc>
              </a:tr>
              <a:tr h="685800">
                <a:tc>
                  <a:txBody>
                    <a:bodyPr/>
                    <a:lstStyle/>
                    <a:p>
                      <a:pPr fontAlgn="ctr"/>
                      <a:r>
                        <a:rPr lang="tr-TR" sz="1100"/>
                        <a:t>Memur</a:t>
                      </a:r>
                    </a:p>
                  </a:txBody>
                  <a:tcPr marL="47625" marR="47625" marT="47625" marB="47625" anchor="ctr"/>
                </a:tc>
                <a:tc>
                  <a:txBody>
                    <a:bodyPr/>
                    <a:lstStyle/>
                    <a:p>
                      <a:pPr fontAlgn="ctr"/>
                      <a:r>
                        <a:rPr lang="tr-TR" sz="1100"/>
                        <a:t>2013</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dirty="0"/>
                        <a:t>67.374</a:t>
                      </a:r>
                    </a:p>
                  </a:txBody>
                  <a:tcPr marL="47625" marR="47625" marT="47625" marB="47625" anchor="ctr"/>
                </a:tc>
                <a:tc>
                  <a:txBody>
                    <a:bodyPr/>
                    <a:lstStyle/>
                    <a:p>
                      <a:pPr algn="ctr" fontAlgn="ctr"/>
                      <a:r>
                        <a:rPr lang="tr-TR" sz="1100" dirty="0"/>
                        <a:t>73.042</a:t>
                      </a:r>
                    </a:p>
                  </a:txBody>
                  <a:tcPr marL="47625" marR="47625" marT="47625" marB="47625" anchor="ctr"/>
                </a:tc>
              </a:tr>
              <a:tr h="685800">
                <a:tc>
                  <a:txBody>
                    <a:bodyPr/>
                    <a:lstStyle/>
                    <a:p>
                      <a:pPr fontAlgn="ctr"/>
                      <a:r>
                        <a:rPr lang="tr-TR" sz="1100" b="1" dirty="0">
                          <a:solidFill>
                            <a:schemeClr val="tx1"/>
                          </a:solidFill>
                        </a:rPr>
                        <a:t>Memur</a:t>
                      </a:r>
                    </a:p>
                  </a:txBody>
                  <a:tcPr marL="47625" marR="47625" marT="47625" marB="47625" anchor="ctr">
                    <a:solidFill>
                      <a:srgbClr val="92D050"/>
                    </a:solidFill>
                  </a:tcPr>
                </a:tc>
                <a:tc>
                  <a:txBody>
                    <a:bodyPr/>
                    <a:lstStyle/>
                    <a:p>
                      <a:pPr fontAlgn="ctr"/>
                      <a:r>
                        <a:rPr lang="tr-TR" sz="1100" b="1" dirty="0">
                          <a:solidFill>
                            <a:schemeClr val="tx1"/>
                          </a:solidFill>
                        </a:rPr>
                        <a:t>Yıllar Toplamı</a:t>
                      </a:r>
                    </a:p>
                  </a:txBody>
                  <a:tcPr marL="47625" marR="47625" marT="47625" marB="47625" anchor="ctr">
                    <a:solidFill>
                      <a:srgbClr val="92D050"/>
                    </a:solidFill>
                  </a:tcPr>
                </a:tc>
                <a:tc>
                  <a:txBody>
                    <a:bodyPr/>
                    <a:lstStyle/>
                    <a:p>
                      <a:pPr algn="ctr" fontAlgn="ctr"/>
                      <a:r>
                        <a:rPr lang="tr-TR" sz="1100" b="1" dirty="0">
                          <a:solidFill>
                            <a:schemeClr val="tx1"/>
                          </a:solidFill>
                        </a:rPr>
                        <a:t>4</a:t>
                      </a:r>
                    </a:p>
                  </a:txBody>
                  <a:tcPr marL="47625" marR="47625" marT="47625" marB="47625" anchor="ctr">
                    <a:solidFill>
                      <a:srgbClr val="92D050"/>
                    </a:solidFill>
                  </a:tcPr>
                </a:tc>
                <a:tc>
                  <a:txBody>
                    <a:bodyPr/>
                    <a:lstStyle/>
                    <a:p>
                      <a:pPr algn="ctr" fontAlgn="ctr"/>
                      <a:r>
                        <a:rPr lang="tr-TR" sz="1100" b="1" dirty="0">
                          <a:solidFill>
                            <a:schemeClr val="tx1"/>
                          </a:solidFill>
                        </a:rPr>
                        <a:t>-</a:t>
                      </a:r>
                    </a:p>
                  </a:txBody>
                  <a:tcPr marL="47625" marR="47625" marT="47625" marB="47625" anchor="ctr">
                    <a:solidFill>
                      <a:srgbClr val="92D050"/>
                    </a:solidFill>
                  </a:tcPr>
                </a:tc>
                <a:tc>
                  <a:txBody>
                    <a:bodyPr/>
                    <a:lstStyle/>
                    <a:p>
                      <a:pPr algn="ctr" fontAlgn="ctr"/>
                      <a:r>
                        <a:rPr lang="tr-TR" sz="1100" b="1" dirty="0">
                          <a:solidFill>
                            <a:schemeClr val="tx1"/>
                          </a:solidFill>
                        </a:rPr>
                        <a:t>67.374</a:t>
                      </a:r>
                    </a:p>
                  </a:txBody>
                  <a:tcPr marL="47625" marR="47625" marT="47625" marB="47625" anchor="ctr">
                    <a:solidFill>
                      <a:srgbClr val="92D050"/>
                    </a:solidFill>
                  </a:tcPr>
                </a:tc>
                <a:tc>
                  <a:txBody>
                    <a:bodyPr/>
                    <a:lstStyle/>
                    <a:p>
                      <a:pPr algn="ctr" fontAlgn="ctr"/>
                      <a:r>
                        <a:rPr lang="tr-TR" sz="1100" b="1" dirty="0">
                          <a:solidFill>
                            <a:schemeClr val="tx1"/>
                          </a:solidFill>
                        </a:rPr>
                        <a:t>82.862</a:t>
                      </a:r>
                    </a:p>
                  </a:txBody>
                  <a:tcPr marL="47625" marR="47625" marT="47625" marB="47625" anchor="ctr">
                    <a:solidFill>
                      <a:srgbClr val="92D050"/>
                    </a:solidFill>
                  </a:tcPr>
                </a:tc>
              </a:tr>
              <a:tr h="685800">
                <a:tc>
                  <a:txBody>
                    <a:bodyPr/>
                    <a:lstStyle/>
                    <a:p>
                      <a:pPr fontAlgn="ctr"/>
                      <a:r>
                        <a:rPr lang="tr-TR" sz="1100"/>
                        <a:t>Veri Hazırlama ve Kontrol İşletmeni</a:t>
                      </a:r>
                    </a:p>
                  </a:txBody>
                  <a:tcPr marL="47625" marR="47625" marT="47625" marB="47625" anchor="ctr"/>
                </a:tc>
                <a:tc>
                  <a:txBody>
                    <a:bodyPr/>
                    <a:lstStyle/>
                    <a:p>
                      <a:pPr fontAlgn="ctr"/>
                      <a:r>
                        <a:rPr lang="tr-TR" sz="1100"/>
                        <a:t>2013</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68.395</a:t>
                      </a:r>
                    </a:p>
                  </a:txBody>
                  <a:tcPr marL="47625" marR="47625" marT="47625" marB="47625" anchor="ctr"/>
                </a:tc>
                <a:tc>
                  <a:txBody>
                    <a:bodyPr/>
                    <a:lstStyle/>
                    <a:p>
                      <a:pPr algn="ctr" fontAlgn="ctr"/>
                      <a:r>
                        <a:rPr lang="tr-TR" sz="1100" dirty="0"/>
                        <a:t>68.395</a:t>
                      </a:r>
                    </a:p>
                  </a:txBody>
                  <a:tcPr marL="47625" marR="47625" marT="47625" marB="47625" anchor="ctr"/>
                </a:tc>
              </a:tr>
              <a:tr h="685800">
                <a:tc>
                  <a:txBody>
                    <a:bodyPr/>
                    <a:lstStyle/>
                    <a:p>
                      <a:pPr fontAlgn="ctr"/>
                      <a:r>
                        <a:rPr lang="tr-TR" sz="1100" b="1" dirty="0">
                          <a:solidFill>
                            <a:schemeClr val="tx1"/>
                          </a:solidFill>
                        </a:rPr>
                        <a:t>Veri Hazırlama ve Kontrol İşletmeni</a:t>
                      </a:r>
                    </a:p>
                  </a:txBody>
                  <a:tcPr marL="47625" marR="47625" marT="47625" marB="47625" anchor="ctr">
                    <a:solidFill>
                      <a:srgbClr val="92D050"/>
                    </a:solidFill>
                  </a:tcPr>
                </a:tc>
                <a:tc>
                  <a:txBody>
                    <a:bodyPr/>
                    <a:lstStyle/>
                    <a:p>
                      <a:pPr fontAlgn="ctr"/>
                      <a:r>
                        <a:rPr lang="tr-TR" sz="1100" b="1" dirty="0">
                          <a:solidFill>
                            <a:schemeClr val="tx1"/>
                          </a:solidFill>
                        </a:rPr>
                        <a:t>Yıllar Toplamı</a:t>
                      </a:r>
                    </a:p>
                  </a:txBody>
                  <a:tcPr marL="47625" marR="47625" marT="47625" marB="47625" anchor="ctr">
                    <a:solidFill>
                      <a:srgbClr val="92D050"/>
                    </a:solidFill>
                  </a:tcPr>
                </a:tc>
                <a:tc>
                  <a:txBody>
                    <a:bodyPr/>
                    <a:lstStyle/>
                    <a:p>
                      <a:pPr algn="ctr" fontAlgn="ctr"/>
                      <a:r>
                        <a:rPr lang="tr-TR" sz="1100" b="1" dirty="0">
                          <a:solidFill>
                            <a:schemeClr val="tx1"/>
                          </a:solidFill>
                        </a:rPr>
                        <a:t>1</a:t>
                      </a:r>
                    </a:p>
                  </a:txBody>
                  <a:tcPr marL="47625" marR="47625" marT="47625" marB="47625" anchor="ctr">
                    <a:solidFill>
                      <a:srgbClr val="92D050"/>
                    </a:solidFill>
                  </a:tcPr>
                </a:tc>
                <a:tc>
                  <a:txBody>
                    <a:bodyPr/>
                    <a:lstStyle/>
                    <a:p>
                      <a:pPr algn="ctr" fontAlgn="ctr"/>
                      <a:r>
                        <a:rPr lang="tr-TR" sz="1100" b="1" dirty="0">
                          <a:solidFill>
                            <a:schemeClr val="tx1"/>
                          </a:solidFill>
                        </a:rPr>
                        <a:t>-</a:t>
                      </a:r>
                    </a:p>
                  </a:txBody>
                  <a:tcPr marL="47625" marR="47625" marT="47625" marB="47625" anchor="ctr">
                    <a:solidFill>
                      <a:srgbClr val="92D050"/>
                    </a:solidFill>
                  </a:tcPr>
                </a:tc>
                <a:tc>
                  <a:txBody>
                    <a:bodyPr/>
                    <a:lstStyle/>
                    <a:p>
                      <a:pPr algn="ctr" fontAlgn="ctr"/>
                      <a:r>
                        <a:rPr lang="tr-TR" sz="1100" b="1" dirty="0">
                          <a:solidFill>
                            <a:schemeClr val="tx1"/>
                          </a:solidFill>
                        </a:rPr>
                        <a:t>68.395</a:t>
                      </a:r>
                    </a:p>
                  </a:txBody>
                  <a:tcPr marL="47625" marR="47625" marT="47625" marB="47625" anchor="ctr">
                    <a:solidFill>
                      <a:srgbClr val="92D050"/>
                    </a:solidFill>
                  </a:tcPr>
                </a:tc>
                <a:tc>
                  <a:txBody>
                    <a:bodyPr/>
                    <a:lstStyle/>
                    <a:p>
                      <a:pPr algn="ctr" fontAlgn="ctr"/>
                      <a:r>
                        <a:rPr lang="tr-TR" sz="1100" b="1" dirty="0">
                          <a:solidFill>
                            <a:schemeClr val="tx1"/>
                          </a:solidFill>
                        </a:rPr>
                        <a:t>68.395</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8614"/>
            <a:ext cx="8640960" cy="634082"/>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tr-TR" b="1" dirty="0" smtClean="0">
                <a:solidFill>
                  <a:schemeClr val="tx1"/>
                </a:solidFill>
              </a:rPr>
              <a:t>İç mimarlık ve çevre tasarımı</a:t>
            </a:r>
            <a:endParaRPr lang="tr-TR" b="1" dirty="0">
              <a:solidFill>
                <a:schemeClr val="tx1"/>
              </a:solidFill>
            </a:endParaRPr>
          </a:p>
        </p:txBody>
      </p:sp>
      <p:sp>
        <p:nvSpPr>
          <p:cNvPr id="3" name="2 İçerik Yer Tutucusu"/>
          <p:cNvSpPr>
            <a:spLocks noGrp="1"/>
          </p:cNvSpPr>
          <p:nvPr>
            <p:ph sz="quarter" idx="1"/>
          </p:nvPr>
        </p:nvSpPr>
        <p:spPr>
          <a:xfrm>
            <a:off x="179512" y="764704"/>
            <a:ext cx="8568952" cy="5904656"/>
          </a:xfrm>
        </p:spPr>
        <p:style>
          <a:lnRef idx="3">
            <a:schemeClr val="lt1"/>
          </a:lnRef>
          <a:fillRef idx="1">
            <a:schemeClr val="accent4"/>
          </a:fillRef>
          <a:effectRef idx="1">
            <a:schemeClr val="accent4"/>
          </a:effectRef>
          <a:fontRef idx="minor">
            <a:schemeClr val="lt1"/>
          </a:fontRef>
        </p:style>
        <p:txBody>
          <a:bodyPr>
            <a:normAutofit fontScale="47500" lnSpcReduction="20000"/>
          </a:bodyPr>
          <a:lstStyle/>
          <a:p>
            <a:pPr fontAlgn="base"/>
            <a:endParaRPr lang="tr-TR" b="1" dirty="0" smtClean="0">
              <a:solidFill>
                <a:srgbClr val="FF0000"/>
              </a:solidFill>
            </a:endParaRPr>
          </a:p>
          <a:p>
            <a:pPr fontAlgn="base"/>
            <a:r>
              <a:rPr lang="tr-TR" b="1" dirty="0" smtClean="0">
                <a:solidFill>
                  <a:srgbClr val="FF0000"/>
                </a:solidFill>
              </a:rPr>
              <a:t>Kısaca</a:t>
            </a:r>
          </a:p>
          <a:p>
            <a:pPr fontAlgn="base"/>
            <a:r>
              <a:rPr lang="tr-TR" dirty="0" smtClean="0">
                <a:solidFill>
                  <a:schemeClr val="tx1"/>
                </a:solidFill>
              </a:rPr>
              <a:t>İç Mimarlık ve Çevre Tasarımı Programı; görsel iletişim esasına dayalı sanatsal ve bilimsel yönden donanımlı tasarımlar oluşturmak, mekânsal ve çevresel düzenlemeler yaparak bunları sistemleştirmek amacını taşır. Oluşan tasarımlar ve mimari sistemler, Türkiye ve dünyadaki sanatsal hareketlerin incelenip, örneklerin analiz edilmesiyle meydana getirme esasına dayanır.</a:t>
            </a:r>
            <a:r>
              <a:rPr lang="tr-TR" dirty="0" smtClean="0"/>
              <a:t/>
            </a:r>
            <a:br>
              <a:rPr lang="tr-TR" dirty="0" smtClean="0"/>
            </a:br>
            <a:r>
              <a:rPr lang="tr-TR" dirty="0" smtClean="0"/>
              <a:t/>
            </a:r>
            <a:br>
              <a:rPr lang="tr-TR" dirty="0" smtClean="0"/>
            </a:br>
            <a:r>
              <a:rPr lang="tr-TR" b="1" dirty="0" smtClean="0">
                <a:solidFill>
                  <a:srgbClr val="FF0000"/>
                </a:solidFill>
              </a:rPr>
              <a:t>Kişisel Özellikler</a:t>
            </a:r>
          </a:p>
          <a:p>
            <a:pPr fontAlgn="base"/>
            <a:r>
              <a:rPr lang="tr-TR" dirty="0" smtClean="0">
                <a:solidFill>
                  <a:schemeClr val="tx1"/>
                </a:solidFill>
              </a:rPr>
              <a:t>Bu alana girmek isteyen lise öğrencileri kendilerini özellikle resim, genel kültür, sosyoloji, sanat tarihi ve insan bilimleri alanlarında iyi yetiştirmelidirler. Ayrıca kişinin normalin üstünde bir akademik yeteneğin yanında, düzgün şekil çizebilme, düşüncesini ifade edebilme gücüne sahip, yaratıcı bir kimse olması gereklidir. İç mimar toplumdaki tüm işlevler ile ilgili tasarımlara yöneleceği için genel kültürü geniş, yenilikleri izleyen, insanlar arası ilişkilerde inandırıcı ve uyumlu olmalıdır. </a:t>
            </a:r>
            <a:br>
              <a:rPr lang="tr-TR" dirty="0" smtClean="0">
                <a:solidFill>
                  <a:schemeClr val="tx1"/>
                </a:solidFill>
              </a:rPr>
            </a:br>
            <a:r>
              <a:rPr lang="tr-TR" dirty="0" smtClean="0"/>
              <a:t/>
            </a:r>
            <a:br>
              <a:rPr lang="tr-TR" dirty="0" smtClean="0"/>
            </a:br>
            <a:r>
              <a:rPr lang="tr-TR" b="1" dirty="0" smtClean="0">
                <a:solidFill>
                  <a:srgbClr val="FF0000"/>
                </a:solidFill>
              </a:rPr>
              <a:t>Dersler ve Eğitim Süreleri</a:t>
            </a:r>
          </a:p>
          <a:p>
            <a:pPr fontAlgn="base"/>
            <a:r>
              <a:rPr lang="tr-TR" dirty="0" smtClean="0">
                <a:solidFill>
                  <a:schemeClr val="tx1"/>
                </a:solidFill>
              </a:rPr>
              <a:t>Programın öğretim süresi dört yıldır. Öğretim süresince; Temel Sanat Eğitimi, İç Mimari Temel Tasarım, Çevre Tasarımı, Sanat Tarihi, Grafik Tasarım, Mobilya Yapım Yöntemleri, Yapı ve Malzeme, Görsel Anlatım Teknikleri, Tasarım Teori ve Yöntemleri, Çevre Kontrol ve Donatım Sistemleri, Bilgisayar Destekli Tasarım, Tasarım Veri Araştırma Yöntemleri derslerinden oluşan bir program uygulanır. </a:t>
            </a:r>
            <a:r>
              <a:rPr lang="tr-TR" dirty="0" smtClean="0"/>
              <a:t/>
            </a:r>
            <a:br>
              <a:rPr lang="tr-TR" dirty="0" smtClean="0"/>
            </a:br>
            <a:r>
              <a:rPr lang="tr-TR" b="1" dirty="0" smtClean="0">
                <a:solidFill>
                  <a:srgbClr val="FF0000"/>
                </a:solidFill>
              </a:rPr>
              <a:t/>
            </a:r>
            <a:br>
              <a:rPr lang="tr-TR" b="1" dirty="0" smtClean="0">
                <a:solidFill>
                  <a:srgbClr val="FF0000"/>
                </a:solidFill>
              </a:rPr>
            </a:br>
            <a:r>
              <a:rPr lang="tr-TR" b="1" dirty="0" smtClean="0">
                <a:solidFill>
                  <a:srgbClr val="FF0000"/>
                </a:solidFill>
              </a:rPr>
              <a:t>Sosyal Statü ve Unvanlar</a:t>
            </a:r>
          </a:p>
          <a:p>
            <a:pPr fontAlgn="base"/>
            <a:r>
              <a:rPr lang="tr-TR" dirty="0" smtClean="0">
                <a:solidFill>
                  <a:schemeClr val="tx1"/>
                </a:solidFill>
              </a:rPr>
              <a:t>Mezunlar  İç Mimar unvanı alırlar. </a:t>
            </a:r>
            <a:r>
              <a:rPr lang="tr-TR" dirty="0" smtClean="0"/>
              <a:t/>
            </a:r>
            <a:br>
              <a:rPr lang="tr-TR" dirty="0" smtClean="0"/>
            </a:br>
            <a:r>
              <a:rPr lang="tr-TR" dirty="0" smtClean="0"/>
              <a:t/>
            </a:r>
            <a:br>
              <a:rPr lang="tr-TR" dirty="0" smtClean="0"/>
            </a:br>
            <a:r>
              <a:rPr lang="tr-TR" b="1" dirty="0" smtClean="0">
                <a:solidFill>
                  <a:srgbClr val="FF0000"/>
                </a:solidFill>
              </a:rPr>
              <a:t>Çalışma Sahaları</a:t>
            </a:r>
          </a:p>
          <a:p>
            <a:r>
              <a:rPr lang="tr-TR" dirty="0" smtClean="0">
                <a:solidFill>
                  <a:schemeClr val="tx1"/>
                </a:solidFill>
              </a:rPr>
              <a:t>İç mimarlık Türkiye Mühendis ve Mimarlar Odası Birliğine bağlı İç Mimarlık Odası içinde yer alır. İç mimarlar mekan tasarımında ilk araştırmalardan yapının bitimine kadar mimarlık ekibinin içinde yer alırlar ve mekânların konum, boyut ve ekipmanlarını araştırır, belirler ve tasarımlarını hazırlarlar. Ayrıca, yapıların yeniden düzenlenmesi ve işlevlere yönetilmesi konularında her türlü araştırma ve tasarımları yaparak projelerini düzenlerler. İç mimarlar, endüstri içinde mobilya tasarımcısı olarak da görev alırlar. Kültür kalıtı ve eski eser yapılarının korunması ve yeniden kazanılması konularında her türlü restorasyon ve tasarım çalışmaları da iç mimarların uğraşlarıdır. İç mimarın çalışma alanı, tasarım aşamasında büro; uygulama ve denetim aşamasında yapılar; malzemelerin yapım aşamasında atölyeler ve fabrikalardır. İç mimarlar yürürlükteki kanun ve sözleşme hükümlerine göre kamu kesiminde özellikle Bayındırlık ve İskân Bakanlığında, belediyelerde çalışabildikleri gibi, serbest olarak kendi bürolarında da çalışmalarını yürütmektedirler. Ülkemizde yetenekli iç mimarlara her zaman ihtiyaç duyulmaktadır.</a:t>
            </a:r>
            <a:endParaRPr lang="tr-TR" dirty="0">
              <a:solidFill>
                <a:schemeClr val="tx1"/>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Tc4MjY1OT-kirikkale-universitesinde-cevre-tasarimi-bolumu-acildi.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t>Üniversite</a:t>
                      </a:r>
                      <a:endParaRPr lang="tr-TR" sz="1200" b="1" dirty="0">
                        <a:solidFill>
                          <a:schemeClr val="tx1"/>
                        </a:solidFill>
                        <a:latin typeface="Arial Black" pitchFamily="34" charset="0"/>
                      </a:endParaRPr>
                    </a:p>
                  </a:txBody>
                  <a:tcPr/>
                </a:tc>
                <a:tc>
                  <a:txBody>
                    <a:bodyPr/>
                    <a:lstStyle/>
                    <a:p>
                      <a:pPr algn="ctr"/>
                      <a:r>
                        <a:rPr lang="tr-TR" sz="1200" b="1" dirty="0" smtClean="0"/>
                        <a:t>Öğretim</a:t>
                      </a:r>
                      <a:endParaRPr lang="tr-TR" sz="1200" b="1" dirty="0">
                        <a:solidFill>
                          <a:schemeClr val="bg1"/>
                        </a:solidFill>
                        <a:latin typeface="Arial Black" pitchFamily="34" charset="0"/>
                      </a:endParaRPr>
                    </a:p>
                  </a:txBody>
                  <a:tcPr/>
                </a:tc>
                <a:tc>
                  <a:txBody>
                    <a:bodyPr/>
                    <a:lstStyle/>
                    <a:p>
                      <a:pPr algn="ctr"/>
                      <a:r>
                        <a:rPr lang="tr-TR" sz="1200" b="1" dirty="0" smtClean="0"/>
                        <a:t>Puan Türü</a:t>
                      </a:r>
                      <a:endParaRPr lang="tr-TR" sz="1200" b="1" dirty="0">
                        <a:solidFill>
                          <a:schemeClr val="tx1"/>
                        </a:solidFill>
                        <a:latin typeface="Arial Black" pitchFamily="34" charset="0"/>
                      </a:endParaRPr>
                    </a:p>
                  </a:txBody>
                  <a:tcPr/>
                </a:tc>
                <a:tc>
                  <a:txBody>
                    <a:bodyPr/>
                    <a:lstStyle/>
                    <a:p>
                      <a:pPr algn="ctr"/>
                      <a:r>
                        <a:rPr lang="tr-TR" sz="1200" b="1" dirty="0" smtClean="0"/>
                        <a:t>2015 Başarı</a:t>
                      </a:r>
                      <a:r>
                        <a:rPr lang="tr-TR" sz="1200" b="1" baseline="0" dirty="0" smtClean="0"/>
                        <a:t> Sırası</a:t>
                      </a:r>
                      <a:endParaRPr lang="tr-TR" sz="1200" b="1" dirty="0">
                        <a:solidFill>
                          <a:schemeClr val="tx1"/>
                        </a:solidFill>
                        <a:latin typeface="Arial Black" pitchFamily="34" charset="0"/>
                      </a:endParaRPr>
                    </a:p>
                  </a:txBody>
                  <a:tcPr/>
                </a:tc>
                <a:tc>
                  <a:txBody>
                    <a:bodyPr/>
                    <a:lstStyle/>
                    <a:p>
                      <a:pPr algn="ctr"/>
                      <a:r>
                        <a:rPr lang="tr-TR" sz="1200" b="1" dirty="0" smtClean="0"/>
                        <a:t>2015 Taban</a:t>
                      </a:r>
                      <a:r>
                        <a:rPr lang="tr-TR" sz="1200" b="1" baseline="0" dirty="0" smtClean="0"/>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Afyon Kocatepe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79000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339,884</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Akdeniz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63300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352,706</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45900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369,457</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Kırıkkale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98300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326,47</a:t>
                      </a:r>
                    </a:p>
                  </a:txBody>
                  <a:tcPr marL="9525" marR="9525" marT="9525" marB="0" anchor="ctr"/>
                </a:tc>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640960" cy="720080"/>
          </a:xfrm>
        </p:spPr>
        <p:style>
          <a:lnRef idx="1">
            <a:schemeClr val="dk1"/>
          </a:lnRef>
          <a:fillRef idx="3">
            <a:schemeClr val="dk1"/>
          </a:fillRef>
          <a:effectRef idx="2">
            <a:schemeClr val="dk1"/>
          </a:effectRef>
          <a:fontRef idx="minor">
            <a:schemeClr val="lt1"/>
          </a:fontRef>
        </p:style>
        <p:txBody>
          <a:bodyPr/>
          <a:lstStyle/>
          <a:p>
            <a:pPr algn="ctr"/>
            <a:r>
              <a:rPr lang="tr-TR" b="1" dirty="0" smtClean="0"/>
              <a:t>İKTİSAT</a:t>
            </a:r>
            <a:endParaRPr lang="tr-TR" b="1" dirty="0"/>
          </a:p>
        </p:txBody>
      </p:sp>
      <p:sp>
        <p:nvSpPr>
          <p:cNvPr id="3" name="2 İçerik Yer Tutucusu"/>
          <p:cNvSpPr>
            <a:spLocks noGrp="1"/>
          </p:cNvSpPr>
          <p:nvPr>
            <p:ph sz="quarter" idx="1"/>
          </p:nvPr>
        </p:nvSpPr>
        <p:spPr>
          <a:xfrm>
            <a:off x="179512" y="836712"/>
            <a:ext cx="8640960" cy="5832648"/>
          </a:xfrm>
        </p:spPr>
        <p:style>
          <a:lnRef idx="2">
            <a:schemeClr val="dk1">
              <a:shade val="50000"/>
            </a:schemeClr>
          </a:lnRef>
          <a:fillRef idx="1">
            <a:schemeClr val="dk1"/>
          </a:fillRef>
          <a:effectRef idx="0">
            <a:schemeClr val="dk1"/>
          </a:effectRef>
          <a:fontRef idx="minor">
            <a:schemeClr val="lt1"/>
          </a:fontRef>
        </p:style>
        <p:txBody>
          <a:bodyPr>
            <a:normAutofit fontScale="55000" lnSpcReduction="20000"/>
          </a:bodyPr>
          <a:lstStyle/>
          <a:p>
            <a:pPr fontAlgn="base"/>
            <a:r>
              <a:rPr lang="tr-TR" b="1" dirty="0" smtClean="0"/>
              <a:t>Kısaca</a:t>
            </a:r>
          </a:p>
          <a:p>
            <a:pPr fontAlgn="base"/>
            <a:r>
              <a:rPr lang="tr-TR" dirty="0" smtClean="0"/>
              <a:t>İktisat Programı; iktisadi olguları analiz edebilen, sorgulayan ve araştıran, öngörü sahibi, var olan kaynakları doğru değerlendirip en verimli şekilde kullanabilecek nitelikli iktisatçılar yetiştirmeyi amaçlar.</a:t>
            </a:r>
            <a:br>
              <a:rPr lang="tr-TR" dirty="0" smtClean="0"/>
            </a:br>
            <a:r>
              <a:rPr lang="tr-TR" dirty="0" smtClean="0"/>
              <a:t/>
            </a:r>
            <a:br>
              <a:rPr lang="tr-TR" dirty="0" smtClean="0"/>
            </a:br>
            <a:r>
              <a:rPr lang="tr-TR" b="1" dirty="0" smtClean="0"/>
              <a:t>Kişisel Özellikler</a:t>
            </a:r>
          </a:p>
          <a:p>
            <a:pPr fontAlgn="base"/>
            <a:r>
              <a:rPr lang="tr-TR" dirty="0" smtClean="0"/>
              <a:t>Bu alanda öğrenim yapmak isteyenlerin; genel akademik yeteneğe sahip, sayısal düşünebilen, araştırma inceleme yapmayı, yönetim ve idari alanlarda çalışmayı seven, yaratıcı bireyler olmaları gerekir.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Genel Muhasebe, Ticaret Hukuku, İstatistik, Kamu Maliyesi, Hukuk, İktisat gibi derslerden oluşan bir program uygulanır.</a:t>
            </a:r>
            <a:br>
              <a:rPr lang="tr-TR" dirty="0" smtClean="0"/>
            </a:br>
            <a:endParaRPr lang="tr-TR" dirty="0" smtClean="0"/>
          </a:p>
          <a:p>
            <a:pPr fontAlgn="base"/>
            <a:r>
              <a:rPr lang="tr-TR" b="1" dirty="0" smtClean="0"/>
              <a:t>Sosyal Statü ve Unvanlar</a:t>
            </a:r>
            <a:r>
              <a:rPr lang="tr-TR" dirty="0" smtClean="0"/>
              <a:t/>
            </a:r>
            <a:br>
              <a:rPr lang="tr-TR" dirty="0" smtClean="0"/>
            </a:br>
            <a:r>
              <a:rPr lang="tr-TR" dirty="0" smtClean="0"/>
              <a:t> </a:t>
            </a:r>
          </a:p>
          <a:p>
            <a:pPr fontAlgn="base"/>
            <a:r>
              <a:rPr lang="tr-TR" dirty="0" smtClean="0"/>
              <a:t>Üniversitelerin iktisat bölümlerinden mezun olanlar işgücü piyasasında "İktisatçı" olarak görev alırlar. </a:t>
            </a:r>
            <a:br>
              <a:rPr lang="tr-TR" dirty="0" smtClean="0"/>
            </a:br>
            <a:r>
              <a:rPr lang="tr-TR" dirty="0" smtClean="0"/>
              <a:t/>
            </a:r>
            <a:br>
              <a:rPr lang="tr-TR" dirty="0" smtClean="0"/>
            </a:br>
            <a:r>
              <a:rPr lang="tr-TR" b="1" dirty="0" smtClean="0"/>
              <a:t>Çalışma Sahaları</a:t>
            </a:r>
          </a:p>
          <a:p>
            <a:r>
              <a:rPr lang="tr-TR" dirty="0" smtClean="0"/>
              <a:t>İktisatçılar çalıştıkları kurumda hammadde ve insan gücü kaynaklarının en kârlı biçimde kullanılmasını sağlarlar. Üretilen malların pazarlanmasında çeşitli istatistiksel verilerin hazırlanması konusunda ve kurumun bünyesindeki birimler arasındaki ekonomik girdilerin ve çıktıların düzenlemesi konusunda çalışırlar. İktisat Programından mezun olanlar kamu ve özel sektörün çeşitli birimlerinde istihdam edilmektedirler. Kamu sektörünü düşünen kişilerin okul bitiminden sonra devlet tarafından açılan sınavlarda başarılı olmaları gerekir. Kamu sektöründe Maliyede, Merkez Bankasında, KİT ve Hazinede çalışabilirler. Özel sektörde ise birçok alanda çalışma imkânı vardır. Ancak, işletme, iktisat bölümlerinin mezun sayısı çok olduğu için bu bölümden mezun olanların kendilerini iyi yetiştirmiş olmaları gerekir. </a:t>
            </a:r>
            <a:br>
              <a:rPr lang="tr-TR" dirty="0" smtClean="0"/>
            </a:br>
            <a:endParaRPr lang="tr-T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d773ba5db02ee07107e259385995458.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2100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467,163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Galatasaray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5110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445,373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Iğdır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Şırnak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9229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5,494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67.752</a:t>
                      </a:r>
                    </a:p>
                  </a:txBody>
                  <a:tcPr marL="47625" marR="47625" marT="47625" marB="47625" anchor="ctr">
                    <a:solidFill>
                      <a:srgbClr val="92D050"/>
                    </a:solidFill>
                  </a:tcPr>
                </a:tc>
                <a:tc>
                  <a:txBody>
                    <a:bodyPr/>
                    <a:lstStyle/>
                    <a:p>
                      <a:pPr algn="ctr" fontAlgn="ctr"/>
                      <a:r>
                        <a:rPr lang="tr-TR" sz="1200" b="1" dirty="0"/>
                        <a:t>97.166</a:t>
                      </a:r>
                    </a:p>
                  </a:txBody>
                  <a:tcPr marL="47625" marR="47625" marT="47625" marB="47625" anchor="ctr">
                    <a:solidFill>
                      <a:srgbClr val="92D050"/>
                    </a:solidFill>
                  </a:tcPr>
                </a:tc>
              </a:tr>
              <a:tr h="457200">
                <a:tc>
                  <a:txBody>
                    <a:bodyPr/>
                    <a:lstStyle/>
                    <a:p>
                      <a:pPr algn="ctr" fontAlgn="ctr"/>
                      <a:r>
                        <a:rPr lang="tr-TR" sz="1200"/>
                        <a:t>Bilet Kontrol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dirty="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86.583</a:t>
                      </a:r>
                    </a:p>
                  </a:txBody>
                  <a:tcPr marL="47625" marR="47625" marT="47625" marB="47625" anchor="ctr"/>
                </a:tc>
                <a:tc>
                  <a:txBody>
                    <a:bodyPr/>
                    <a:lstStyle/>
                    <a:p>
                      <a:pPr algn="ctr" fontAlgn="ctr"/>
                      <a:r>
                        <a:rPr lang="tr-TR" sz="1200"/>
                        <a:t>87.194</a:t>
                      </a:r>
                    </a:p>
                  </a:txBody>
                  <a:tcPr marL="47625" marR="47625" marT="47625" marB="47625" anchor="ctr"/>
                </a:tc>
              </a:tr>
              <a:tr h="457200">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87.946</a:t>
                      </a:r>
                    </a:p>
                  </a:txBody>
                  <a:tcPr marL="47625" marR="47625" marT="47625" marB="47625" anchor="ctr"/>
                </a:tc>
              </a:tr>
              <a:tr h="457200">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457200">
                <a:tc>
                  <a:txBody>
                    <a:bodyPr/>
                    <a:lstStyle/>
                    <a:p>
                      <a:pPr algn="ctr" fontAlgn="ctr"/>
                      <a:r>
                        <a:rPr lang="tr-TR" sz="1200" dirty="0"/>
                        <a:t>Bilet Kontrol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78.648</a:t>
                      </a:r>
                    </a:p>
                  </a:txBody>
                  <a:tcPr marL="47625" marR="47625" marT="47625" marB="47625" anchor="ctr">
                    <a:solidFill>
                      <a:srgbClr val="92D050"/>
                    </a:solidFill>
                  </a:tcPr>
                </a:tc>
                <a:tc>
                  <a:txBody>
                    <a:bodyPr/>
                    <a:lstStyle/>
                    <a:p>
                      <a:pPr algn="ctr" fontAlgn="ctr"/>
                      <a:r>
                        <a:rPr lang="tr-TR" sz="1200" dirty="0"/>
                        <a:t>92.611</a:t>
                      </a:r>
                    </a:p>
                  </a:txBody>
                  <a:tcPr marL="47625" marR="47625" marT="47625" marB="47625" anchor="ctr">
                    <a:solidFill>
                      <a:srgbClr val="92D050"/>
                    </a:solidFill>
                  </a:tcP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85.106</a:t>
                      </a:r>
                    </a:p>
                  </a:txBody>
                  <a:tcPr marL="47625" marR="47625" marT="47625" marB="47625" anchor="ctr"/>
                </a:tc>
                <a:tc>
                  <a:txBody>
                    <a:bodyPr/>
                    <a:lstStyle/>
                    <a:p>
                      <a:pPr algn="ctr" fontAlgn="ctr"/>
                      <a:r>
                        <a:rPr lang="tr-TR" sz="1200"/>
                        <a:t>88.244</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83.589</a:t>
                      </a:r>
                    </a:p>
                  </a:txBody>
                  <a:tcPr marL="47625" marR="47625" marT="47625" marB="47625" anchor="ctr"/>
                </a:tc>
                <a:tc>
                  <a:txBody>
                    <a:bodyPr/>
                    <a:lstStyle/>
                    <a:p>
                      <a:pPr algn="ctr" fontAlgn="ctr"/>
                      <a:r>
                        <a:rPr lang="tr-TR" sz="1200"/>
                        <a:t>89.155</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438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82.261</a:t>
                      </a:r>
                    </a:p>
                  </a:txBody>
                  <a:tcPr marL="47625" marR="47625" marT="47625" marB="47625" anchor="ctr"/>
                </a:tc>
                <a:tc>
                  <a:txBody>
                    <a:bodyPr/>
                    <a:lstStyle/>
                    <a:p>
                      <a:pPr algn="ctr" fontAlgn="ctr"/>
                      <a:r>
                        <a:rPr lang="tr-TR" sz="1200"/>
                        <a:t>91.087</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409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77.731</a:t>
                      </a:r>
                    </a:p>
                  </a:txBody>
                  <a:tcPr marL="47625" marR="47625" marT="47625" marB="47625" anchor="ctr"/>
                </a:tc>
                <a:tc>
                  <a:txBody>
                    <a:bodyPr/>
                    <a:lstStyle/>
                    <a:p>
                      <a:pPr algn="ctr" fontAlgn="ctr"/>
                      <a:r>
                        <a:rPr lang="tr-TR" sz="1200"/>
                        <a:t>95.008</a:t>
                      </a:r>
                    </a:p>
                  </a:txBody>
                  <a:tcPr marL="47625" marR="47625" marT="47625" marB="47625" anchor="ctr"/>
                </a:tc>
              </a:tr>
              <a:tr h="457200">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906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77.731</a:t>
                      </a:r>
                    </a:p>
                  </a:txBody>
                  <a:tcPr marL="47625" marR="47625" marT="47625" marB="47625" anchor="ctr">
                    <a:solidFill>
                      <a:srgbClr val="92D050"/>
                    </a:solidFill>
                  </a:tcPr>
                </a:tc>
                <a:tc>
                  <a:txBody>
                    <a:bodyPr/>
                    <a:lstStyle/>
                    <a:p>
                      <a:pPr algn="ctr" fontAlgn="ctr"/>
                      <a:r>
                        <a:rPr lang="tr-TR" sz="1200" dirty="0"/>
                        <a:t>95.008</a:t>
                      </a:r>
                    </a:p>
                  </a:txBody>
                  <a:tcPr marL="47625" marR="47625" marT="47625" marB="47625" anchor="ctr">
                    <a:solidFill>
                      <a:srgbClr val="92D050"/>
                    </a:solidFill>
                  </a:tcPr>
                </a:tc>
              </a:tr>
              <a:tr h="457200">
                <a:tc>
                  <a:txBody>
                    <a:bodyPr/>
                    <a:lstStyle/>
                    <a:p>
                      <a:pPr algn="ctr" fontAlgn="ctr"/>
                      <a:r>
                        <a:rPr lang="tr-TR" sz="1200"/>
                        <a:t>Ekonomist</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87.778</a:t>
                      </a:r>
                    </a:p>
                  </a:txBody>
                  <a:tcPr marL="47625" marR="47625" marT="47625" marB="47625" anchor="ctr"/>
                </a:tc>
                <a:tc>
                  <a:txBody>
                    <a:bodyPr/>
                    <a:lstStyle/>
                    <a:p>
                      <a:pPr algn="ctr" fontAlgn="ctr"/>
                      <a:r>
                        <a:rPr lang="tr-TR" sz="1200"/>
                        <a:t>88.026</a:t>
                      </a:r>
                    </a:p>
                  </a:txBody>
                  <a:tcPr marL="47625" marR="47625" marT="47625" marB="47625" anchor="ctr"/>
                </a:tc>
              </a:tr>
              <a:tr h="457200">
                <a:tc>
                  <a:txBody>
                    <a:bodyPr/>
                    <a:lstStyle/>
                    <a:p>
                      <a:pPr algn="ctr" fontAlgn="ctr"/>
                      <a:r>
                        <a:rPr lang="tr-TR" sz="1200"/>
                        <a:t>Ekonomist</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92.979</a:t>
                      </a:r>
                    </a:p>
                  </a:txBody>
                  <a:tcPr marL="47625" marR="47625" marT="47625" marB="47625" anchor="ctr"/>
                </a:tc>
                <a:tc>
                  <a:txBody>
                    <a:bodyPr/>
                    <a:lstStyle/>
                    <a:p>
                      <a:pPr algn="ctr" fontAlgn="ctr"/>
                      <a:r>
                        <a:rPr lang="tr-TR" sz="1200"/>
                        <a:t>92.979</a:t>
                      </a:r>
                    </a:p>
                  </a:txBody>
                  <a:tcPr marL="47625" marR="47625" marT="47625" marB="47625" anchor="ctr"/>
                </a:tc>
              </a:tr>
              <a:tr h="457200">
                <a:tc>
                  <a:txBody>
                    <a:bodyPr/>
                    <a:lstStyle/>
                    <a:p>
                      <a:pPr algn="ctr" fontAlgn="ctr"/>
                      <a:r>
                        <a:rPr lang="tr-TR" sz="1200"/>
                        <a:t>Ekonomist</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80.436</a:t>
                      </a:r>
                    </a:p>
                  </a:txBody>
                  <a:tcPr marL="47625" marR="47625" marT="47625" marB="47625" anchor="ctr"/>
                </a:tc>
                <a:tc>
                  <a:txBody>
                    <a:bodyPr/>
                    <a:lstStyle/>
                    <a:p>
                      <a:pPr algn="ctr" fontAlgn="ctr"/>
                      <a:r>
                        <a:rPr lang="tr-TR" sz="1200"/>
                        <a:t>91.564</a:t>
                      </a:r>
                    </a:p>
                  </a:txBody>
                  <a:tcPr marL="47625" marR="47625" marT="47625" marB="47625" anchor="ctr"/>
                </a:tc>
              </a:tr>
              <a:tr h="457200">
                <a:tc>
                  <a:txBody>
                    <a:bodyPr/>
                    <a:lstStyle/>
                    <a:p>
                      <a:pPr algn="ctr" fontAlgn="ctr"/>
                      <a:r>
                        <a:rPr lang="tr-TR" sz="1200" dirty="0"/>
                        <a:t>Ekonomist</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80.436</a:t>
                      </a:r>
                    </a:p>
                  </a:txBody>
                  <a:tcPr marL="47625" marR="47625" marT="47625" marB="47625" anchor="ctr">
                    <a:solidFill>
                      <a:srgbClr val="92D050"/>
                    </a:solidFill>
                  </a:tcPr>
                </a:tc>
                <a:tc>
                  <a:txBody>
                    <a:bodyPr/>
                    <a:lstStyle/>
                    <a:p>
                      <a:pPr algn="ctr" fontAlgn="ctr"/>
                      <a:r>
                        <a:rPr lang="tr-TR" sz="1200" dirty="0"/>
                        <a:t>92.979</a:t>
                      </a:r>
                    </a:p>
                  </a:txBody>
                  <a:tcPr marL="47625" marR="47625" marT="47625" marB="47625" anchor="ctr">
                    <a:solidFill>
                      <a:srgbClr val="92D050"/>
                    </a:solidFill>
                  </a:tcPr>
                </a:tc>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8754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28625">
                <a:tc>
                  <a:txBody>
                    <a:bodyPr/>
                    <a:lstStyle/>
                    <a:p>
                      <a:pPr algn="ctr" fontAlgn="ctr"/>
                      <a:r>
                        <a:rPr lang="tr-TR" sz="1200" b="0" dirty="0">
                          <a:solidFill>
                            <a:schemeClr val="tx1"/>
                          </a:solidFill>
                        </a:rPr>
                        <a:t>Enformasyon Memuru</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2012</a:t>
                      </a:r>
                    </a:p>
                  </a:txBody>
                  <a:tcPr marL="47625" marR="47625" marT="47625" marB="47625" anchor="ctr">
                    <a:solidFill>
                      <a:schemeClr val="accent3">
                        <a:lumMod val="20000"/>
                        <a:lumOff val="80000"/>
                      </a:schemeClr>
                    </a:solidFill>
                  </a:tcPr>
                </a:tc>
                <a:tc>
                  <a:txBody>
                    <a:bodyPr/>
                    <a:lstStyle/>
                    <a:p>
                      <a:pPr algn="ctr" fontAlgn="ctr"/>
                      <a:r>
                        <a:rPr lang="tr-TR" sz="1200" b="0">
                          <a:solidFill>
                            <a:schemeClr val="tx1"/>
                          </a:solidFill>
                        </a:rPr>
                        <a:t>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78.780</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78.780</a:t>
                      </a:r>
                    </a:p>
                  </a:txBody>
                  <a:tcPr marL="47625" marR="47625" marT="47625" marB="47625" anchor="ctr">
                    <a:solidFill>
                      <a:schemeClr val="accent3">
                        <a:lumMod val="20000"/>
                        <a:lumOff val="80000"/>
                      </a:schemeClr>
                    </a:solidFill>
                  </a:tcPr>
                </a:tc>
              </a:tr>
              <a:tr h="428625">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78.780</a:t>
                      </a:r>
                    </a:p>
                  </a:txBody>
                  <a:tcPr marL="47625" marR="47625" marT="47625" marB="47625" anchor="ctr">
                    <a:solidFill>
                      <a:srgbClr val="92D050"/>
                    </a:solidFill>
                  </a:tcPr>
                </a:tc>
                <a:tc>
                  <a:txBody>
                    <a:bodyPr/>
                    <a:lstStyle/>
                    <a:p>
                      <a:pPr algn="ctr" fontAlgn="ctr"/>
                      <a:r>
                        <a:rPr lang="tr-TR" sz="1200" dirty="0"/>
                        <a:t>78.780</a:t>
                      </a:r>
                    </a:p>
                  </a:txBody>
                  <a:tcPr marL="47625" marR="47625" marT="47625" marB="47625" anchor="ctr">
                    <a:solidFill>
                      <a:srgbClr val="92D050"/>
                    </a:solidFill>
                  </a:tcPr>
                </a:tc>
              </a:tr>
              <a:tr h="428625">
                <a:tc>
                  <a:txBody>
                    <a:bodyPr/>
                    <a:lstStyle/>
                    <a:p>
                      <a:pPr algn="ctr" fontAlgn="ctr"/>
                      <a:r>
                        <a:rPr lang="tr-TR" sz="1200"/>
                        <a:t>İcra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86.369</a:t>
                      </a:r>
                    </a:p>
                  </a:txBody>
                  <a:tcPr marL="47625" marR="47625" marT="47625" marB="47625" anchor="ctr"/>
                </a:tc>
                <a:tc>
                  <a:txBody>
                    <a:bodyPr/>
                    <a:lstStyle/>
                    <a:p>
                      <a:pPr algn="ctr" fontAlgn="ctr"/>
                      <a:r>
                        <a:rPr lang="tr-TR" sz="1200"/>
                        <a:t>90.504</a:t>
                      </a:r>
                    </a:p>
                  </a:txBody>
                  <a:tcPr marL="47625" marR="47625" marT="47625" marB="47625" anchor="ctr"/>
                </a:tc>
              </a:tr>
              <a:tr h="428625">
                <a:tc>
                  <a:txBody>
                    <a:bodyPr/>
                    <a:lstStyle/>
                    <a:p>
                      <a:pPr algn="ctr" fontAlgn="ctr"/>
                      <a:r>
                        <a:rPr lang="tr-TR" sz="1200"/>
                        <a:t>İcra Memuru</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87.995</a:t>
                      </a:r>
                    </a:p>
                  </a:txBody>
                  <a:tcPr marL="47625" marR="47625" marT="47625" marB="47625" anchor="ctr"/>
                </a:tc>
                <a:tc>
                  <a:txBody>
                    <a:bodyPr/>
                    <a:lstStyle/>
                    <a:p>
                      <a:pPr algn="ctr" fontAlgn="ctr"/>
                      <a:r>
                        <a:rPr lang="tr-TR" sz="1200"/>
                        <a:t>91.401</a:t>
                      </a:r>
                    </a:p>
                  </a:txBody>
                  <a:tcPr marL="47625" marR="47625" marT="47625" marB="47625" anchor="ctr"/>
                </a:tc>
              </a:tr>
              <a:tr h="428625">
                <a:tc>
                  <a:txBody>
                    <a:bodyPr/>
                    <a:lstStyle/>
                    <a:p>
                      <a:pPr algn="ctr" fontAlgn="ctr"/>
                      <a:r>
                        <a:rPr lang="tr-TR" sz="1200"/>
                        <a:t>İcra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332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83.670</a:t>
                      </a:r>
                    </a:p>
                  </a:txBody>
                  <a:tcPr marL="47625" marR="47625" marT="47625" marB="47625" anchor="ctr"/>
                </a:tc>
                <a:tc>
                  <a:txBody>
                    <a:bodyPr/>
                    <a:lstStyle/>
                    <a:p>
                      <a:pPr algn="ctr" fontAlgn="ctr"/>
                      <a:r>
                        <a:rPr lang="tr-TR" sz="1200"/>
                        <a:t>93.474</a:t>
                      </a:r>
                    </a:p>
                  </a:txBody>
                  <a:tcPr marL="47625" marR="47625" marT="47625" marB="47625" anchor="ctr"/>
                </a:tc>
              </a:tr>
              <a:tr h="428625">
                <a:tc>
                  <a:txBody>
                    <a:bodyPr/>
                    <a:lstStyle/>
                    <a:p>
                      <a:pPr algn="ctr" fontAlgn="ctr"/>
                      <a:r>
                        <a:rPr lang="tr-TR" sz="1200"/>
                        <a:t>İcra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79.371</a:t>
                      </a:r>
                    </a:p>
                  </a:txBody>
                  <a:tcPr marL="47625" marR="47625" marT="47625" marB="47625" anchor="ctr"/>
                </a:tc>
                <a:tc>
                  <a:txBody>
                    <a:bodyPr/>
                    <a:lstStyle/>
                    <a:p>
                      <a:pPr algn="ctr" fontAlgn="ctr"/>
                      <a:r>
                        <a:rPr lang="tr-TR" sz="1200"/>
                        <a:t>95.276</a:t>
                      </a:r>
                    </a:p>
                  </a:txBody>
                  <a:tcPr marL="47625" marR="47625" marT="47625" marB="47625" anchor="ctr"/>
                </a:tc>
              </a:tr>
              <a:tr h="428625">
                <a:tc>
                  <a:txBody>
                    <a:bodyPr/>
                    <a:lstStyle/>
                    <a:p>
                      <a:pPr algn="ctr" fontAlgn="ctr"/>
                      <a:r>
                        <a:rPr lang="tr-TR" sz="1200" dirty="0"/>
                        <a:t>İcra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444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79.371</a:t>
                      </a:r>
                    </a:p>
                  </a:txBody>
                  <a:tcPr marL="47625" marR="47625" marT="47625" marB="47625" anchor="ctr">
                    <a:solidFill>
                      <a:srgbClr val="92D050"/>
                    </a:solidFill>
                  </a:tcPr>
                </a:tc>
                <a:tc>
                  <a:txBody>
                    <a:bodyPr/>
                    <a:lstStyle/>
                    <a:p>
                      <a:pPr algn="ctr" fontAlgn="ctr"/>
                      <a:r>
                        <a:rPr lang="tr-TR" sz="1200" dirty="0"/>
                        <a:t>95.276</a:t>
                      </a:r>
                    </a:p>
                  </a:txBody>
                  <a:tcPr marL="47625" marR="47625" marT="47625" marB="47625" anchor="ctr">
                    <a:solidFill>
                      <a:srgbClr val="92D050"/>
                    </a:solidFill>
                  </a:tcPr>
                </a:tc>
              </a:tr>
              <a:tr h="428625">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317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84.977</a:t>
                      </a:r>
                    </a:p>
                  </a:txBody>
                  <a:tcPr marL="47625" marR="47625" marT="47625" marB="47625" anchor="ctr"/>
                </a:tc>
                <a:tc>
                  <a:txBody>
                    <a:bodyPr/>
                    <a:lstStyle/>
                    <a:p>
                      <a:pPr algn="ctr" fontAlgn="ctr"/>
                      <a:r>
                        <a:rPr lang="tr-TR" sz="1200"/>
                        <a:t>92.526</a:t>
                      </a:r>
                    </a:p>
                  </a:txBody>
                  <a:tcPr marL="47625" marR="47625" marT="47625" marB="47625" anchor="ctr"/>
                </a:tc>
              </a:tr>
              <a:tr h="428625">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248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83.364</a:t>
                      </a:r>
                    </a:p>
                  </a:txBody>
                  <a:tcPr marL="47625" marR="47625" marT="47625" marB="47625" anchor="ctr"/>
                </a:tc>
                <a:tc>
                  <a:txBody>
                    <a:bodyPr/>
                    <a:lstStyle/>
                    <a:p>
                      <a:pPr algn="ctr" fontAlgn="ctr"/>
                      <a:r>
                        <a:rPr lang="tr-TR" sz="1200"/>
                        <a:t>97.166</a:t>
                      </a:r>
                    </a:p>
                  </a:txBody>
                  <a:tcPr marL="47625" marR="47625" marT="47625" marB="47625" anchor="ctr"/>
                </a:tc>
              </a:tr>
              <a:tr h="428625">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862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82.272</a:t>
                      </a:r>
                    </a:p>
                  </a:txBody>
                  <a:tcPr marL="47625" marR="47625" marT="47625" marB="47625" anchor="ctr"/>
                </a:tc>
                <a:tc>
                  <a:txBody>
                    <a:bodyPr/>
                    <a:lstStyle/>
                    <a:p>
                      <a:pPr algn="ctr" fontAlgn="ctr"/>
                      <a:r>
                        <a:rPr lang="tr-TR" sz="1200"/>
                        <a:t>95.287</a:t>
                      </a:r>
                    </a:p>
                  </a:txBody>
                  <a:tcPr marL="47625" marR="47625" marT="47625" marB="47625" anchor="ctr"/>
                </a:tc>
              </a:tr>
              <a:tr h="428625">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1,796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77.314</a:t>
                      </a:r>
                    </a:p>
                  </a:txBody>
                  <a:tcPr marL="47625" marR="47625" marT="47625" marB="47625" anchor="ctr"/>
                </a:tc>
                <a:tc>
                  <a:txBody>
                    <a:bodyPr/>
                    <a:lstStyle/>
                    <a:p>
                      <a:pPr algn="ctr" fontAlgn="ctr"/>
                      <a:r>
                        <a:rPr lang="tr-TR" sz="1200"/>
                        <a:t>97.051</a:t>
                      </a:r>
                    </a:p>
                  </a:txBody>
                  <a:tcPr marL="47625" marR="47625" marT="47625" marB="47625" anchor="ctr"/>
                </a:tc>
              </a:tr>
              <a:tr h="428625">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3,223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77.314</a:t>
                      </a:r>
                    </a:p>
                  </a:txBody>
                  <a:tcPr marL="47625" marR="47625" marT="47625" marB="47625" anchor="ctr">
                    <a:solidFill>
                      <a:srgbClr val="92D050"/>
                    </a:solidFill>
                  </a:tcPr>
                </a:tc>
                <a:tc>
                  <a:txBody>
                    <a:bodyPr/>
                    <a:lstStyle/>
                    <a:p>
                      <a:pPr algn="ctr" fontAlgn="ctr"/>
                      <a:r>
                        <a:rPr lang="tr-TR" sz="1200" dirty="0"/>
                        <a:t>97.166</a:t>
                      </a:r>
                    </a:p>
                  </a:txBody>
                  <a:tcPr marL="47625" marR="47625" marT="47625" marB="47625" anchor="ctr">
                    <a:solidFill>
                      <a:srgbClr val="92D050"/>
                    </a:solidFill>
                  </a:tcPr>
                </a:tc>
              </a:tr>
              <a:tr h="428625">
                <a:tc>
                  <a:txBody>
                    <a:bodyPr/>
                    <a:lstStyle/>
                    <a:p>
                      <a:pPr algn="ctr" fontAlgn="ctr"/>
                      <a:r>
                        <a:rPr lang="tr-TR" sz="1200"/>
                        <a:t>Merkezi Satınalma Uzm. Yrd.</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86.046</a:t>
                      </a:r>
                    </a:p>
                  </a:txBody>
                  <a:tcPr marL="47625" marR="47625" marT="47625" marB="47625" anchor="ctr"/>
                </a:tc>
                <a:tc>
                  <a:txBody>
                    <a:bodyPr/>
                    <a:lstStyle/>
                    <a:p>
                      <a:pPr algn="ctr" fontAlgn="ctr"/>
                      <a:r>
                        <a:rPr lang="tr-TR" sz="1200"/>
                        <a:t>93.856</a:t>
                      </a:r>
                    </a:p>
                  </a:txBody>
                  <a:tcPr marL="47625" marR="47625" marT="47625" marB="47625" anchor="ctr"/>
                </a:tc>
              </a:tr>
              <a:tr h="428625">
                <a:tc>
                  <a:txBody>
                    <a:bodyPr/>
                    <a:lstStyle/>
                    <a:p>
                      <a:pPr algn="ctr" fontAlgn="ctr"/>
                      <a:r>
                        <a:rPr lang="tr-TR" sz="1200" dirty="0"/>
                        <a:t>Merkezi </a:t>
                      </a:r>
                      <a:r>
                        <a:rPr lang="tr-TR" sz="1200" dirty="0" err="1"/>
                        <a:t>Satınalma</a:t>
                      </a:r>
                      <a:r>
                        <a:rPr lang="tr-TR" sz="1200" dirty="0"/>
                        <a:t> </a:t>
                      </a:r>
                      <a:r>
                        <a:rPr lang="tr-TR" sz="1200" dirty="0" err="1"/>
                        <a:t>Uzm</a:t>
                      </a:r>
                      <a:r>
                        <a:rPr lang="tr-TR" sz="1200" dirty="0"/>
                        <a:t>. Yrd.</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86.046</a:t>
                      </a:r>
                    </a:p>
                  </a:txBody>
                  <a:tcPr marL="47625" marR="47625" marT="47625" marB="47625" anchor="ctr">
                    <a:solidFill>
                      <a:srgbClr val="92D050"/>
                    </a:solidFill>
                  </a:tcPr>
                </a:tc>
                <a:tc>
                  <a:txBody>
                    <a:bodyPr/>
                    <a:lstStyle/>
                    <a:p>
                      <a:pPr algn="ctr" fontAlgn="ctr"/>
                      <a:r>
                        <a:rPr lang="tr-TR" sz="1200" dirty="0"/>
                        <a:t>93.856</a:t>
                      </a:r>
                    </a:p>
                  </a:txBody>
                  <a:tcPr marL="47625" marR="47625" marT="47625" marB="47625" anchor="ctr">
                    <a:solidFill>
                      <a:srgbClr val="92D050"/>
                    </a:solidFill>
                  </a:tcPr>
                </a:tc>
              </a:tr>
              <a:tr h="428625">
                <a:tc>
                  <a:txBody>
                    <a:bodyPr/>
                    <a:lstStyle/>
                    <a:p>
                      <a:pPr algn="ctr" fontAlgn="ctr"/>
                      <a:r>
                        <a:rPr lang="tr-TR" sz="1200"/>
                        <a:t>Satınalma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84.566</a:t>
                      </a:r>
                    </a:p>
                  </a:txBody>
                  <a:tcPr marL="47625" marR="47625" marT="47625" marB="47625" anchor="ctr"/>
                </a:tc>
                <a:tc>
                  <a:txBody>
                    <a:bodyPr/>
                    <a:lstStyle/>
                    <a:p>
                      <a:pPr algn="ctr" fontAlgn="ctr"/>
                      <a:r>
                        <a:rPr lang="tr-TR" sz="1200"/>
                        <a:t>84.566</a:t>
                      </a:r>
                    </a:p>
                  </a:txBody>
                  <a:tcPr marL="47625" marR="47625" marT="47625" marB="47625" anchor="ctr"/>
                </a:tc>
              </a:tr>
              <a:tr h="428625">
                <a:tc>
                  <a:txBody>
                    <a:bodyPr/>
                    <a:lstStyle/>
                    <a:p>
                      <a:pPr algn="ctr" fontAlgn="ctr"/>
                      <a:r>
                        <a:rPr lang="tr-TR" sz="1200" dirty="0" err="1"/>
                        <a:t>Satınalma</a:t>
                      </a:r>
                      <a:r>
                        <a:rPr lang="tr-TR" sz="1200" dirty="0"/>
                        <a:t>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84.566</a:t>
                      </a:r>
                    </a:p>
                  </a:txBody>
                  <a:tcPr marL="47625" marR="47625" marT="47625" marB="47625" anchor="ctr">
                    <a:solidFill>
                      <a:srgbClr val="92D050"/>
                    </a:solidFill>
                  </a:tcPr>
                </a:tc>
                <a:tc>
                  <a:txBody>
                    <a:bodyPr/>
                    <a:lstStyle/>
                    <a:p>
                      <a:pPr algn="ctr" fontAlgn="ctr"/>
                      <a:r>
                        <a:rPr lang="tr-TR" sz="1200" dirty="0"/>
                        <a:t>84.566</a:t>
                      </a:r>
                    </a:p>
                  </a:txBody>
                  <a:tcPr marL="47625" marR="47625" marT="47625" marB="47625" anchor="ctr">
                    <a:solidFill>
                      <a:srgbClr val="92D050"/>
                    </a:solidFill>
                  </a:tcPr>
                </a:tc>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710565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81000">
                <a:tc>
                  <a:txBody>
                    <a:bodyPr/>
                    <a:lstStyle/>
                    <a:p>
                      <a:pPr algn="ctr" fontAlgn="ctr"/>
                      <a:r>
                        <a:rPr lang="tr-TR" sz="1100" b="0" dirty="0">
                          <a:solidFill>
                            <a:schemeClr val="tx1"/>
                          </a:solidFill>
                        </a:rPr>
                        <a:t>Sekreter</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2013</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3</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85.446</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85.943</a:t>
                      </a:r>
                    </a:p>
                  </a:txBody>
                  <a:tcPr marL="47625" marR="47625" marT="47625" marB="47625" anchor="ctr">
                    <a:solidFill>
                      <a:schemeClr val="accent3">
                        <a:lumMod val="20000"/>
                        <a:lumOff val="80000"/>
                      </a:schemeClr>
                    </a:solidFill>
                  </a:tcPr>
                </a:tc>
              </a:tr>
              <a:tr h="381000">
                <a:tc>
                  <a:txBody>
                    <a:bodyPr/>
                    <a:lstStyle/>
                    <a:p>
                      <a:pPr algn="ctr" fontAlgn="ctr"/>
                      <a:r>
                        <a:rPr lang="tr-TR" sz="1100" dirty="0"/>
                        <a:t>Sekreter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85.446</a:t>
                      </a:r>
                    </a:p>
                  </a:txBody>
                  <a:tcPr marL="47625" marR="47625" marT="47625" marB="47625" anchor="ctr">
                    <a:solidFill>
                      <a:srgbClr val="92D050"/>
                    </a:solidFill>
                  </a:tcPr>
                </a:tc>
                <a:tc>
                  <a:txBody>
                    <a:bodyPr/>
                    <a:lstStyle/>
                    <a:p>
                      <a:pPr algn="ctr" fontAlgn="ctr"/>
                      <a:r>
                        <a:rPr lang="tr-TR" sz="1100" dirty="0"/>
                        <a:t>85.943</a:t>
                      </a:r>
                    </a:p>
                  </a:txBody>
                  <a:tcPr marL="47625" marR="47625" marT="47625" marB="47625" anchor="ctr">
                    <a:solidFill>
                      <a:srgbClr val="92D050"/>
                    </a:solidFill>
                  </a:tcPr>
                </a:tc>
              </a:tr>
              <a:tr h="381000">
                <a:tc>
                  <a:txBody>
                    <a:bodyPr/>
                    <a:lstStyle/>
                    <a:p>
                      <a:pPr algn="ctr" fontAlgn="ctr"/>
                      <a:r>
                        <a:rPr lang="tr-TR" sz="1100"/>
                        <a:t>Tahsildar</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83.496</a:t>
                      </a:r>
                    </a:p>
                  </a:txBody>
                  <a:tcPr marL="47625" marR="47625" marT="47625" marB="47625" anchor="ctr"/>
                </a:tc>
                <a:tc>
                  <a:txBody>
                    <a:bodyPr/>
                    <a:lstStyle/>
                    <a:p>
                      <a:pPr algn="ctr" fontAlgn="ctr"/>
                      <a:r>
                        <a:rPr lang="tr-TR" sz="1100"/>
                        <a:t>83.496</a:t>
                      </a:r>
                    </a:p>
                  </a:txBody>
                  <a:tcPr marL="47625" marR="47625" marT="47625" marB="47625" anchor="ctr"/>
                </a:tc>
              </a:tr>
              <a:tr h="381000">
                <a:tc>
                  <a:txBody>
                    <a:bodyPr/>
                    <a:lstStyle/>
                    <a:p>
                      <a:pPr algn="ctr" fontAlgn="ctr"/>
                      <a:r>
                        <a:rPr lang="tr-TR" sz="1100"/>
                        <a:t>Tahsildar</a:t>
                      </a:r>
                    </a:p>
                  </a:txBody>
                  <a:tcPr marL="47625" marR="47625" marT="47625" marB="47625" anchor="ctr"/>
                </a:tc>
                <a:tc>
                  <a:txBody>
                    <a:bodyPr/>
                    <a:lstStyle/>
                    <a:p>
                      <a:pPr algn="ctr" fontAlgn="ctr"/>
                      <a:r>
                        <a:rPr lang="tr-TR" sz="1100" dirty="0"/>
                        <a:t>2012</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84.610</a:t>
                      </a:r>
                    </a:p>
                  </a:txBody>
                  <a:tcPr marL="47625" marR="47625" marT="47625" marB="47625" anchor="ctr"/>
                </a:tc>
                <a:tc>
                  <a:txBody>
                    <a:bodyPr/>
                    <a:lstStyle/>
                    <a:p>
                      <a:pPr algn="ctr" fontAlgn="ctr"/>
                      <a:r>
                        <a:rPr lang="tr-TR" sz="1100"/>
                        <a:t>87.520</a:t>
                      </a:r>
                    </a:p>
                  </a:txBody>
                  <a:tcPr marL="47625" marR="47625" marT="47625" marB="47625" anchor="ctr"/>
                </a:tc>
              </a:tr>
              <a:tr h="381000">
                <a:tc>
                  <a:txBody>
                    <a:bodyPr/>
                    <a:lstStyle/>
                    <a:p>
                      <a:pPr algn="ctr" fontAlgn="ctr"/>
                      <a:r>
                        <a:rPr lang="tr-TR" sz="1100" dirty="0"/>
                        <a:t>Tahsildar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83.496</a:t>
                      </a:r>
                    </a:p>
                  </a:txBody>
                  <a:tcPr marL="47625" marR="47625" marT="47625" marB="47625" anchor="ctr">
                    <a:solidFill>
                      <a:srgbClr val="92D050"/>
                    </a:solidFill>
                  </a:tcPr>
                </a:tc>
                <a:tc>
                  <a:txBody>
                    <a:bodyPr/>
                    <a:lstStyle/>
                    <a:p>
                      <a:pPr algn="ctr" fontAlgn="ctr"/>
                      <a:r>
                        <a:rPr lang="tr-TR" sz="1100" dirty="0"/>
                        <a:t>87.520</a:t>
                      </a:r>
                    </a:p>
                  </a:txBody>
                  <a:tcPr marL="47625" marR="47625" marT="47625" marB="47625" anchor="ctr">
                    <a:solidFill>
                      <a:srgbClr val="92D050"/>
                    </a:solidFill>
                  </a:tcPr>
                </a:tc>
              </a:tr>
              <a:tr h="381000">
                <a:tc>
                  <a:txBody>
                    <a:bodyPr/>
                    <a:lstStyle/>
                    <a:p>
                      <a:pPr algn="ctr" fontAlgn="ctr"/>
                      <a:r>
                        <a:rPr lang="tr-TR" sz="1100"/>
                        <a:t>Uzman</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87.228</a:t>
                      </a:r>
                    </a:p>
                  </a:txBody>
                  <a:tcPr marL="47625" marR="47625" marT="47625" marB="47625" anchor="ctr"/>
                </a:tc>
                <a:tc>
                  <a:txBody>
                    <a:bodyPr/>
                    <a:lstStyle/>
                    <a:p>
                      <a:pPr algn="ctr" fontAlgn="ctr"/>
                      <a:r>
                        <a:rPr lang="tr-TR" sz="1100"/>
                        <a:t>87.228</a:t>
                      </a:r>
                    </a:p>
                  </a:txBody>
                  <a:tcPr marL="47625" marR="47625" marT="47625" marB="47625" anchor="ctr"/>
                </a:tc>
              </a:tr>
              <a:tr h="381000">
                <a:tc>
                  <a:txBody>
                    <a:bodyPr/>
                    <a:lstStyle/>
                    <a:p>
                      <a:pPr algn="ctr" fontAlgn="ctr"/>
                      <a:r>
                        <a:rPr lang="tr-TR" sz="1100"/>
                        <a:t>Uzman</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89.923</a:t>
                      </a:r>
                    </a:p>
                  </a:txBody>
                  <a:tcPr marL="47625" marR="47625" marT="47625" marB="47625" anchor="ctr"/>
                </a:tc>
                <a:tc>
                  <a:txBody>
                    <a:bodyPr/>
                    <a:lstStyle/>
                    <a:p>
                      <a:pPr algn="ctr" fontAlgn="ctr"/>
                      <a:r>
                        <a:rPr lang="tr-TR" sz="1100"/>
                        <a:t>91.404</a:t>
                      </a:r>
                    </a:p>
                  </a:txBody>
                  <a:tcPr marL="47625" marR="47625" marT="47625" marB="47625" anchor="ctr"/>
                </a:tc>
              </a:tr>
              <a:tr h="381000">
                <a:tc>
                  <a:txBody>
                    <a:bodyPr/>
                    <a:lstStyle/>
                    <a:p>
                      <a:pPr algn="ctr" fontAlgn="ctr"/>
                      <a:r>
                        <a:rPr lang="tr-TR" sz="1100" dirty="0"/>
                        <a:t>Uzman</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87.228</a:t>
                      </a:r>
                    </a:p>
                  </a:txBody>
                  <a:tcPr marL="47625" marR="47625" marT="47625" marB="47625" anchor="ctr">
                    <a:solidFill>
                      <a:srgbClr val="92D050"/>
                    </a:solidFill>
                  </a:tcPr>
                </a:tc>
                <a:tc>
                  <a:txBody>
                    <a:bodyPr/>
                    <a:lstStyle/>
                    <a:p>
                      <a:pPr algn="ctr" fontAlgn="ctr"/>
                      <a:r>
                        <a:rPr lang="tr-TR" sz="1100" dirty="0"/>
                        <a:t>91.404</a:t>
                      </a:r>
                    </a:p>
                  </a:txBody>
                  <a:tcPr marL="47625" marR="47625" marT="47625" marB="47625" anchor="ctr">
                    <a:solidFill>
                      <a:srgbClr val="92D050"/>
                    </a:solidFill>
                  </a:tcPr>
                </a:tc>
              </a:tr>
              <a:tr h="3810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77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85.980</a:t>
                      </a:r>
                    </a:p>
                  </a:txBody>
                  <a:tcPr marL="47625" marR="47625" marT="47625" marB="47625" anchor="ctr"/>
                </a:tc>
                <a:tc>
                  <a:txBody>
                    <a:bodyPr/>
                    <a:lstStyle/>
                    <a:p>
                      <a:pPr algn="ctr" fontAlgn="ctr"/>
                      <a:r>
                        <a:rPr lang="tr-TR" sz="1100"/>
                        <a:t>90.059</a:t>
                      </a:r>
                    </a:p>
                  </a:txBody>
                  <a:tcPr marL="47625" marR="47625" marT="47625" marB="47625" anchor="ctr"/>
                </a:tc>
              </a:tr>
              <a:tr h="3810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84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83.419</a:t>
                      </a:r>
                    </a:p>
                  </a:txBody>
                  <a:tcPr marL="47625" marR="47625" marT="47625" marB="47625" anchor="ctr"/>
                </a:tc>
                <a:tc>
                  <a:txBody>
                    <a:bodyPr/>
                    <a:lstStyle/>
                    <a:p>
                      <a:pPr algn="ctr" fontAlgn="ctr"/>
                      <a:r>
                        <a:rPr lang="tr-TR" sz="1100"/>
                        <a:t>92.589</a:t>
                      </a:r>
                    </a:p>
                  </a:txBody>
                  <a:tcPr marL="47625" marR="47625" marT="47625" marB="47625" anchor="ctr"/>
                </a:tc>
              </a:tr>
              <a:tr h="3810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115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83.845</a:t>
                      </a:r>
                    </a:p>
                  </a:txBody>
                  <a:tcPr marL="47625" marR="47625" marT="47625" marB="47625" anchor="ctr"/>
                </a:tc>
                <a:tc>
                  <a:txBody>
                    <a:bodyPr/>
                    <a:lstStyle/>
                    <a:p>
                      <a:pPr algn="ctr" fontAlgn="ctr"/>
                      <a:r>
                        <a:rPr lang="tr-TR" sz="1100"/>
                        <a:t>90.115</a:t>
                      </a:r>
                    </a:p>
                  </a:txBody>
                  <a:tcPr marL="47625" marR="47625" marT="47625" marB="47625" anchor="ctr"/>
                </a:tc>
              </a:tr>
              <a:tr h="38100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460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77.894</a:t>
                      </a:r>
                    </a:p>
                  </a:txBody>
                  <a:tcPr marL="47625" marR="47625" marT="47625" marB="47625" anchor="ctr"/>
                </a:tc>
                <a:tc>
                  <a:txBody>
                    <a:bodyPr/>
                    <a:lstStyle/>
                    <a:p>
                      <a:pPr algn="ctr" fontAlgn="ctr"/>
                      <a:r>
                        <a:rPr lang="tr-TR" sz="1100"/>
                        <a:t>95.035</a:t>
                      </a:r>
                    </a:p>
                  </a:txBody>
                  <a:tcPr marL="47625" marR="47625" marT="47625" marB="47625" anchor="ctr"/>
                </a:tc>
              </a:tr>
              <a:tr h="381000">
                <a:tc>
                  <a:txBody>
                    <a:bodyPr/>
                    <a:lstStyle/>
                    <a:p>
                      <a:pPr algn="ctr" fontAlgn="ctr"/>
                      <a:r>
                        <a:rPr lang="tr-TR" sz="1100"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736</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77.894</a:t>
                      </a:r>
                    </a:p>
                  </a:txBody>
                  <a:tcPr marL="47625" marR="47625" marT="47625" marB="47625" anchor="ctr">
                    <a:solidFill>
                      <a:srgbClr val="92D050"/>
                    </a:solidFill>
                  </a:tcPr>
                </a:tc>
                <a:tc>
                  <a:txBody>
                    <a:bodyPr/>
                    <a:lstStyle/>
                    <a:p>
                      <a:pPr algn="ctr" fontAlgn="ctr"/>
                      <a:r>
                        <a:rPr lang="tr-TR" sz="1100" dirty="0"/>
                        <a:t>95.035</a:t>
                      </a:r>
                    </a:p>
                  </a:txBody>
                  <a:tcPr marL="47625" marR="47625" marT="47625" marB="47625" anchor="ctr">
                    <a:solidFill>
                      <a:srgbClr val="92D050"/>
                    </a:solidFill>
                  </a:tcPr>
                </a:tc>
              </a:tr>
              <a:tr h="381000">
                <a:tc>
                  <a:txBody>
                    <a:bodyPr/>
                    <a:lstStyle/>
                    <a:p>
                      <a:pPr algn="ctr" fontAlgn="ctr"/>
                      <a:r>
                        <a:rPr lang="tr-TR" sz="1100"/>
                        <a:t>Veznedar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82.774</a:t>
                      </a:r>
                    </a:p>
                  </a:txBody>
                  <a:tcPr marL="47625" marR="47625" marT="47625" marB="47625" anchor="ctr"/>
                </a:tc>
                <a:tc>
                  <a:txBody>
                    <a:bodyPr/>
                    <a:lstStyle/>
                    <a:p>
                      <a:pPr algn="ctr" fontAlgn="ctr"/>
                      <a:r>
                        <a:rPr lang="tr-TR" sz="1100"/>
                        <a:t>84.986</a:t>
                      </a:r>
                    </a:p>
                  </a:txBody>
                  <a:tcPr marL="47625" marR="47625" marT="47625" marB="47625" anchor="ctr"/>
                </a:tc>
              </a:tr>
              <a:tr h="381000">
                <a:tc>
                  <a:txBody>
                    <a:bodyPr/>
                    <a:lstStyle/>
                    <a:p>
                      <a:pPr algn="ctr" fontAlgn="ctr"/>
                      <a:r>
                        <a:rPr lang="tr-TR" sz="1100"/>
                        <a:t>Veznedar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9</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78.443</a:t>
                      </a:r>
                    </a:p>
                  </a:txBody>
                  <a:tcPr marL="47625" marR="47625" marT="47625" marB="47625" anchor="ctr"/>
                </a:tc>
                <a:tc>
                  <a:txBody>
                    <a:bodyPr/>
                    <a:lstStyle/>
                    <a:p>
                      <a:pPr algn="ctr" fontAlgn="ctr"/>
                      <a:r>
                        <a:rPr lang="tr-TR" sz="1100"/>
                        <a:t>87.881</a:t>
                      </a:r>
                    </a:p>
                  </a:txBody>
                  <a:tcPr marL="47625" marR="47625" marT="47625" marB="47625" anchor="ctr"/>
                </a:tc>
              </a:tr>
              <a:tr h="381000">
                <a:tc>
                  <a:txBody>
                    <a:bodyPr/>
                    <a:lstStyle/>
                    <a:p>
                      <a:pPr algn="ctr" fontAlgn="ctr"/>
                      <a:r>
                        <a:rPr lang="tr-TR" sz="1100" dirty="0"/>
                        <a:t>Veznedar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78.443</a:t>
                      </a:r>
                    </a:p>
                  </a:txBody>
                  <a:tcPr marL="47625" marR="47625" marT="47625" marB="47625" anchor="ctr">
                    <a:solidFill>
                      <a:srgbClr val="92D050"/>
                    </a:solidFill>
                  </a:tcPr>
                </a:tc>
                <a:tc>
                  <a:txBody>
                    <a:bodyPr/>
                    <a:lstStyle/>
                    <a:p>
                      <a:pPr algn="ctr" fontAlgn="ctr"/>
                      <a:r>
                        <a:rPr lang="tr-TR" sz="1100" dirty="0"/>
                        <a:t>87.881</a:t>
                      </a:r>
                    </a:p>
                  </a:txBody>
                  <a:tcPr marL="47625" marR="47625" marT="47625" marB="47625" anchor="ctr">
                    <a:solidFill>
                      <a:srgbClr val="92D050"/>
                    </a:solidFill>
                  </a:tcPr>
                </a:tc>
              </a:tr>
              <a:tr h="381000">
                <a:tc>
                  <a:txBody>
                    <a:bodyPr/>
                    <a:lstStyle/>
                    <a:p>
                      <a:pPr algn="ctr" fontAlgn="ctr"/>
                      <a:r>
                        <a:rPr lang="tr-TR" sz="1100"/>
                        <a:t>Zabıta Memuru</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67.752</a:t>
                      </a:r>
                    </a:p>
                  </a:txBody>
                  <a:tcPr marL="47625" marR="47625" marT="47625" marB="47625" anchor="ctr"/>
                </a:tc>
                <a:tc>
                  <a:txBody>
                    <a:bodyPr/>
                    <a:lstStyle/>
                    <a:p>
                      <a:pPr algn="ctr" fontAlgn="ctr"/>
                      <a:r>
                        <a:rPr lang="tr-TR" sz="1100"/>
                        <a:t>67.752</a:t>
                      </a:r>
                    </a:p>
                  </a:txBody>
                  <a:tcPr marL="47625" marR="47625" marT="47625" marB="47625" anchor="ctr"/>
                </a:tc>
              </a:tr>
              <a:tr h="381000">
                <a:tc>
                  <a:txBody>
                    <a:bodyPr/>
                    <a:lstStyle/>
                    <a:p>
                      <a:pPr algn="ctr" fontAlgn="ctr"/>
                      <a:r>
                        <a:rPr lang="tr-TR" sz="1100" dirty="0"/>
                        <a:t>Zabıta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67.752</a:t>
                      </a:r>
                    </a:p>
                  </a:txBody>
                  <a:tcPr marL="47625" marR="47625" marT="47625" marB="47625" anchor="ctr">
                    <a:solidFill>
                      <a:srgbClr val="92D050"/>
                    </a:solidFill>
                  </a:tcPr>
                </a:tc>
                <a:tc>
                  <a:txBody>
                    <a:bodyPr/>
                    <a:lstStyle/>
                    <a:p>
                      <a:pPr algn="ctr" fontAlgn="ctr"/>
                      <a:r>
                        <a:rPr lang="tr-TR" sz="1100" dirty="0"/>
                        <a:t>67.752</a:t>
                      </a:r>
                    </a:p>
                  </a:txBody>
                  <a:tcPr marL="47625" marR="47625" marT="47625" marB="47625" anchor="ctr">
                    <a:solidFill>
                      <a:srgbClr val="92D050"/>
                    </a:solidFill>
                  </a:tcPr>
                </a:tc>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tr-TR" b="1" dirty="0" smtClean="0"/>
              <a:t>ilahiyat</a:t>
            </a:r>
            <a:endParaRPr lang="tr-TR" b="1" dirty="0"/>
          </a:p>
        </p:txBody>
      </p:sp>
      <p:sp>
        <p:nvSpPr>
          <p:cNvPr id="3" name="2 İçerik Yer Tutucusu"/>
          <p:cNvSpPr>
            <a:spLocks noGrp="1"/>
          </p:cNvSpPr>
          <p:nvPr>
            <p:ph sz="quarter" idx="1"/>
          </p:nvPr>
        </p:nvSpPr>
        <p:spPr>
          <a:xfrm>
            <a:off x="179512" y="764704"/>
            <a:ext cx="8640960" cy="5904656"/>
          </a:xfrm>
        </p:spPr>
        <p:style>
          <a:lnRef idx="0">
            <a:schemeClr val="accent6"/>
          </a:lnRef>
          <a:fillRef idx="3">
            <a:schemeClr val="accent6"/>
          </a:fillRef>
          <a:effectRef idx="3">
            <a:schemeClr val="accent6"/>
          </a:effectRef>
          <a:fontRef idx="minor">
            <a:schemeClr val="lt1"/>
          </a:fontRef>
        </p:style>
        <p:txBody>
          <a:bodyPr>
            <a:normAutofit fontScale="55000" lnSpcReduction="20000"/>
          </a:bodyPr>
          <a:lstStyle/>
          <a:p>
            <a:pPr fontAlgn="base"/>
            <a:r>
              <a:rPr lang="tr-TR" b="1" dirty="0" smtClean="0"/>
              <a:t>Kısaca</a:t>
            </a:r>
          </a:p>
          <a:p>
            <a:pPr fontAlgn="base"/>
            <a:r>
              <a:rPr lang="tr-TR" dirty="0" smtClean="0"/>
              <a:t>İlahiyat Programı; başta İslam dini olmak üzere, diğer dinleri de bilimsel yöntemlerle inceler. Program, bu alanda medeniyetler arası ilişkilere katkıda bulunacak ve kültürel mirası değerlendirip, genel tarih ve kültür bilincine dayalı olarak ilahiyat alanında temel bilgi, zihniyet yaklaşımına sahip, hayatı yorumlayıp problemlere çözümler üretebilen ve hayat boyu öğrenme alışkanlığı sergileyebilen din bilimcilerini yetiştirmeyi amaçlar. </a:t>
            </a:r>
            <a:br>
              <a:rPr lang="tr-TR" dirty="0" smtClean="0"/>
            </a:br>
            <a:r>
              <a:rPr lang="tr-TR" dirty="0" smtClean="0"/>
              <a:t/>
            </a:r>
            <a:br>
              <a:rPr lang="tr-TR" dirty="0" smtClean="0"/>
            </a:br>
            <a:r>
              <a:rPr lang="tr-TR" b="1" dirty="0" smtClean="0"/>
              <a:t>Kişisel Özellikler</a:t>
            </a:r>
          </a:p>
          <a:p>
            <a:pPr fontAlgn="base"/>
            <a:r>
              <a:rPr lang="tr-TR" dirty="0" smtClean="0"/>
              <a:t>İlahiyat Fakültesini tercih edecek olan kişilerin; özellikle sözlü yeteneğe sahip, hitabeti güçlü, ikna kabiliyeti gelişmiş, pratik düşünebilen ve muhakeme gücü yüksek, sosyoloji, psikoloji ve tarihe meraklı kişiler olmaları gerekir. Aynı zamanda bu konularda felsefi düşünce ve eleştiri kabiliyeti güçlü, sabırlı, hoşgörülü, sosyal ilişkileri son derece etkili, yeniliklere ve öğrenmeye açık, lider nitelikleri olan ve kendini geliştirebilecek dinamik bir yapıya sahip bireyler olmaları da gerekir. </a:t>
            </a:r>
            <a:br>
              <a:rPr lang="tr-TR" dirty="0" smtClean="0"/>
            </a:br>
            <a:r>
              <a:rPr lang="tr-TR" dirty="0" smtClean="0"/>
              <a:t/>
            </a:r>
            <a:br>
              <a:rPr lang="tr-TR" dirty="0" smtClean="0"/>
            </a:br>
            <a:r>
              <a:rPr lang="tr-TR" b="1" dirty="0" smtClean="0"/>
              <a:t>Dersler ve Eğitim Süreleri</a:t>
            </a:r>
          </a:p>
          <a:p>
            <a:pPr fontAlgn="base"/>
            <a:r>
              <a:rPr lang="tr-TR" dirty="0" smtClean="0"/>
              <a:t>İlahiyat Fakültesinde dört yıllık eğitim boyunca Temel İslam Bölümleri adı altında Tefsir (Kur?an-ı Kerim?in açıklaması), Hadis ( Hz. Peygamberin sözleri ), İslam Hukuku, Kelam, Tasavvuf ve Arap Dili-Edebiyatı gibi dersler okutulmaktadır. Aynı zamanda felsefe, din bilimleri ve İslam Tarihi-Sanatları kapsamında diğer dersler de verilmektedir. </a:t>
            </a:r>
            <a:br>
              <a:rPr lang="tr-TR" dirty="0" smtClean="0"/>
            </a:br>
            <a:r>
              <a:rPr lang="tr-TR" dirty="0" smtClean="0"/>
              <a:t/>
            </a:r>
            <a:br>
              <a:rPr lang="tr-TR" dirty="0" smtClean="0"/>
            </a:br>
            <a:r>
              <a:rPr lang="tr-TR" b="1" dirty="0" smtClean="0"/>
              <a:t>Sosyal Statü ve Unvanlar</a:t>
            </a:r>
          </a:p>
          <a:p>
            <a:pPr fontAlgn="base"/>
            <a:r>
              <a:rPr lang="tr-TR" dirty="0" smtClean="0"/>
              <a:t>Öğrenimlerini başarıyla tamamlayanlara ?ilahiyatçı? unvanı verilir.</a:t>
            </a:r>
            <a:br>
              <a:rPr lang="tr-TR" dirty="0" smtClean="0"/>
            </a:br>
            <a:r>
              <a:rPr lang="tr-TR" dirty="0" smtClean="0"/>
              <a:t/>
            </a:r>
            <a:br>
              <a:rPr lang="tr-TR" dirty="0" smtClean="0"/>
            </a:br>
            <a:r>
              <a:rPr lang="tr-TR" b="1" dirty="0" smtClean="0"/>
              <a:t>Çalışma Sahaları</a:t>
            </a:r>
          </a:p>
          <a:p>
            <a:r>
              <a:rPr lang="tr-TR" dirty="0" smtClean="0"/>
              <a:t>İlahiyat programını bitirenler, ?Din Kültürü ve Ahlak Bilgisi Öğretmeni?, ?Müftü?, ?Vaiz? veya ?imam? olarak çalışırlar. Öğretmenlik sertifikası alanlar, İmam Hatip Meslek Liselerinde öğretmenlik yapabildiği gibi ilköğretim okullarında da Din Kültürü ve Ahlak Bilgisi öğretmenliği yapabilmektedirler. Müftü, bulunduğu il ya da ilçedeki camilerin yönetiminden sorumlu olup bunların din görevlisi ihtiyaçlarını gidermeye gayret eder. Bulunduğu yerin en üst din görevlisi ve sorumlusudur. Bölgesindeki din görevlilerinin çalışmalarını denetler, toplumun dini konulardaki soru işaretlerini cevaplandırır. Son birkaç yıldır İmam Hatip Liselerinin öğrenci sayısında meydana gelen azalma ve buna paralel ilahiyat fakültelerinin kontenjanlarındaki sınırlandırma bu fakülte mezunlarının öğretmenlik yapma şansını azaltmıştır. Müftü, vaiz ve imam olarak çalışma alanının da sınırlı olduğu söylenebilir</a:t>
            </a:r>
            <a:endParaRPr lang="tr-T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_site_slayt_1507091514379896.jpg"/>
          <p:cNvPicPr>
            <a:picLocks noGrp="1" noChangeAspect="1"/>
          </p:cNvPicPr>
          <p:nvPr>
            <p:ph sz="quarter" idx="1"/>
          </p:nvPr>
        </p:nvPicPr>
        <p:blipFill>
          <a:blip r:embed="rId2" cstate="print"/>
          <a:stretch>
            <a:fillRect/>
          </a:stretch>
        </p:blipFill>
        <p:spPr>
          <a:xfrm>
            <a:off x="0" y="1"/>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46400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389,017</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76200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369,575</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Bayburt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241000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319,897</a:t>
                      </a:r>
                    </a:p>
                  </a:txBody>
                  <a:tcPr marL="9525" marR="9525" marT="9525" marB="0" anchor="ctr"/>
                </a:tc>
              </a:tr>
              <a:tr h="731253">
                <a:tc>
                  <a:txBody>
                    <a:bodyPr/>
                    <a:lstStyle/>
                    <a:p>
                      <a:pPr algn="ctr" fontAlgn="ctr"/>
                      <a:r>
                        <a:rPr lang="tr-TR" sz="1100" b="0" i="0" u="none" strike="noStrike" dirty="0">
                          <a:solidFill>
                            <a:srgbClr val="000000"/>
                          </a:solidFill>
                          <a:latin typeface="Arial Black" pitchFamily="34" charset="0"/>
                        </a:rPr>
                        <a:t>Iğdır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317,112</a:t>
                      </a:r>
                    </a:p>
                  </a:txBody>
                  <a:tcPr marL="9525" marR="9525" marT="9525" marB="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6225" y="228600"/>
            <a:ext cx="8591550" cy="752127"/>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dirty="0">
                <a:solidFill>
                  <a:schemeClr val="bg1"/>
                </a:solidFill>
                <a:latin typeface="Arial Black" panose="020B0A04020102020204" pitchFamily="34" charset="0"/>
              </a:rPr>
              <a:t>Aile ve Tüketici Bilimleri</a:t>
            </a:r>
          </a:p>
        </p:txBody>
      </p:sp>
      <p:sp>
        <p:nvSpPr>
          <p:cNvPr id="3" name="İçerik Yer Tutucusu 2"/>
          <p:cNvSpPr>
            <a:spLocks noGrp="1"/>
          </p:cNvSpPr>
          <p:nvPr>
            <p:ph sz="quarter" idx="1"/>
          </p:nvPr>
        </p:nvSpPr>
        <p:spPr>
          <a:xfrm>
            <a:off x="323528" y="1124744"/>
            <a:ext cx="8595360" cy="5472608"/>
          </a:xfrm>
        </p:spPr>
        <p:style>
          <a:lnRef idx="0">
            <a:schemeClr val="accent1"/>
          </a:lnRef>
          <a:fillRef idx="3">
            <a:schemeClr val="accent1"/>
          </a:fillRef>
          <a:effectRef idx="3">
            <a:schemeClr val="accent1"/>
          </a:effectRef>
          <a:fontRef idx="minor">
            <a:schemeClr val="lt1"/>
          </a:fontRef>
        </p:style>
        <p:txBody>
          <a:bodyPr>
            <a:noAutofit/>
          </a:bodyPr>
          <a:lstStyle/>
          <a:p>
            <a:r>
              <a:rPr lang="tr-TR" sz="1200" b="1" dirty="0">
                <a:solidFill>
                  <a:schemeClr val="bg1"/>
                </a:solidFill>
                <a:latin typeface="Times New Roman" pitchFamily="18" charset="0"/>
                <a:cs typeface="Times New Roman" pitchFamily="18" charset="0"/>
              </a:rPr>
              <a:t>Kısaca</a:t>
            </a:r>
          </a:p>
          <a:p>
            <a:r>
              <a:rPr lang="tr-TR" sz="1200" b="1" dirty="0">
                <a:solidFill>
                  <a:schemeClr val="bg1"/>
                </a:solidFill>
                <a:latin typeface="Times New Roman" pitchFamily="18" charset="0"/>
                <a:cs typeface="Times New Roman" pitchFamily="18" charset="0"/>
              </a:rPr>
              <a:t>Aile ve Tüketici Bilimleri Programı; yerel, ulusal ve evrensel düzeyde birey, aile ve kurumların fiziksel, ekonomik ve psikolojik değişimini ve mevcut kaynaklarını dikkate alarak yaşam koşullarının daha sağlıklı, güvenli, düzenli ve tatminkâr hale getirip refahlarının yükseltilmesini sağlamak için çalışacak, makroekonomik, teknolojik ve sosyal gelişim, değişim ve etkileşimleri bilen, kavrayan, değerlendiren ve bu yolla kişi ve ailelerin yaşam kalitesini, kurumların hizmet kalitesini yükseltmeye yönelik çalışmalar yapacak elemanları yetiştirmeyi amaçlar. </a:t>
            </a:r>
          </a:p>
          <a:p>
            <a:pPr marL="0" indent="0">
              <a:buNone/>
            </a:pPr>
            <a:r>
              <a:rPr lang="tr-TR" sz="1200" b="1" dirty="0" smtClean="0">
                <a:solidFill>
                  <a:schemeClr val="bg1"/>
                </a:solidFill>
                <a:latin typeface="Times New Roman" pitchFamily="18" charset="0"/>
                <a:cs typeface="Times New Roman" pitchFamily="18" charset="0"/>
              </a:rPr>
              <a:t>    Kişisel </a:t>
            </a:r>
            <a:r>
              <a:rPr lang="tr-TR" sz="1200" b="1" dirty="0">
                <a:solidFill>
                  <a:schemeClr val="bg1"/>
                </a:solidFill>
                <a:latin typeface="Times New Roman" pitchFamily="18" charset="0"/>
                <a:cs typeface="Times New Roman" pitchFamily="18" charset="0"/>
              </a:rPr>
              <a:t>Özellikler</a:t>
            </a:r>
          </a:p>
          <a:p>
            <a:r>
              <a:rPr lang="tr-TR" sz="1200" b="1" dirty="0">
                <a:solidFill>
                  <a:schemeClr val="bg1"/>
                </a:solidFill>
                <a:latin typeface="Times New Roman" pitchFamily="18" charset="0"/>
                <a:cs typeface="Times New Roman" pitchFamily="18" charset="0"/>
              </a:rPr>
              <a:t>Aile ve Tüketici Bilimleri Programında okumak isteyenlerin; sınıf içi ve saha çalışmalarına katılmada engeli bulunmayan, toplum meselelerine duyarlı, sorumluluk alabilecek, toplum içindeki farklı kurumlarla iletişim kurabilecek, sosyal, değişim ve gelişime açık bireyler olmaları gerekir. </a:t>
            </a:r>
          </a:p>
          <a:p>
            <a:pPr marL="0" indent="0">
              <a:buNone/>
            </a:pPr>
            <a:r>
              <a:rPr lang="tr-TR" sz="1200" b="1" dirty="0" smtClean="0">
                <a:solidFill>
                  <a:schemeClr val="bg1"/>
                </a:solidFill>
                <a:latin typeface="Times New Roman" pitchFamily="18" charset="0"/>
                <a:cs typeface="Times New Roman" pitchFamily="18" charset="0"/>
              </a:rPr>
              <a:t>    Dersler </a:t>
            </a:r>
            <a:r>
              <a:rPr lang="tr-TR" sz="1200" b="1" dirty="0">
                <a:solidFill>
                  <a:schemeClr val="bg1"/>
                </a:solidFill>
                <a:latin typeface="Times New Roman" pitchFamily="18" charset="0"/>
                <a:cs typeface="Times New Roman" pitchFamily="18" charset="0"/>
              </a:rPr>
              <a:t>ve Eğitim Süreleri</a:t>
            </a:r>
          </a:p>
          <a:p>
            <a:r>
              <a:rPr lang="tr-TR" sz="1200" b="1" dirty="0">
                <a:solidFill>
                  <a:schemeClr val="bg1"/>
                </a:solidFill>
                <a:latin typeface="Times New Roman" pitchFamily="18" charset="0"/>
                <a:cs typeface="Times New Roman" pitchFamily="18" charset="0"/>
              </a:rPr>
              <a:t>Programın öğretim süresi dört yıldır. Öğretim süresince; Aile ve Tüketici Bilimlerine Giriş, Fizik, Kimya, Biyoloji, Temel Matematik, Sosyoloji, Beslenme İlkeleri ve Besinler, Aile Sağlığı-Yapısı, Tüketicinin Korunması Yasaları, Mesleki Literatür Kavramları ve Terimler, Kişisel ve Toplumsal Sağlık, Anne ve Çocuk Beslenmesi, Ev Araç ve Gereçleri derslerinden oluşan bir program uygulanır.</a:t>
            </a:r>
          </a:p>
          <a:p>
            <a:pPr marL="0" indent="0">
              <a:buNone/>
            </a:pPr>
            <a:r>
              <a:rPr lang="tr-TR" sz="1200" b="1" dirty="0" smtClean="0">
                <a:solidFill>
                  <a:schemeClr val="bg1"/>
                </a:solidFill>
                <a:latin typeface="Times New Roman" pitchFamily="18" charset="0"/>
                <a:cs typeface="Times New Roman" pitchFamily="18" charset="0"/>
              </a:rPr>
              <a:t>     Sosyal </a:t>
            </a:r>
            <a:r>
              <a:rPr lang="tr-TR" sz="1200" b="1" dirty="0">
                <a:solidFill>
                  <a:schemeClr val="bg1"/>
                </a:solidFill>
                <a:latin typeface="Times New Roman" pitchFamily="18" charset="0"/>
                <a:cs typeface="Times New Roman" pitchFamily="18" charset="0"/>
              </a:rPr>
              <a:t>Statü ve </a:t>
            </a:r>
            <a:r>
              <a:rPr lang="tr-TR" sz="1200" b="1" dirty="0" smtClean="0">
                <a:solidFill>
                  <a:schemeClr val="bg1"/>
                </a:solidFill>
                <a:latin typeface="Times New Roman" pitchFamily="18" charset="0"/>
                <a:cs typeface="Times New Roman" pitchFamily="18" charset="0"/>
              </a:rPr>
              <a:t>Ünvarlar</a:t>
            </a:r>
            <a:endParaRPr lang="tr-TR" sz="1200" b="1" dirty="0">
              <a:solidFill>
                <a:schemeClr val="bg1"/>
              </a:solidFill>
              <a:latin typeface="Times New Roman" pitchFamily="18" charset="0"/>
              <a:cs typeface="Times New Roman" pitchFamily="18" charset="0"/>
            </a:endParaRPr>
          </a:p>
          <a:p>
            <a:r>
              <a:rPr lang="tr-TR" sz="1200" b="1" dirty="0">
                <a:solidFill>
                  <a:schemeClr val="bg1"/>
                </a:solidFill>
                <a:latin typeface="Times New Roman" pitchFamily="18" charset="0"/>
                <a:cs typeface="Times New Roman" pitchFamily="18" charset="0"/>
              </a:rPr>
              <a:t>Aile ve Tüketici Bilimleri Programını tamamlayanlara </a:t>
            </a:r>
            <a:r>
              <a:rPr lang="tr-TR" sz="1200" b="1" dirty="0" smtClean="0">
                <a:solidFill>
                  <a:schemeClr val="bg1"/>
                </a:solidFill>
                <a:latin typeface="Times New Roman" pitchFamily="18" charset="0"/>
                <a:cs typeface="Times New Roman" pitchFamily="18" charset="0"/>
              </a:rPr>
              <a:t>Aile </a:t>
            </a:r>
            <a:r>
              <a:rPr lang="tr-TR" sz="1200" b="1" dirty="0">
                <a:solidFill>
                  <a:schemeClr val="bg1"/>
                </a:solidFill>
                <a:latin typeface="Times New Roman" pitchFamily="18" charset="0"/>
                <a:cs typeface="Times New Roman" pitchFamily="18" charset="0"/>
              </a:rPr>
              <a:t>ve Tüketici </a:t>
            </a:r>
            <a:r>
              <a:rPr lang="tr-TR" sz="1200" b="1" dirty="0" smtClean="0">
                <a:solidFill>
                  <a:schemeClr val="bg1"/>
                </a:solidFill>
                <a:latin typeface="Times New Roman" pitchFamily="18" charset="0"/>
                <a:cs typeface="Times New Roman" pitchFamily="18" charset="0"/>
              </a:rPr>
              <a:t>Danışmanı-Planlamacısı </a:t>
            </a:r>
            <a:r>
              <a:rPr lang="tr-TR" sz="1200" b="1" dirty="0">
                <a:solidFill>
                  <a:schemeClr val="bg1"/>
                </a:solidFill>
                <a:latin typeface="Times New Roman" pitchFamily="18" charset="0"/>
                <a:cs typeface="Times New Roman" pitchFamily="18" charset="0"/>
              </a:rPr>
              <a:t>unvanı verilir. </a:t>
            </a:r>
          </a:p>
          <a:p>
            <a:endParaRPr lang="tr-TR" sz="1200" b="1" dirty="0">
              <a:solidFill>
                <a:schemeClr val="bg1"/>
              </a:solidFill>
              <a:latin typeface="Times New Roman" pitchFamily="18" charset="0"/>
              <a:cs typeface="Times New Roman" pitchFamily="18" charset="0"/>
            </a:endParaRPr>
          </a:p>
          <a:p>
            <a:r>
              <a:rPr lang="tr-TR" sz="1200" b="1" dirty="0">
                <a:solidFill>
                  <a:schemeClr val="bg1"/>
                </a:solidFill>
                <a:latin typeface="Times New Roman" pitchFamily="18" charset="0"/>
                <a:cs typeface="Times New Roman" pitchFamily="18" charset="0"/>
              </a:rPr>
              <a:t>Çalışma Sahaları</a:t>
            </a:r>
          </a:p>
          <a:p>
            <a:r>
              <a:rPr lang="tr-TR" sz="1200" b="1" dirty="0">
                <a:solidFill>
                  <a:schemeClr val="bg1"/>
                </a:solidFill>
                <a:latin typeface="Times New Roman" pitchFamily="18" charset="0"/>
                <a:cs typeface="Times New Roman" pitchFamily="18" charset="0"/>
              </a:rPr>
              <a:t>Mezunlar; Aile ve Sosyal Araştırmalar Genel Müdürlüğü, Kadının Statüsü Genel Müdürlüğü, Rekabetin ve Tüketicinin Korunması Genel Müdürlüğü; kamu ve özel kuruluşlara bağlı hastaneler, oteller, tatil köyleri, yatılı okullar, kreşler, huzurevleri, misafirhaneler, öğrenci yurtları, halk eğitim merkezleri, rehabilitasyon merkezleri, temizlik şirketleri ve büyük departmanlı mağazalardaki (hipermarket) tüketici danışma ünitelerinde çalışma olanağına sahiptirler.</a:t>
            </a:r>
          </a:p>
          <a:p>
            <a:endParaRPr lang="tr-TR"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8844305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a:t>337</a:t>
                      </a:r>
                    </a:p>
                  </a:txBody>
                  <a:tcPr marL="47625" marR="47625" marT="47625" marB="47625" anchor="ctr">
                    <a:solidFill>
                      <a:srgbClr val="92D050"/>
                    </a:solidFill>
                  </a:tcPr>
                </a:tc>
                <a:tc>
                  <a:txBody>
                    <a:bodyPr/>
                    <a:lstStyle/>
                    <a:p>
                      <a:pPr algn="ctr" fontAlgn="ctr"/>
                      <a:r>
                        <a:rPr lang="tr-TR" sz="1200" b="1"/>
                        <a:t>29</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dirty="0"/>
                        <a:t>88.244</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dirty="0"/>
                        <a:t>2013</a:t>
                      </a:r>
                    </a:p>
                  </a:txBody>
                  <a:tcPr marL="47625" marR="47625" marT="47625" marB="47625" anchor="ctr"/>
                </a:tc>
                <a:tc>
                  <a:txBody>
                    <a:bodyPr/>
                    <a:lstStyle/>
                    <a:p>
                      <a:pPr algn="ctr" fontAlgn="ctr"/>
                      <a:r>
                        <a:rPr lang="tr-TR" sz="1200" dirty="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76.188</a:t>
                      </a:r>
                    </a:p>
                  </a:txBody>
                  <a:tcPr marL="47625" marR="47625" marT="47625" marB="47625" anchor="ctr"/>
                </a:tc>
                <a:tc>
                  <a:txBody>
                    <a:bodyPr/>
                    <a:lstStyle/>
                    <a:p>
                      <a:pPr algn="ctr" fontAlgn="ctr"/>
                      <a:r>
                        <a:rPr lang="tr-TR" sz="1200" dirty="0"/>
                        <a:t>84.839</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76.188</a:t>
                      </a:r>
                    </a:p>
                  </a:txBody>
                  <a:tcPr marL="47625" marR="47625" marT="47625" marB="47625" anchor="ctr">
                    <a:solidFill>
                      <a:srgbClr val="92D050"/>
                    </a:solidFill>
                  </a:tcPr>
                </a:tc>
                <a:tc>
                  <a:txBody>
                    <a:bodyPr/>
                    <a:lstStyle/>
                    <a:p>
                      <a:pPr algn="ctr" fontAlgn="ctr"/>
                      <a:r>
                        <a:rPr lang="tr-TR" sz="1200" dirty="0"/>
                        <a:t>84.839</a:t>
                      </a:r>
                    </a:p>
                  </a:txBody>
                  <a:tcPr marL="47625" marR="47625" marT="47625" marB="47625" anchor="ctr">
                    <a:solidFill>
                      <a:srgbClr val="92D050"/>
                    </a:solidFill>
                  </a:tcPr>
                </a:tc>
              </a:tr>
              <a:tr h="527538">
                <a:tc>
                  <a:txBody>
                    <a:bodyPr/>
                    <a:lstStyle/>
                    <a:p>
                      <a:pPr algn="ctr" fontAlgn="ctr"/>
                      <a:r>
                        <a:rPr lang="tr-TR" sz="1200"/>
                        <a:t>İmam-Hatip</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20</a:t>
                      </a:r>
                    </a:p>
                  </a:txBody>
                  <a:tcPr marL="47625" marR="47625" marT="47625" marB="47625" anchor="ctr"/>
                </a:tc>
                <a:tc>
                  <a:txBody>
                    <a:bodyPr/>
                    <a:lstStyle/>
                    <a:p>
                      <a:pPr algn="ctr" fontAlgn="ctr"/>
                      <a:r>
                        <a:rPr lang="tr-TR" sz="1200" dirty="0"/>
                        <a:t>20</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a:t>
                      </a:r>
                    </a:p>
                  </a:txBody>
                  <a:tcPr marL="47625" marR="47625" marT="47625" marB="47625" anchor="ctr"/>
                </a:tc>
              </a:tr>
              <a:tr h="527538">
                <a:tc>
                  <a:txBody>
                    <a:bodyPr/>
                    <a:lstStyle/>
                    <a:p>
                      <a:pPr algn="ctr" fontAlgn="ctr"/>
                      <a:r>
                        <a:rPr lang="tr-TR" sz="1200" dirty="0"/>
                        <a:t>İmam-Hatip</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20</a:t>
                      </a:r>
                    </a:p>
                  </a:txBody>
                  <a:tcPr marL="47625" marR="47625" marT="47625" marB="47625" anchor="ctr">
                    <a:solidFill>
                      <a:srgbClr val="92D050"/>
                    </a:solidFill>
                  </a:tcPr>
                </a:tc>
                <a:tc>
                  <a:txBody>
                    <a:bodyPr/>
                    <a:lstStyle/>
                    <a:p>
                      <a:pPr algn="ctr" fontAlgn="ctr"/>
                      <a:r>
                        <a:rPr lang="tr-TR" sz="1200" dirty="0"/>
                        <a:t>20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r>
              <a:tr h="527538">
                <a:tc>
                  <a:txBody>
                    <a:bodyPr/>
                    <a:lstStyle/>
                    <a:p>
                      <a:pPr algn="ctr" fontAlgn="ctr"/>
                      <a:r>
                        <a:rPr lang="tr-TR" sz="1200"/>
                        <a:t>Kuran Kursu Öğreticisi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59.787</a:t>
                      </a:r>
                    </a:p>
                  </a:txBody>
                  <a:tcPr marL="47625" marR="47625" marT="47625" marB="47625" anchor="ctr"/>
                </a:tc>
              </a:tr>
              <a:tr h="527538">
                <a:tc>
                  <a:txBody>
                    <a:bodyPr/>
                    <a:lstStyle/>
                    <a:p>
                      <a:pPr algn="ctr" fontAlgn="ctr"/>
                      <a:r>
                        <a:rPr lang="tr-TR" sz="1200" dirty="0"/>
                        <a:t>Kuran Kursu Öğreticisi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10</a:t>
                      </a:r>
                    </a:p>
                  </a:txBody>
                  <a:tcPr marL="47625" marR="47625" marT="47625" marB="47625" anchor="ctr">
                    <a:solidFill>
                      <a:srgbClr val="92D050"/>
                    </a:solidFill>
                  </a:tcPr>
                </a:tc>
                <a:tc>
                  <a:txBody>
                    <a:bodyPr/>
                    <a:lstStyle/>
                    <a:p>
                      <a:pPr algn="ctr" fontAlgn="ctr"/>
                      <a:r>
                        <a:rPr lang="tr-TR" sz="1200"/>
                        <a:t>9</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dirty="0"/>
                        <a:t>59.787</a:t>
                      </a:r>
                    </a:p>
                  </a:txBody>
                  <a:tcPr marL="47625" marR="47625" marT="47625" marB="47625" anchor="ctr">
                    <a:solidFill>
                      <a:srgbClr val="92D050"/>
                    </a:solidFill>
                  </a:tcPr>
                </a:tc>
              </a:tr>
              <a:tr h="527538">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73.293</a:t>
                      </a:r>
                    </a:p>
                  </a:txBody>
                  <a:tcPr marL="47625" marR="47625" marT="47625" marB="47625" anchor="ctr"/>
                </a:tc>
                <a:tc>
                  <a:txBody>
                    <a:bodyPr/>
                    <a:lstStyle/>
                    <a:p>
                      <a:pPr algn="ctr" fontAlgn="ctr"/>
                      <a:r>
                        <a:rPr lang="tr-TR" sz="1200" dirty="0"/>
                        <a:t>86.642</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69.487</a:t>
                      </a:r>
                    </a:p>
                  </a:txBody>
                  <a:tcPr marL="47625" marR="47625" marT="47625" marB="47625" anchor="ctr"/>
                </a:tc>
                <a:tc>
                  <a:txBody>
                    <a:bodyPr/>
                    <a:lstStyle/>
                    <a:p>
                      <a:pPr algn="ctr" fontAlgn="ctr"/>
                      <a:r>
                        <a:rPr lang="tr-TR" sz="1200"/>
                        <a:t>78.345</a:t>
                      </a:r>
                    </a:p>
                  </a:txBody>
                  <a:tcPr marL="47625" marR="47625" marT="47625" marB="47625" anchor="ctr"/>
                </a:tc>
              </a:tr>
              <a:tr h="52753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dirty="0"/>
                        <a:t>69.487</a:t>
                      </a:r>
                    </a:p>
                  </a:txBody>
                  <a:tcPr marL="47625" marR="47625" marT="47625" marB="47625" anchor="ctr">
                    <a:solidFill>
                      <a:srgbClr val="92D050"/>
                    </a:solidFill>
                  </a:tcPr>
                </a:tc>
                <a:tc>
                  <a:txBody>
                    <a:bodyPr/>
                    <a:lstStyle/>
                    <a:p>
                      <a:pPr algn="ctr" fontAlgn="ctr"/>
                      <a:r>
                        <a:rPr lang="tr-TR" sz="1200" dirty="0"/>
                        <a:t>86.642</a:t>
                      </a:r>
                    </a:p>
                  </a:txBody>
                  <a:tcPr marL="47625" marR="47625" marT="47625" marB="47625" anchor="ctr">
                    <a:solidFill>
                      <a:srgbClr val="92D050"/>
                    </a:solidFill>
                  </a:tcPr>
                </a:tc>
              </a:tr>
              <a:tr h="527538">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dirty="0"/>
                        <a:t>300</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84.143</a:t>
                      </a:r>
                    </a:p>
                  </a:txBody>
                  <a:tcPr marL="47625" marR="47625" marT="47625" marB="47625" anchor="ctr"/>
                </a:tc>
                <a:tc>
                  <a:txBody>
                    <a:bodyPr/>
                    <a:lstStyle/>
                    <a:p>
                      <a:pPr algn="ctr" fontAlgn="ctr"/>
                      <a:r>
                        <a:rPr lang="tr-TR" sz="1200"/>
                        <a:t>88.244</a:t>
                      </a:r>
                    </a:p>
                  </a:txBody>
                  <a:tcPr marL="47625" marR="47625" marT="47625" marB="47625" anchor="ctr"/>
                </a:tc>
              </a:tr>
              <a:tr h="527538">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1">
            <a:schemeClr val="dk1"/>
          </a:lnRef>
          <a:fillRef idx="3">
            <a:schemeClr val="dk1"/>
          </a:fillRef>
          <a:effectRef idx="2">
            <a:schemeClr val="dk1"/>
          </a:effectRef>
          <a:fontRef idx="minor">
            <a:schemeClr val="lt1"/>
          </a:fontRef>
        </p:style>
        <p:txBody>
          <a:bodyPr>
            <a:normAutofit fontScale="90000"/>
          </a:bodyPr>
          <a:lstStyle/>
          <a:p>
            <a:pPr algn="ctr"/>
            <a:r>
              <a:rPr lang="tr-TR" b="1" dirty="0" smtClean="0"/>
              <a:t>Din kültürü ve ahlak bilgisi öğretmenliği</a:t>
            </a:r>
            <a:endParaRPr lang="tr-TR" b="1" dirty="0"/>
          </a:p>
        </p:txBody>
      </p:sp>
      <p:sp>
        <p:nvSpPr>
          <p:cNvPr id="3" name="2 İçerik Yer Tutucusu"/>
          <p:cNvSpPr>
            <a:spLocks noGrp="1"/>
          </p:cNvSpPr>
          <p:nvPr>
            <p:ph sz="quarter" idx="1"/>
          </p:nvPr>
        </p:nvSpPr>
        <p:spPr>
          <a:xfrm>
            <a:off x="179512" y="692696"/>
            <a:ext cx="8568952" cy="5976664"/>
          </a:xfrm>
        </p:spPr>
        <p:style>
          <a:lnRef idx="0">
            <a:schemeClr val="dk1"/>
          </a:lnRef>
          <a:fillRef idx="3">
            <a:schemeClr val="dk1"/>
          </a:fillRef>
          <a:effectRef idx="3">
            <a:schemeClr val="dk1"/>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İlköğretim Din Kültürü ve Ahlak Bilgisi Öğretmenliği Programı; Milli Eğitim Bakanlığı?</a:t>
            </a:r>
            <a:r>
              <a:rPr lang="tr-TR" dirty="0" err="1" smtClean="0"/>
              <a:t>na</a:t>
            </a:r>
            <a:r>
              <a:rPr lang="tr-TR" dirty="0" smtClean="0"/>
              <a:t> bağlı resmi ve özel kurumlarda görev yapacak Din Kültürü ve Ahlak Bilgisi Öğretmenlerini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sözel ifade yeteneği gelişmiş, sosyal bilimlere ilgili, soyut konularla ve özellikle felsefe ile uğraşmaktan hoşlanan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İslam Dini Esasları, İslam Tarihi, İslam Mezhepleri Tarihi, Mantık, Felsefe Tarihi, Dinler Tarihi, Tasavvuf Tarihi gibi dersler yanında Eğitime Giriş, Eğitim Psikolojisi, Ölçme ve Değerlendirme, Rehberlik gibi öğretmenlikle ilgili dersler de okutulmaktadır. Öğrenciler eğitim sırasında okullarda uygulama yapmaktadırlar.</a:t>
            </a:r>
            <a:br>
              <a:rPr lang="tr-TR" dirty="0" smtClean="0"/>
            </a:br>
            <a:r>
              <a:rPr lang="tr-TR" dirty="0" smtClean="0"/>
              <a:t/>
            </a:r>
            <a:br>
              <a:rPr lang="tr-TR" dirty="0" smtClean="0"/>
            </a:br>
            <a:r>
              <a:rPr lang="tr-TR" b="1" dirty="0" smtClean="0"/>
              <a:t>Sosyal Statü ve Unvanlar</a:t>
            </a:r>
          </a:p>
          <a:p>
            <a:pPr fontAlgn="base"/>
            <a:r>
              <a:rPr lang="tr-TR" dirty="0" smtClean="0"/>
              <a:t/>
            </a:r>
            <a:br>
              <a:rPr lang="tr-TR" dirty="0" smtClean="0"/>
            </a:br>
            <a:r>
              <a:rPr lang="tr-TR" dirty="0" smtClean="0"/>
              <a:t/>
            </a:r>
            <a:br>
              <a:rPr lang="tr-TR" dirty="0" smtClean="0"/>
            </a:br>
            <a:r>
              <a:rPr lang="tr-TR" b="1" dirty="0" smtClean="0"/>
              <a:t>Çalışma Sahaları</a:t>
            </a:r>
          </a:p>
          <a:p>
            <a:pPr fontAlgn="base"/>
            <a:r>
              <a:rPr lang="tr-TR" dirty="0" smtClean="0"/>
              <a:t>İlköğretim Din Kültürü ve Ahlak Bilgisi Öğretmenliği Programından mezun olanlar ?Din Kültürü ve Ahlak Bilgisi Öğretmeni? unvanı kazanırlar. Din Kültürü ve Ahlak Bilgisi Öğretmenleri; Milli Eğitim Bakanlığı?</a:t>
            </a:r>
            <a:r>
              <a:rPr lang="tr-TR" dirty="0" err="1" smtClean="0"/>
              <a:t>na</a:t>
            </a:r>
            <a:r>
              <a:rPr lang="tr-TR" dirty="0" smtClean="0"/>
              <a:t> bağlı resmi ve özel ilköğretim kurumlarında çalışabilirler.</a:t>
            </a:r>
            <a:br>
              <a:rPr lang="tr-TR" dirty="0" smtClean="0"/>
            </a:br>
            <a:r>
              <a:rPr lang="tr-TR" dirty="0" smtClean="0"/>
              <a:t/>
            </a:r>
            <a:br>
              <a:rPr lang="tr-TR" dirty="0" smtClean="0"/>
            </a:br>
            <a:endParaRPr lang="tr-TR" dirty="0" smtClean="0"/>
          </a:p>
          <a:p>
            <a:pPr>
              <a:buNone/>
            </a:pPr>
            <a:endParaRPr lang="tr-T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in-kültürü.png"/>
          <p:cNvPicPr>
            <a:picLocks noGrp="1" noChangeAspect="1"/>
          </p:cNvPicPr>
          <p:nvPr>
            <p:ph sz="quarter" idx="1"/>
          </p:nvPr>
        </p:nvPicPr>
        <p:blipFill>
          <a:blip r:embed="rId2" cstate="print"/>
          <a:stretch>
            <a:fillRect/>
          </a:stretch>
        </p:blipFill>
        <p:spPr>
          <a:xfrm>
            <a:off x="0" y="0"/>
            <a:ext cx="9144000" cy="5157192"/>
          </a:xfrm>
        </p:spPr>
      </p:pic>
      <p:sp>
        <p:nvSpPr>
          <p:cNvPr id="6" name="5 Metin kutusu"/>
          <p:cNvSpPr txBox="1"/>
          <p:nvPr/>
        </p:nvSpPr>
        <p:spPr>
          <a:xfrm>
            <a:off x="0" y="5103674"/>
            <a:ext cx="9144000" cy="203132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İLAHİYAT FAKÜLTESİ BÜNYESİNDE EĞİTİME DEVAM ETMEKTEDİR. KILAVUZDA AYRICA DİNKÜLTÜRÜ VE AHLAK BİLGİSİ ÖĞRETMENLİĞİ YOKTUR…</a:t>
            </a:r>
          </a:p>
          <a:p>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DİN KÜLTÜRÜ</a:t>
                      </a:r>
                      <a:r>
                        <a:rPr lang="tr-TR" sz="2800" b="1" i="0" u="none" strike="noStrike" baseline="0" dirty="0" smtClean="0">
                          <a:solidFill>
                            <a:srgbClr val="333333"/>
                          </a:solidFill>
                          <a:latin typeface="Times New Roman"/>
                        </a:rPr>
                        <a:t> VE AHLAK BİLGİSİ</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66,84457</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3789</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706090"/>
          </a:xfrm>
        </p:spPr>
        <p:style>
          <a:lnRef idx="0">
            <a:schemeClr val="accent5"/>
          </a:lnRef>
          <a:fillRef idx="3">
            <a:schemeClr val="accent5"/>
          </a:fillRef>
          <a:effectRef idx="3">
            <a:schemeClr val="accent5"/>
          </a:effectRef>
          <a:fontRef idx="minor">
            <a:schemeClr val="lt1"/>
          </a:fontRef>
        </p:style>
        <p:txBody>
          <a:bodyPr/>
          <a:lstStyle/>
          <a:p>
            <a:pPr algn="ctr" fontAlgn="base"/>
            <a:r>
              <a:rPr lang="tr-TR" b="1" dirty="0" smtClean="0"/>
              <a:t>İlköğretim Matematik Öğretmenliği</a:t>
            </a:r>
            <a:endParaRPr lang="tr-TR" b="1" dirty="0"/>
          </a:p>
        </p:txBody>
      </p:sp>
      <p:sp>
        <p:nvSpPr>
          <p:cNvPr id="3" name="2 İçerik Yer Tutucusu"/>
          <p:cNvSpPr>
            <a:spLocks noGrp="1"/>
          </p:cNvSpPr>
          <p:nvPr>
            <p:ph sz="quarter" idx="1"/>
          </p:nvPr>
        </p:nvSpPr>
        <p:spPr>
          <a:xfrm>
            <a:off x="179512" y="836712"/>
            <a:ext cx="8568952" cy="5832648"/>
          </a:xfr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fontAlgn="base"/>
            <a:r>
              <a:rPr lang="tr-TR" b="1" dirty="0" smtClean="0"/>
              <a:t>Kısaca</a:t>
            </a:r>
          </a:p>
          <a:p>
            <a:pPr fontAlgn="base"/>
            <a:r>
              <a:rPr lang="tr-TR" dirty="0" smtClean="0"/>
              <a:t>İlköğretim Matematik Öğretmenliği Programı; Milli Eğitim Bakanlığı?</a:t>
            </a:r>
            <a:r>
              <a:rPr lang="tr-TR" dirty="0" err="1" smtClean="0"/>
              <a:t>na</a:t>
            </a:r>
            <a:r>
              <a:rPr lang="tr-TR" dirty="0" smtClean="0"/>
              <a:t> bağlı resmi ve özel ilköğretim kurumlarında görev yapacak İlköğretim Matematik Öğretmenlerini yetiştirmeyi amaçlar. </a:t>
            </a:r>
            <a:br>
              <a:rPr lang="tr-TR" dirty="0" smtClean="0"/>
            </a:br>
            <a:r>
              <a:rPr lang="tr-TR" dirty="0" smtClean="0"/>
              <a:t/>
            </a:r>
            <a:br>
              <a:rPr lang="tr-TR" dirty="0" smtClean="0"/>
            </a:br>
            <a:r>
              <a:rPr lang="tr-TR" b="1" dirty="0" smtClean="0"/>
              <a:t>Kişisel Özellikler</a:t>
            </a:r>
          </a:p>
          <a:p>
            <a:pPr fontAlgn="base"/>
            <a:r>
              <a:rPr lang="tr-TR" dirty="0" smtClean="0"/>
              <a:t>Programda okumak isteyenlerin; fen ve matematik bilimlerine ilgili, gözlemci ve ayrıntıları algılayabilme gücü gelişmiş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beş yıldır. Öğretim süresince; Soyut Matematik, Genel Biyoloji, Analiz, Geometri, Genel Kimya, Geometri gibi dersler yanında Eğitime Giriş, Eğitim Psikolojisi, Ölçme ve Değerlendirme, Rehberlik gibi öğretmenlikle ilgili dersler de okutulmaktadır. Öğrenciler eğitim sırasında okullarda uygulama yapmaktadırlar. </a:t>
            </a:r>
            <a:br>
              <a:rPr lang="tr-TR" dirty="0" smtClean="0"/>
            </a:br>
            <a:r>
              <a:rPr lang="tr-TR" dirty="0" smtClean="0"/>
              <a:t/>
            </a:r>
            <a:br>
              <a:rPr lang="tr-TR" dirty="0" smtClean="0"/>
            </a:br>
            <a:r>
              <a:rPr lang="tr-TR" b="1" dirty="0" smtClean="0"/>
              <a:t>Sosyal Statü ve Unvanlar</a:t>
            </a:r>
          </a:p>
          <a:p>
            <a:pPr fontAlgn="base"/>
            <a:r>
              <a:rPr lang="tr-TR" dirty="0" smtClean="0"/>
              <a:t>İlköğretim Matematik Öğretmenliği Programından mezun olanlar ?İlköğretim Matematik Öğretmeni? unvanını kazanırlar. </a:t>
            </a:r>
            <a:br>
              <a:rPr lang="tr-TR" dirty="0" smtClean="0"/>
            </a:br>
            <a:r>
              <a:rPr lang="tr-TR" dirty="0" smtClean="0"/>
              <a:t/>
            </a:r>
            <a:br>
              <a:rPr lang="tr-TR" dirty="0" smtClean="0"/>
            </a:br>
            <a:r>
              <a:rPr lang="tr-TR" b="1" dirty="0" smtClean="0"/>
              <a:t>Çalışma Sahaları</a:t>
            </a:r>
          </a:p>
          <a:p>
            <a:r>
              <a:rPr lang="tr-TR" dirty="0" smtClean="0"/>
              <a:t>İlköğretim Matematik Öğretmenleri; Milli Eğitim Bakanlığı?</a:t>
            </a:r>
            <a:r>
              <a:rPr lang="tr-TR" dirty="0" err="1" smtClean="0"/>
              <a:t>na</a:t>
            </a:r>
            <a:r>
              <a:rPr lang="tr-TR" dirty="0" smtClean="0"/>
              <a:t> bağlı resmi ve özel ilköğretim kurumlarında çalışabilirler. Özel dershanelerde de çalışabilme olanakları vardır. Bankacılık ve finans sektörü de bölüm mezunlarının çalışabileceği alanlardandır. </a:t>
            </a:r>
            <a:br>
              <a:rPr lang="tr-TR" dirty="0" smtClean="0"/>
            </a:br>
            <a:endParaRPr lang="tr-T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gretmen-atama-kontenjan-ve-puanlari-matematik-turkce-sinif-ogretmenligi-_1463649_720_400.jpg"/>
          <p:cNvPicPr>
            <a:picLocks noGrp="1" noChangeAspect="1"/>
          </p:cNvPicPr>
          <p:nvPr>
            <p:ph sz="quarter" idx="1"/>
          </p:nvPr>
        </p:nvPicPr>
        <p:blipFill>
          <a:blip r:embed="rId2" cstate="print"/>
          <a:stretch>
            <a:fillRect/>
          </a:stretch>
        </p:blipFill>
        <p:spPr>
          <a:xfrm>
            <a:off x="0" y="0"/>
            <a:ext cx="9144000" cy="494116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29500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404,092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40200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385,425</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Siirt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121000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293,354</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124000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290,785</a:t>
                      </a:r>
                    </a:p>
                  </a:txBody>
                  <a:tcPr marL="9525" marR="9525" marT="9525" marB="0" anchor="ct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İLKÖĞRETİM</a:t>
                      </a:r>
                      <a:r>
                        <a:rPr lang="tr-TR" sz="2800" b="1" i="0" u="none" strike="noStrike" baseline="0" dirty="0" smtClean="0">
                          <a:solidFill>
                            <a:srgbClr val="333333"/>
                          </a:solidFill>
                          <a:latin typeface="Times New Roman"/>
                        </a:rPr>
                        <a:t> MATEMATİK </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71,18362</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2552</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648072"/>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dirty="0" smtClean="0"/>
              <a:t>İMALAT MÜHENDİSLİĞİ</a:t>
            </a:r>
            <a:endParaRPr lang="tr-TR" dirty="0"/>
          </a:p>
        </p:txBody>
      </p:sp>
      <p:sp>
        <p:nvSpPr>
          <p:cNvPr id="3" name="2 İçerik Yer Tutucusu"/>
          <p:cNvSpPr>
            <a:spLocks noGrp="1"/>
          </p:cNvSpPr>
          <p:nvPr>
            <p:ph sz="quarter" idx="1"/>
          </p:nvPr>
        </p:nvSpPr>
        <p:spPr>
          <a:xfrm>
            <a:off x="179512" y="764704"/>
            <a:ext cx="8640960" cy="5904656"/>
          </a:xfrm>
        </p:spPr>
        <p:style>
          <a:lnRef idx="1">
            <a:schemeClr val="accent3"/>
          </a:lnRef>
          <a:fillRef idx="3">
            <a:schemeClr val="accent3"/>
          </a:fillRef>
          <a:effectRef idx="2">
            <a:schemeClr val="accent3"/>
          </a:effectRef>
          <a:fontRef idx="minor">
            <a:schemeClr val="lt1"/>
          </a:fontRef>
        </p:style>
        <p:txBody>
          <a:bodyPr>
            <a:normAutofit fontScale="47500" lnSpcReduction="20000"/>
          </a:bodyPr>
          <a:lstStyle/>
          <a:p>
            <a:pPr fontAlgn="base"/>
            <a:endParaRPr lang="tr-TR" b="1" dirty="0" smtClean="0"/>
          </a:p>
          <a:p>
            <a:pPr fontAlgn="base"/>
            <a:r>
              <a:rPr lang="tr-TR" b="1" dirty="0" smtClean="0"/>
              <a:t>Kısaca</a:t>
            </a:r>
          </a:p>
          <a:p>
            <a:pPr fontAlgn="base"/>
            <a:r>
              <a:rPr lang="tr-TR" dirty="0" smtClean="0"/>
              <a:t>Programın amacı, imalat mühendisi adaylarına imalat yöntemleri, mühendislik tasarımı, mühendislik malzemeleri, imalat yönetimi ve imalat sistemlerinin kontrolü alanında bilgi ve beceri kazandırmaktır. Bunların yanında programda, öğrenmeye ve araştırmaya yöneltmek, kolektif ve bireysel çalışabilme becerisi kazandırmak ve kişilik gelişimini destekleyen etkinliklerin desteklenmesi de amaçlanmaktadır. Ülkemizde imalat sanayinin son yıllardaki hızlı gelişimi sonucu bu mesleğin kazandığı önem, mezunlara geniş bir alanda çalışma fırsatı sunmaktadır.</a:t>
            </a:r>
            <a:br>
              <a:rPr lang="tr-TR" dirty="0" smtClean="0"/>
            </a:br>
            <a:r>
              <a:rPr lang="tr-TR" dirty="0" smtClean="0"/>
              <a:t/>
            </a:r>
            <a:br>
              <a:rPr lang="tr-TR" dirty="0" smtClean="0"/>
            </a:br>
            <a:r>
              <a:rPr lang="tr-TR" b="1" dirty="0" smtClean="0"/>
              <a:t>Kişisel Özellikler</a:t>
            </a:r>
          </a:p>
          <a:p>
            <a:pPr fontAlgn="base"/>
            <a:r>
              <a:rPr lang="tr-TR" dirty="0" smtClean="0"/>
              <a:t>İmalat Mühendisi olmak isteyenlerin; üst düzeyde genel yeteneği olan, sayısal düşünebilen, göz-el koordinasyonuna sahip, bir işi planlayıp yürütebilen, şekil ve uzay ilişkilerini algılayabilen, mekanik ilişkileri görebilen, bir makineyi tasarlayabilen, fen bilimlerine özellikle fiziğe ilgili kimseler olmaları gerekir.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İmalat Mühendisliği Lisans Programında, Matematik, Diferansiyel Denklemler, Lineer Cebir, Olasılık ve İstatistik, Fizik, Fizik Laboratuarı, Genel Kimya Laboratuarı, Teknik Resim, Bilgisayar Destekli Teknik Resim, Bilgisayar ve Bilgi Sistemlerine Giriş, Bilim ve Mühendislik Hesaplarına Giriş, Malzeme Bilimi, Mühendislik Mekaniği, Termodinamik ve Isı İletimi, Akışkanlar Mekaniği, Sistem Dinamiği ve Kontrol, Elektrik Mühendisliği, Mühendislik Etiği, Atölye, İmalat Mühendisliğine Giriş, Malzemelerin İmalat Özellikleri, İmal Usulleri, Makine Tasarımına Giriş, Üretim Ölçümleri, Üretim Planlama ve Kontrol, Makine ve Takım Tasarımı, İmalatta Otomasyon, CAD/CAM/CIM, İmalat Sistemleri, Kalite Mühendisliği, İmalat Laboratuarı, İmalat Tasarım Projesi, Ekonomi dersleri verilmektedir.</a:t>
            </a:r>
            <a:br>
              <a:rPr lang="tr-TR" dirty="0" smtClean="0"/>
            </a:br>
            <a:r>
              <a:rPr lang="tr-TR" dirty="0" smtClean="0"/>
              <a:t/>
            </a:r>
            <a:br>
              <a:rPr lang="tr-TR" dirty="0" smtClean="0"/>
            </a:br>
            <a:r>
              <a:rPr lang="tr-TR" b="1" dirty="0" smtClean="0"/>
              <a:t>Sosyal Statü ve Unvanlar</a:t>
            </a:r>
          </a:p>
          <a:p>
            <a:pPr fontAlgn="base"/>
            <a:r>
              <a:rPr lang="tr-TR" dirty="0" smtClean="0"/>
              <a:t>Programdan mezun olanlara "İmalat </a:t>
            </a:r>
            <a:r>
              <a:rPr lang="tr-TR" dirty="0" err="1" smtClean="0"/>
              <a:t>Mühendisi"unvanı</a:t>
            </a:r>
            <a:r>
              <a:rPr lang="tr-TR" dirty="0" smtClean="0"/>
              <a:t> verilir.</a:t>
            </a:r>
            <a:br>
              <a:rPr lang="tr-TR" dirty="0" smtClean="0"/>
            </a:br>
            <a:r>
              <a:rPr lang="tr-TR" dirty="0" smtClean="0"/>
              <a:t/>
            </a:r>
            <a:br>
              <a:rPr lang="tr-TR" dirty="0" smtClean="0"/>
            </a:br>
            <a:r>
              <a:rPr lang="tr-TR" b="1" dirty="0" smtClean="0"/>
              <a:t>Çalışma Sahaları</a:t>
            </a:r>
          </a:p>
          <a:p>
            <a:r>
              <a:rPr lang="tr-TR" dirty="0" smtClean="0"/>
              <a:t>Günümüz Türkiye?sinde imalat sektörünün istenen düzeye ulaşabilmesi için birçok sektörde bu süreçleri tasarlayabilecek ve uygulayabilecek imalat mühendislerine ihtiyaç vardır. İmalat mühendisleri imalat sistemlerinin tasarımı ve gerçekleştirilmesi yanında, ürün geliştirme, kalite kontrol ve üretim bölümlerinde çalışabilirler. İmalat mühendisleri tüm üretim bölümlerinin idaresinde görev alabilir veya kısa bir çalışma döneminden sonra yönetim kademelerine geçebilirler.</a:t>
            </a:r>
            <a:br>
              <a:rPr lang="tr-TR" dirty="0" smtClean="0"/>
            </a:br>
            <a:endParaRPr lang="tr-T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696.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27800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407,592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Gazi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164000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261,663</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Karabük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dirty="0">
                          <a:solidFill>
                            <a:srgbClr val="000000"/>
                          </a:solidFill>
                          <a:latin typeface="Arial Black" pitchFamily="34" charset="0"/>
                        </a:rPr>
                        <a:t>Cumhuriyet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2" y="116632"/>
            <a:ext cx="8856984" cy="5760640"/>
          </a:xfrm>
          <a:prstGeom prst="rect">
            <a:avLst/>
          </a:prstGeom>
          <a:ln>
            <a:noFill/>
          </a:ln>
          <a:effectLst>
            <a:softEdge rad="112500"/>
          </a:effectLst>
        </p:spPr>
      </p:pic>
      <p:graphicFrame>
        <p:nvGraphicFramePr>
          <p:cNvPr id="5" name="Tablo 4"/>
          <p:cNvGraphicFramePr>
            <a:graphicFrameLocks noGrp="1"/>
          </p:cNvGraphicFramePr>
          <p:nvPr>
            <p:extLst>
              <p:ext uri="{D42A27DB-BD31-4B8C-83A1-F6EECF244321}">
                <p14:modId xmlns:p14="http://schemas.microsoft.com/office/powerpoint/2010/main" val="1289117232"/>
              </p:ext>
            </p:extLst>
          </p:nvPr>
        </p:nvGraphicFramePr>
        <p:xfrm>
          <a:off x="88064" y="5999688"/>
          <a:ext cx="9020440" cy="741680"/>
        </p:xfrm>
        <a:graphic>
          <a:graphicData uri="http://schemas.openxmlformats.org/drawingml/2006/table">
            <a:tbl>
              <a:tblPr firstRow="1" bandRow="1">
                <a:tableStyleId>{775DCB02-9BB8-47FD-8907-85C794F793BA}</a:tableStyleId>
              </a:tblPr>
              <a:tblGrid>
                <a:gridCol w="3403816"/>
                <a:gridCol w="1584176"/>
                <a:gridCol w="2016224"/>
                <a:gridCol w="2016224"/>
              </a:tblGrid>
              <a:tr h="370840">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a:t>
                      </a:r>
                      <a:r>
                        <a:rPr lang="tr-TR" sz="1400" baseline="0" dirty="0" smtClean="0">
                          <a:solidFill>
                            <a:schemeClr val="tx1"/>
                          </a:solidFill>
                          <a:latin typeface="Arial Black" panose="020B0A04020102020204" pitchFamily="34" charset="0"/>
                        </a:rPr>
                        <a:t> Puanı</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 Sırası</a:t>
                      </a:r>
                      <a:endParaRPr lang="tr-TR" sz="1400" dirty="0">
                        <a:solidFill>
                          <a:schemeClr val="tx1"/>
                        </a:solidFill>
                        <a:latin typeface="Arial Black" panose="020B0A04020102020204" pitchFamily="34" charset="0"/>
                      </a:endParaRPr>
                    </a:p>
                  </a:txBody>
                  <a:tcPr/>
                </a:tc>
              </a:tr>
              <a:tr h="370840">
                <a:tc>
                  <a:txBody>
                    <a:bodyPr/>
                    <a:lstStyle/>
                    <a:p>
                      <a:pPr algn="ctr" fontAlgn="ctr"/>
                      <a:r>
                        <a:rPr lang="tr-TR" sz="1200" b="1" i="0" u="none" strike="noStrike" dirty="0" smtClean="0">
                          <a:solidFill>
                            <a:schemeClr val="tx1"/>
                          </a:solidFill>
                          <a:effectLst/>
                          <a:latin typeface="Arial Black" panose="020B0A04020102020204" pitchFamily="34" charset="0"/>
                        </a:rPr>
                        <a:t>Hacettepe</a:t>
                      </a:r>
                      <a:r>
                        <a:rPr lang="tr-TR" sz="1200" b="1" i="0" u="none" strike="noStrike" baseline="0" dirty="0" smtClean="0">
                          <a:solidFill>
                            <a:schemeClr val="tx1"/>
                          </a:solidFill>
                          <a:effectLst/>
                          <a:latin typeface="Arial Black" panose="020B0A04020102020204" pitchFamily="34" charset="0"/>
                        </a:rPr>
                        <a:t> Üniversitesi</a:t>
                      </a:r>
                      <a:endParaRPr lang="es-ES" sz="1200" b="1" i="0" u="none" strike="noStrike" dirty="0">
                        <a:solidFill>
                          <a:schemeClr val="tx1"/>
                        </a:solidFill>
                        <a:effectLst/>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TM-3</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312,383</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156000</a:t>
                      </a:r>
                      <a:endParaRPr lang="tr-TR" sz="1400" dirty="0">
                        <a:latin typeface="Arial Black" panose="020B0A04020102020204" pitchFamily="34" charset="0"/>
                      </a:endParaRPr>
                    </a:p>
                  </a:txBody>
                  <a:tcPr/>
                </a:tc>
              </a:tr>
            </a:tbl>
          </a:graphicData>
        </a:graphic>
      </p:graphicFrame>
    </p:spTree>
    <p:extLst>
      <p:ext uri="{BB962C8B-B14F-4D97-AF65-F5344CB8AC3E}">
        <p14:creationId xmlns:p14="http://schemas.microsoft.com/office/powerpoint/2010/main" val="40916243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8614"/>
            <a:ext cx="8568952" cy="634082"/>
          </a:xfrm>
        </p:spPr>
        <p:style>
          <a:lnRef idx="1">
            <a:schemeClr val="accent6"/>
          </a:lnRef>
          <a:fillRef idx="3">
            <a:schemeClr val="accent6"/>
          </a:fillRef>
          <a:effectRef idx="2">
            <a:schemeClr val="accent6"/>
          </a:effectRef>
          <a:fontRef idx="minor">
            <a:schemeClr val="lt1"/>
          </a:fontRef>
        </p:style>
        <p:txBody>
          <a:bodyPr/>
          <a:lstStyle/>
          <a:p>
            <a:pPr algn="ctr"/>
            <a:r>
              <a:rPr lang="tr-TR" b="1" dirty="0" smtClean="0"/>
              <a:t>İNGİLİZ DİLİ VE EDEBİYATI</a:t>
            </a:r>
            <a:endParaRPr lang="tr-TR" b="1" dirty="0"/>
          </a:p>
        </p:txBody>
      </p:sp>
      <p:sp>
        <p:nvSpPr>
          <p:cNvPr id="3" name="2 İçerik Yer Tutucusu"/>
          <p:cNvSpPr>
            <a:spLocks noGrp="1"/>
          </p:cNvSpPr>
          <p:nvPr>
            <p:ph sz="quarter" idx="1"/>
          </p:nvPr>
        </p:nvSpPr>
        <p:spPr>
          <a:xfrm>
            <a:off x="179512" y="764704"/>
            <a:ext cx="8568952" cy="5904656"/>
          </a:xfrm>
        </p:spPr>
        <p:style>
          <a:lnRef idx="0">
            <a:schemeClr val="accent6"/>
          </a:lnRef>
          <a:fillRef idx="3">
            <a:schemeClr val="accent6"/>
          </a:fillRef>
          <a:effectRef idx="3">
            <a:schemeClr val="accent6"/>
          </a:effectRef>
          <a:fontRef idx="minor">
            <a:schemeClr val="lt1"/>
          </a:fontRef>
        </p:style>
        <p:txBody>
          <a:bodyPr>
            <a:normAutofit fontScale="55000" lnSpcReduction="20000"/>
          </a:bodyPr>
          <a:lstStyle/>
          <a:p>
            <a:pPr fontAlgn="base"/>
            <a:r>
              <a:rPr lang="tr-TR" b="1" dirty="0" smtClean="0"/>
              <a:t>Kısaca</a:t>
            </a:r>
          </a:p>
          <a:p>
            <a:pPr fontAlgn="base"/>
            <a:r>
              <a:rPr lang="tr-TR" dirty="0" smtClean="0"/>
              <a:t>İngiliz Dili ve Edebiyatı Programı; İngiliz Dili, Edebiyatı ve Kültürünü, düşünce tarihinin belirli dönemleri içerisinde göstererek, bu dönemlerde yaratılan edebiyat eserlerini incelemeyi ve öğrencilerine bilimsel araştırmacı niteliğini kazandırmayı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 öğrencilerin; dile ve edebiyata ilgili ve bu alanlarda başarılı, okumayı ve araştırmayı seven ve güçlü bir belleğe sahip olan bireyler olması gerekir.</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Bu süreçte; İngilizce Dilbilgisi ve Dili Kullanma; İngiliz Edebiyatında çeşitli metinlerin dönemlerinin özellikleri İle birlikte incelenmesi; İngiliz Dili ve Edebiyatı alanında, şiir, tiyatro, roman, kısa öykü, eleştiri ve çağdaş eleştiri kuramları; İngilizce ve Türkçe çeviri dersleri okutulmaktadır. </a:t>
            </a:r>
            <a:br>
              <a:rPr lang="tr-TR" dirty="0" smtClean="0"/>
            </a:br>
            <a:r>
              <a:rPr lang="tr-TR" dirty="0" smtClean="0"/>
              <a:t/>
            </a:r>
            <a:br>
              <a:rPr lang="tr-TR" dirty="0" smtClean="0"/>
            </a:br>
            <a:r>
              <a:rPr lang="tr-TR" b="1" dirty="0" smtClean="0"/>
              <a:t>Sosyal Statü ve Unvanlar</a:t>
            </a:r>
          </a:p>
          <a:p>
            <a:pPr fontAlgn="base"/>
            <a:r>
              <a:rPr lang="tr-TR" dirty="0" smtClean="0"/>
              <a:t>İngiliz Dili ve Edebiyatı Programını tamamlayanlara ?Filolog ? unvanı verilir. </a:t>
            </a:r>
            <a:br>
              <a:rPr lang="tr-TR" dirty="0" smtClean="0"/>
            </a:br>
            <a:r>
              <a:rPr lang="tr-TR" dirty="0" smtClean="0"/>
              <a:t/>
            </a:r>
            <a:br>
              <a:rPr lang="tr-TR" dirty="0" smtClean="0"/>
            </a:br>
            <a:r>
              <a:rPr lang="tr-TR" b="1" dirty="0" smtClean="0"/>
              <a:t>Çalışma Sahaları</a:t>
            </a:r>
          </a:p>
          <a:p>
            <a:r>
              <a:rPr lang="tr-TR" dirty="0" smtClean="0"/>
              <a:t>Lisans programını tamamlayan ve akademik gelişmesini sürdürmek isteyen öğrenciler İngiliz Edebiyatı, Amerikan Edebiyatı, Batı Kültürleri ve Edebiyatları, Dilbilim, Drama, Karşılaştırmalı Edebiyat, Kültür Araştırmaları, Sanat, Eğitimbilim, Toplumbilim, İletişim ve benzeri alanlarda lisansüstü eğitim programlarına katılabilirler. İngiliz Dili ve Edebiyatı denildiğinde meslek olarak her ne kadar ilk akla gelen İngilizce Öğretmenliği olsa da bölüm, mezunlarına farklı iş alanlarında meslek sahibi olma seçeneğini de sağlamaktadır. Mezunlar üniversiteler tarafından açılan Tezsiz Yüksek Lisans programlarına katılarak İngilizce Öğretmeni olabilecekleri gibi, özel şirketlerde yöneticilik, halkla ilişkiler, reklâmcılık, çevirmenlik, yazılı ve görsel yayıncılık, gazetecilik, eleştirmenlik, metin yazarlığı, sinema, uluslararası ilişkiler, insan kaynakları, turist rehberliği gibi alanlarda da çalışabilmektedirler. Üniversitelerde, çeşitli kamu ve özel eğitim kurumlarında, Dışişleri, Kültür ve Turizm, Ticaret Bakanlıklarında, yerel yönetimlerde, elçilik ve konsolosluklarda, bankalarda, turizm isletmelerinde ve çeşitli özel şirketlerde, kurumsal eğitim-öğretim ve ARGE projeleri gibi alanlarda da görev alabilirler. </a:t>
            </a:r>
            <a:br>
              <a:rPr lang="tr-TR" dirty="0" smtClean="0"/>
            </a:br>
            <a:endParaRPr lang="tr-T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1"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1"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1"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1" i="0" u="none" strike="noStrike">
                          <a:solidFill>
                            <a:srgbClr val="000000"/>
                          </a:solidFill>
                          <a:latin typeface="Arial Black" pitchFamily="34" charset="0"/>
                        </a:rPr>
                        <a:t>950</a:t>
                      </a:r>
                    </a:p>
                  </a:txBody>
                  <a:tcPr marL="9525" marR="9525" marT="9525" marB="0" anchor="ctr"/>
                </a:tc>
                <a:tc>
                  <a:txBody>
                    <a:bodyPr/>
                    <a:lstStyle/>
                    <a:p>
                      <a:pPr algn="ctr" fontAlgn="ctr"/>
                      <a:r>
                        <a:rPr lang="tr-TR" sz="1100" b="1" i="0" u="none" strike="noStrike" dirty="0">
                          <a:solidFill>
                            <a:srgbClr val="000000"/>
                          </a:solidFill>
                          <a:latin typeface="Arial Black" pitchFamily="34" charset="0"/>
                        </a:rPr>
                        <a:t>478,517</a:t>
                      </a:r>
                    </a:p>
                  </a:txBody>
                  <a:tcPr marL="9525" marR="9525" marT="9525" marB="0" anchor="ctr"/>
                </a:tc>
              </a:tr>
              <a:tr h="458107">
                <a:tc>
                  <a:txBody>
                    <a:bodyPr/>
                    <a:lstStyle/>
                    <a:p>
                      <a:pPr algn="ctr" fontAlgn="ctr"/>
                      <a:r>
                        <a:rPr lang="tr-TR" sz="1100" b="1"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1"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1"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1" i="0" u="none" strike="noStrike">
                          <a:solidFill>
                            <a:srgbClr val="000000"/>
                          </a:solidFill>
                          <a:latin typeface="Arial Black" pitchFamily="34" charset="0"/>
                        </a:rPr>
                        <a:t>3530</a:t>
                      </a:r>
                    </a:p>
                  </a:txBody>
                  <a:tcPr marL="9525" marR="9525" marT="9525" marB="0" anchor="ctr"/>
                </a:tc>
                <a:tc>
                  <a:txBody>
                    <a:bodyPr/>
                    <a:lstStyle/>
                    <a:p>
                      <a:pPr algn="ctr" fontAlgn="ctr"/>
                      <a:r>
                        <a:rPr lang="tr-TR" sz="1100" b="1" i="0" u="none" strike="noStrike" dirty="0">
                          <a:solidFill>
                            <a:srgbClr val="000000"/>
                          </a:solidFill>
                          <a:latin typeface="Arial Black" pitchFamily="34" charset="0"/>
                        </a:rPr>
                        <a:t>440,976</a:t>
                      </a:r>
                    </a:p>
                  </a:txBody>
                  <a:tcPr marL="9525" marR="9525" marT="9525" marB="0" anchor="ctr"/>
                </a:tc>
              </a:tr>
              <a:tr h="458107">
                <a:tc>
                  <a:txBody>
                    <a:bodyPr/>
                    <a:lstStyle/>
                    <a:p>
                      <a:pPr algn="ctr" fontAlgn="ctr"/>
                      <a:r>
                        <a:rPr lang="tr-TR" sz="1100" b="1"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1"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1"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1" i="0" u="none" strike="noStrike">
                          <a:solidFill>
                            <a:srgbClr val="000000"/>
                          </a:solidFill>
                          <a:latin typeface="Arial Black" pitchFamily="34" charset="0"/>
                        </a:rPr>
                        <a:t>22300</a:t>
                      </a:r>
                    </a:p>
                  </a:txBody>
                  <a:tcPr marL="9525" marR="9525" marT="9525" marB="0" anchor="ctr"/>
                </a:tc>
                <a:tc>
                  <a:txBody>
                    <a:bodyPr/>
                    <a:lstStyle/>
                    <a:p>
                      <a:pPr algn="ctr" fontAlgn="ctr"/>
                      <a:r>
                        <a:rPr lang="tr-TR" sz="1100" b="1" i="0" u="none" strike="noStrike" dirty="0">
                          <a:solidFill>
                            <a:srgbClr val="000000"/>
                          </a:solidFill>
                          <a:latin typeface="Arial Black" pitchFamily="34" charset="0"/>
                        </a:rPr>
                        <a:t>314,112</a:t>
                      </a:r>
                    </a:p>
                  </a:txBody>
                  <a:tcPr marL="9525" marR="9525" marT="9525" marB="0" anchor="ctr"/>
                </a:tc>
              </a:tr>
              <a:tr h="731253">
                <a:tc>
                  <a:txBody>
                    <a:bodyPr/>
                    <a:lstStyle/>
                    <a:p>
                      <a:pPr algn="ctr" fontAlgn="ctr"/>
                      <a:r>
                        <a:rPr lang="tr-TR" sz="1100" b="1" i="0" u="none" strike="noStrike">
                          <a:solidFill>
                            <a:srgbClr val="000000"/>
                          </a:solidFill>
                          <a:latin typeface="Arial Black" pitchFamily="34" charset="0"/>
                        </a:rPr>
                        <a:t>Bingöl Üniversitesi</a:t>
                      </a:r>
                    </a:p>
                  </a:txBody>
                  <a:tcPr marL="9525" marR="9525" marT="9525" marB="0" anchor="ctr"/>
                </a:tc>
                <a:tc>
                  <a:txBody>
                    <a:bodyPr/>
                    <a:lstStyle/>
                    <a:p>
                      <a:pPr algn="ctr" fontAlgn="ctr"/>
                      <a:r>
                        <a:rPr lang="tr-TR" sz="1100" b="1"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1"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1" i="0" u="none" strike="noStrike">
                          <a:solidFill>
                            <a:srgbClr val="000000"/>
                          </a:solidFill>
                          <a:latin typeface="Arial Black" pitchFamily="34" charset="0"/>
                        </a:rPr>
                        <a:t>26900</a:t>
                      </a:r>
                    </a:p>
                  </a:txBody>
                  <a:tcPr marL="9525" marR="9525" marT="9525" marB="0" anchor="ctr"/>
                </a:tc>
                <a:tc>
                  <a:txBody>
                    <a:bodyPr/>
                    <a:lstStyle/>
                    <a:p>
                      <a:pPr algn="ctr" fontAlgn="ctr"/>
                      <a:r>
                        <a:rPr lang="tr-TR" sz="1100" b="1" i="0" u="none" strike="noStrike" dirty="0">
                          <a:solidFill>
                            <a:srgbClr val="000000"/>
                          </a:solidFill>
                          <a:latin typeface="Arial Black" pitchFamily="34" charset="0"/>
                        </a:rPr>
                        <a:t>294,172</a:t>
                      </a:r>
                    </a:p>
                  </a:txBody>
                  <a:tcPr marL="9525" marR="9525" marT="9525" marB="0" anchor="ctr"/>
                </a:tc>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1"/>
          <a:ext cx="9144000" cy="6804336"/>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67028">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6702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122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70.956</a:t>
                      </a:r>
                    </a:p>
                  </a:txBody>
                  <a:tcPr marL="47625" marR="47625" marT="47625" marB="47625" anchor="ctr">
                    <a:solidFill>
                      <a:srgbClr val="92D050"/>
                    </a:solidFill>
                  </a:tcPr>
                </a:tc>
                <a:tc>
                  <a:txBody>
                    <a:bodyPr/>
                    <a:lstStyle/>
                    <a:p>
                      <a:pPr algn="ctr" fontAlgn="ctr"/>
                      <a:r>
                        <a:rPr lang="tr-TR" sz="1200" b="1" dirty="0"/>
                        <a:t>92.301</a:t>
                      </a:r>
                    </a:p>
                  </a:txBody>
                  <a:tcPr marL="47625" marR="47625" marT="47625" marB="47625" anchor="ctr">
                    <a:solidFill>
                      <a:srgbClr val="92D050"/>
                    </a:solidFill>
                  </a:tcPr>
                </a:tc>
              </a:tr>
              <a:tr h="567028">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73.927</a:t>
                      </a:r>
                    </a:p>
                  </a:txBody>
                  <a:tcPr marL="47625" marR="47625" marT="47625" marB="47625" anchor="ctr"/>
                </a:tc>
                <a:tc>
                  <a:txBody>
                    <a:bodyPr/>
                    <a:lstStyle/>
                    <a:p>
                      <a:pPr algn="ctr" fontAlgn="ctr"/>
                      <a:r>
                        <a:rPr lang="tr-TR" sz="1200"/>
                        <a:t>84.761</a:t>
                      </a:r>
                    </a:p>
                  </a:txBody>
                  <a:tcPr marL="47625" marR="47625" marT="47625" marB="47625" anchor="ctr"/>
                </a:tc>
              </a:tr>
              <a:tr h="567028">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72.544</a:t>
                      </a:r>
                    </a:p>
                  </a:txBody>
                  <a:tcPr marL="47625" marR="47625" marT="47625" marB="47625" anchor="ctr"/>
                </a:tc>
                <a:tc>
                  <a:txBody>
                    <a:bodyPr/>
                    <a:lstStyle/>
                    <a:p>
                      <a:pPr algn="ctr" fontAlgn="ctr"/>
                      <a:r>
                        <a:rPr lang="tr-TR" sz="1200"/>
                        <a:t>91.289</a:t>
                      </a:r>
                    </a:p>
                  </a:txBody>
                  <a:tcPr marL="47625" marR="47625" marT="47625" marB="47625" anchor="ctr"/>
                </a:tc>
              </a:tr>
              <a:tr h="56702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73.800</a:t>
                      </a:r>
                    </a:p>
                  </a:txBody>
                  <a:tcPr marL="47625" marR="47625" marT="47625" marB="47625" anchor="ctr"/>
                </a:tc>
                <a:tc>
                  <a:txBody>
                    <a:bodyPr/>
                    <a:lstStyle/>
                    <a:p>
                      <a:pPr algn="ctr" fontAlgn="ctr"/>
                      <a:r>
                        <a:rPr lang="tr-TR" sz="1200"/>
                        <a:t>80.961</a:t>
                      </a:r>
                    </a:p>
                  </a:txBody>
                  <a:tcPr marL="47625" marR="47625" marT="47625" marB="47625" anchor="ctr"/>
                </a:tc>
              </a:tr>
              <a:tr h="56702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75.057</a:t>
                      </a:r>
                    </a:p>
                  </a:txBody>
                  <a:tcPr marL="47625" marR="47625" marT="47625" marB="47625" anchor="ctr"/>
                </a:tc>
                <a:tc>
                  <a:txBody>
                    <a:bodyPr/>
                    <a:lstStyle/>
                    <a:p>
                      <a:pPr algn="ctr" fontAlgn="ctr"/>
                      <a:r>
                        <a:rPr lang="tr-TR" sz="1200"/>
                        <a:t>75.057</a:t>
                      </a:r>
                    </a:p>
                  </a:txBody>
                  <a:tcPr marL="47625" marR="47625" marT="47625" marB="47625" anchor="ctr"/>
                </a:tc>
              </a:tr>
              <a:tr h="56702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a:t>72.544</a:t>
                      </a:r>
                    </a:p>
                  </a:txBody>
                  <a:tcPr marL="47625" marR="47625" marT="47625" marB="47625" anchor="ctr">
                    <a:solidFill>
                      <a:srgbClr val="92D050"/>
                    </a:solidFill>
                  </a:tcPr>
                </a:tc>
                <a:tc>
                  <a:txBody>
                    <a:bodyPr/>
                    <a:lstStyle/>
                    <a:p>
                      <a:pPr algn="ctr" fontAlgn="ctr"/>
                      <a:r>
                        <a:rPr lang="tr-TR" sz="1200" dirty="0"/>
                        <a:t>91.289</a:t>
                      </a:r>
                    </a:p>
                  </a:txBody>
                  <a:tcPr marL="47625" marR="47625" marT="47625" marB="47625" anchor="ctr">
                    <a:solidFill>
                      <a:srgbClr val="92D050"/>
                    </a:solidFill>
                  </a:tcPr>
                </a:tc>
              </a:tr>
              <a:tr h="567028">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74.400</a:t>
                      </a:r>
                    </a:p>
                  </a:txBody>
                  <a:tcPr marL="47625" marR="47625" marT="47625" marB="47625" anchor="ctr"/>
                </a:tc>
                <a:tc>
                  <a:txBody>
                    <a:bodyPr/>
                    <a:lstStyle/>
                    <a:p>
                      <a:pPr algn="ctr" fontAlgn="ctr"/>
                      <a:r>
                        <a:rPr lang="tr-TR" sz="1200" dirty="0"/>
                        <a:t>78.477</a:t>
                      </a:r>
                    </a:p>
                  </a:txBody>
                  <a:tcPr marL="47625" marR="47625" marT="47625" marB="47625" anchor="ctr"/>
                </a:tc>
              </a:tr>
              <a:tr h="567028">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92.301</a:t>
                      </a:r>
                    </a:p>
                  </a:txBody>
                  <a:tcPr marL="47625" marR="47625" marT="47625" marB="47625" anchor="ctr"/>
                </a:tc>
                <a:tc>
                  <a:txBody>
                    <a:bodyPr/>
                    <a:lstStyle/>
                    <a:p>
                      <a:pPr algn="ctr" fontAlgn="ctr"/>
                      <a:r>
                        <a:rPr lang="tr-TR" sz="1200"/>
                        <a:t>92.301</a:t>
                      </a:r>
                    </a:p>
                  </a:txBody>
                  <a:tcPr marL="47625" marR="47625" marT="47625" marB="47625" anchor="ctr"/>
                </a:tc>
              </a:tr>
              <a:tr h="56702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75.614</a:t>
                      </a:r>
                    </a:p>
                  </a:txBody>
                  <a:tcPr marL="47625" marR="47625" marT="47625" marB="47625" anchor="ctr"/>
                </a:tc>
                <a:tc>
                  <a:txBody>
                    <a:bodyPr/>
                    <a:lstStyle/>
                    <a:p>
                      <a:pPr algn="ctr" fontAlgn="ctr"/>
                      <a:r>
                        <a:rPr lang="tr-TR" sz="1200"/>
                        <a:t>83.484</a:t>
                      </a:r>
                    </a:p>
                  </a:txBody>
                  <a:tcPr marL="47625" marR="47625" marT="47625" marB="47625" anchor="ctr"/>
                </a:tc>
              </a:tr>
              <a:tr h="56702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70.956</a:t>
                      </a:r>
                    </a:p>
                  </a:txBody>
                  <a:tcPr marL="47625" marR="47625" marT="47625" marB="47625" anchor="ctr"/>
                </a:tc>
                <a:tc>
                  <a:txBody>
                    <a:bodyPr/>
                    <a:lstStyle/>
                    <a:p>
                      <a:pPr algn="ctr" fontAlgn="ctr"/>
                      <a:r>
                        <a:rPr lang="tr-TR" sz="1200"/>
                        <a:t>83.141</a:t>
                      </a:r>
                    </a:p>
                  </a:txBody>
                  <a:tcPr marL="47625" marR="47625" marT="47625" marB="47625" anchor="ctr"/>
                </a:tc>
              </a:tr>
              <a:tr h="56702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70.956</a:t>
                      </a:r>
                    </a:p>
                  </a:txBody>
                  <a:tcPr marL="47625" marR="47625" marT="47625" marB="47625" anchor="ctr">
                    <a:solidFill>
                      <a:srgbClr val="92D050"/>
                    </a:solidFill>
                  </a:tcPr>
                </a:tc>
                <a:tc>
                  <a:txBody>
                    <a:bodyPr/>
                    <a:lstStyle/>
                    <a:p>
                      <a:pPr algn="ctr" fontAlgn="ctr"/>
                      <a:r>
                        <a:rPr lang="tr-TR" sz="1200" dirty="0"/>
                        <a:t>92.301</a:t>
                      </a:r>
                    </a:p>
                  </a:txBody>
                  <a:tcPr marL="47625" marR="47625" marT="47625" marB="47625" anchor="ctr">
                    <a:solidFill>
                      <a:srgbClr val="92D050"/>
                    </a:solidFill>
                  </a:tcPr>
                </a:tc>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ctr"/>
                      <a:r>
                        <a:rPr lang="tr-TR" sz="1200" b="0" dirty="0">
                          <a:solidFill>
                            <a:schemeClr val="tx1"/>
                          </a:solidFill>
                        </a:rPr>
                        <a:t>Mütercim</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2014</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74.314</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85.223</a:t>
                      </a:r>
                    </a:p>
                  </a:txBody>
                  <a:tcPr marL="47625" marR="47625" marT="47625" marB="47625" anchor="ctr">
                    <a:solidFill>
                      <a:schemeClr val="accent3">
                        <a:lumMod val="20000"/>
                        <a:lumOff val="80000"/>
                      </a:schemeClr>
                    </a:solidFill>
                  </a:tcPr>
                </a:tc>
              </a:tr>
              <a:tr h="762000">
                <a:tc>
                  <a:txBody>
                    <a:bodyPr/>
                    <a:lstStyle/>
                    <a:p>
                      <a:pPr algn="ctr" fontAlgn="ctr"/>
                      <a:r>
                        <a:rPr lang="tr-TR" sz="1200"/>
                        <a:t>Mütercim</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71.747</a:t>
                      </a:r>
                    </a:p>
                  </a:txBody>
                  <a:tcPr marL="47625" marR="47625" marT="47625" marB="47625" anchor="ctr"/>
                </a:tc>
                <a:tc>
                  <a:txBody>
                    <a:bodyPr/>
                    <a:lstStyle/>
                    <a:p>
                      <a:pPr algn="ctr" fontAlgn="ctr"/>
                      <a:r>
                        <a:rPr lang="tr-TR" sz="1200"/>
                        <a:t>85.380</a:t>
                      </a:r>
                    </a:p>
                  </a:txBody>
                  <a:tcPr marL="47625" marR="47625" marT="47625" marB="47625" anchor="ctr"/>
                </a:tc>
              </a:tr>
              <a:tr h="762000">
                <a:tc>
                  <a:txBody>
                    <a:bodyPr/>
                    <a:lstStyle/>
                    <a:p>
                      <a:pPr algn="ctr" fontAlgn="ctr"/>
                      <a:r>
                        <a:rPr lang="tr-TR" sz="1200"/>
                        <a:t>Mütercim</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75.391</a:t>
                      </a:r>
                    </a:p>
                  </a:txBody>
                  <a:tcPr marL="47625" marR="47625" marT="47625" marB="47625" anchor="ctr"/>
                </a:tc>
                <a:tc>
                  <a:txBody>
                    <a:bodyPr/>
                    <a:lstStyle/>
                    <a:p>
                      <a:pPr algn="ctr" fontAlgn="ctr"/>
                      <a:r>
                        <a:rPr lang="tr-TR" sz="1200"/>
                        <a:t>83.322</a:t>
                      </a:r>
                    </a:p>
                  </a:txBody>
                  <a:tcPr marL="47625" marR="47625" marT="47625" marB="47625" anchor="ctr"/>
                </a:tc>
              </a:tr>
              <a:tr h="762000">
                <a:tc>
                  <a:txBody>
                    <a:bodyPr/>
                    <a:lstStyle/>
                    <a:p>
                      <a:pPr algn="ctr" fontAlgn="ctr"/>
                      <a:r>
                        <a:rPr lang="tr-TR" sz="1200" dirty="0"/>
                        <a:t>Mütercim</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71.747</a:t>
                      </a:r>
                    </a:p>
                  </a:txBody>
                  <a:tcPr marL="47625" marR="47625" marT="47625" marB="47625" anchor="ctr">
                    <a:solidFill>
                      <a:srgbClr val="92D050"/>
                    </a:solidFill>
                  </a:tcPr>
                </a:tc>
                <a:tc>
                  <a:txBody>
                    <a:bodyPr/>
                    <a:lstStyle/>
                    <a:p>
                      <a:pPr algn="ctr" fontAlgn="ctr"/>
                      <a:r>
                        <a:rPr lang="tr-TR" sz="1200" dirty="0"/>
                        <a:t>85.380</a:t>
                      </a:r>
                    </a:p>
                  </a:txBody>
                  <a:tcPr marL="47625" marR="47625" marT="47625" marB="47625" anchor="ctr">
                    <a:solidFill>
                      <a:srgbClr val="92D050"/>
                    </a:solidFill>
                  </a:tcPr>
                </a:tc>
              </a:tr>
              <a:tr h="762000">
                <a:tc>
                  <a:txBody>
                    <a:bodyPr/>
                    <a:lstStyle/>
                    <a:p>
                      <a:pPr algn="ctr" fontAlgn="ctr"/>
                      <a:r>
                        <a:rPr lang="tr-TR" sz="1200"/>
                        <a:t>Tercüman</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84.457</a:t>
                      </a:r>
                    </a:p>
                  </a:txBody>
                  <a:tcPr marL="47625" marR="47625" marT="47625" marB="47625" anchor="ctr"/>
                </a:tc>
                <a:tc>
                  <a:txBody>
                    <a:bodyPr/>
                    <a:lstStyle/>
                    <a:p>
                      <a:pPr algn="ctr" fontAlgn="ctr"/>
                      <a:r>
                        <a:rPr lang="tr-TR" sz="1200"/>
                        <a:t>84.457</a:t>
                      </a:r>
                    </a:p>
                  </a:txBody>
                  <a:tcPr marL="47625" marR="47625" marT="47625" marB="47625" anchor="ctr"/>
                </a:tc>
              </a:tr>
              <a:tr h="762000">
                <a:tc>
                  <a:txBody>
                    <a:bodyPr/>
                    <a:lstStyle/>
                    <a:p>
                      <a:pPr algn="ctr" fontAlgn="ctr"/>
                      <a:r>
                        <a:rPr lang="tr-TR" sz="1200"/>
                        <a:t>Tercüman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82.425</a:t>
                      </a:r>
                    </a:p>
                  </a:txBody>
                  <a:tcPr marL="47625" marR="47625" marT="47625" marB="47625" anchor="ctr"/>
                </a:tc>
                <a:tc>
                  <a:txBody>
                    <a:bodyPr/>
                    <a:lstStyle/>
                    <a:p>
                      <a:pPr algn="ctr" fontAlgn="ctr"/>
                      <a:r>
                        <a:rPr lang="tr-TR" sz="1200"/>
                        <a:t>82.425</a:t>
                      </a:r>
                    </a:p>
                  </a:txBody>
                  <a:tcPr marL="47625" marR="47625" marT="47625" marB="47625" anchor="ctr"/>
                </a:tc>
              </a:tr>
              <a:tr h="762000">
                <a:tc>
                  <a:txBody>
                    <a:bodyPr/>
                    <a:lstStyle/>
                    <a:p>
                      <a:pPr algn="ctr" fontAlgn="ctr"/>
                      <a:r>
                        <a:rPr lang="tr-TR" sz="1200" dirty="0"/>
                        <a:t>Tercüman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82.425</a:t>
                      </a:r>
                    </a:p>
                  </a:txBody>
                  <a:tcPr marL="47625" marR="47625" marT="47625" marB="47625" anchor="ctr">
                    <a:solidFill>
                      <a:srgbClr val="92D050"/>
                    </a:solidFill>
                  </a:tcPr>
                </a:tc>
                <a:tc>
                  <a:txBody>
                    <a:bodyPr/>
                    <a:lstStyle/>
                    <a:p>
                      <a:pPr algn="ctr" fontAlgn="ctr"/>
                      <a:r>
                        <a:rPr lang="tr-TR" sz="1200" dirty="0"/>
                        <a:t>84.457</a:t>
                      </a:r>
                    </a:p>
                  </a:txBody>
                  <a:tcPr marL="47625" marR="47625" marT="47625" marB="47625" anchor="ctr">
                    <a:solidFill>
                      <a:srgbClr val="92D050"/>
                    </a:solidFill>
                  </a:tcPr>
                </a:tc>
              </a:tr>
              <a:tr h="7620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72.221</a:t>
                      </a:r>
                    </a:p>
                  </a:txBody>
                  <a:tcPr marL="47625" marR="47625" marT="47625" marB="47625" anchor="ctr"/>
                </a:tc>
                <a:tc>
                  <a:txBody>
                    <a:bodyPr/>
                    <a:lstStyle/>
                    <a:p>
                      <a:pPr algn="ctr" fontAlgn="ctr"/>
                      <a:r>
                        <a:rPr lang="tr-TR" sz="1200"/>
                        <a:t>78.259</a:t>
                      </a:r>
                    </a:p>
                  </a:txBody>
                  <a:tcPr marL="47625" marR="47625" marT="47625" marB="47625" anchor="ctr"/>
                </a:tc>
              </a:tr>
              <a:tr h="762000">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72.221</a:t>
                      </a:r>
                    </a:p>
                  </a:txBody>
                  <a:tcPr marL="47625" marR="47625" marT="47625" marB="47625" anchor="ctr">
                    <a:solidFill>
                      <a:srgbClr val="92D050"/>
                    </a:solidFill>
                  </a:tcPr>
                </a:tc>
                <a:tc>
                  <a:txBody>
                    <a:bodyPr/>
                    <a:lstStyle/>
                    <a:p>
                      <a:pPr algn="ctr" fontAlgn="ctr"/>
                      <a:r>
                        <a:rPr lang="tr-TR" sz="1200" dirty="0"/>
                        <a:t>78.259</a:t>
                      </a:r>
                    </a:p>
                  </a:txBody>
                  <a:tcPr marL="47625" marR="47625" marT="47625" marB="47625" anchor="ctr">
                    <a:solidFill>
                      <a:srgbClr val="92D050"/>
                    </a:solidFill>
                  </a:tcPr>
                </a:tc>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4016" y="44624"/>
            <a:ext cx="8676456" cy="648072"/>
          </a:xfrm>
        </p:spPr>
        <p:style>
          <a:lnRef idx="1">
            <a:schemeClr val="accent3"/>
          </a:lnRef>
          <a:fillRef idx="3">
            <a:schemeClr val="accent3"/>
          </a:fillRef>
          <a:effectRef idx="2">
            <a:schemeClr val="accent3"/>
          </a:effectRef>
          <a:fontRef idx="minor">
            <a:schemeClr val="lt1"/>
          </a:fontRef>
        </p:style>
        <p:txBody>
          <a:bodyPr/>
          <a:lstStyle/>
          <a:p>
            <a:pPr algn="ctr"/>
            <a:r>
              <a:rPr lang="tr-TR" b="1" dirty="0" smtClean="0"/>
              <a:t>İNGİLİZCE ÖĞRETMENLİĞİ</a:t>
            </a:r>
            <a:endParaRPr lang="tr-TR" b="1" dirty="0"/>
          </a:p>
        </p:txBody>
      </p:sp>
      <p:sp>
        <p:nvSpPr>
          <p:cNvPr id="3" name="2 İçerik Yer Tutucusu"/>
          <p:cNvSpPr>
            <a:spLocks noGrp="1"/>
          </p:cNvSpPr>
          <p:nvPr>
            <p:ph sz="quarter" idx="1"/>
          </p:nvPr>
        </p:nvSpPr>
        <p:spPr>
          <a:xfrm>
            <a:off x="179512" y="764704"/>
            <a:ext cx="8640960" cy="5904656"/>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fontAlgn="base"/>
            <a:r>
              <a:rPr lang="tr-TR" b="1" dirty="0" smtClean="0"/>
              <a:t>Kısaca</a:t>
            </a:r>
          </a:p>
          <a:p>
            <a:pPr fontAlgn="base"/>
            <a:r>
              <a:rPr lang="tr-TR" dirty="0" smtClean="0"/>
              <a:t>İngilizce Öğretmenliği Programı; Milli Eğitim Bakanlığı'na bağlı resmi ve özel öğretim kurumlarında görev yapacak İngilizce Öğretmenlerini yetiştirmeyi amaçlar.</a:t>
            </a:r>
            <a:br>
              <a:rPr lang="tr-TR" dirty="0" smtClean="0"/>
            </a:br>
            <a:r>
              <a:rPr lang="tr-TR" dirty="0" smtClean="0"/>
              <a:t/>
            </a:r>
            <a:br>
              <a:rPr lang="tr-TR" dirty="0" smtClean="0"/>
            </a:br>
            <a:r>
              <a:rPr lang="tr-TR" b="1" dirty="0" smtClean="0"/>
              <a:t>Kişisel Özellikler</a:t>
            </a:r>
          </a:p>
          <a:p>
            <a:pPr fontAlgn="base"/>
            <a:r>
              <a:rPr lang="tr-TR" dirty="0" smtClean="0"/>
              <a:t>İngilizce Öğretmenliği Lisans Programı?</a:t>
            </a:r>
            <a:r>
              <a:rPr lang="tr-TR" dirty="0" err="1" smtClean="0"/>
              <a:t>ndan</a:t>
            </a:r>
            <a:r>
              <a:rPr lang="tr-TR" dirty="0" smtClean="0"/>
              <a:t> mezun olanlar ?İngilizce Öğretmeni? unvanını kazanırlar. Programdan mezun olanlar için, çalışma olanakları eğitim, turizm ve ticaret sektörlerinde oldukça geniştir. </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Programda; İngilizce dilbilgisi, İngiliz Edebiyatı, İngilizce konuşma becerilerini kazandırma ve geliştirmeye yönelik dersler yanında öğretmenlik mesleğinin gerektirdiği Eğitim Psikolojisi, Genel ve Özel Öğretim Metotları, Rehberlik gibi dersler okutulmaktadır.</a:t>
            </a:r>
            <a:br>
              <a:rPr lang="tr-TR" dirty="0" smtClean="0"/>
            </a:br>
            <a:r>
              <a:rPr lang="tr-TR" dirty="0" smtClean="0"/>
              <a:t/>
            </a:r>
            <a:br>
              <a:rPr lang="tr-TR" dirty="0" smtClean="0"/>
            </a:br>
            <a:r>
              <a:rPr lang="tr-TR" b="1" dirty="0" smtClean="0"/>
              <a:t>Sosyal Statü ve Unvanlar</a:t>
            </a:r>
          </a:p>
          <a:p>
            <a:pPr fontAlgn="base"/>
            <a:r>
              <a:rPr lang="tr-TR" dirty="0" smtClean="0"/>
              <a:t>İngilizce Öğretmenliği Lisans Programı?</a:t>
            </a:r>
            <a:r>
              <a:rPr lang="tr-TR" dirty="0" err="1" smtClean="0"/>
              <a:t>ndan</a:t>
            </a:r>
            <a:r>
              <a:rPr lang="tr-TR" dirty="0" smtClean="0"/>
              <a:t> mezun olanlar ?İngilizce Öğretmeni? unvanını kazanırlar. </a:t>
            </a:r>
            <a:br>
              <a:rPr lang="tr-TR" dirty="0" smtClean="0"/>
            </a:br>
            <a:r>
              <a:rPr lang="tr-TR" dirty="0" smtClean="0"/>
              <a:t/>
            </a:r>
            <a:br>
              <a:rPr lang="tr-TR" dirty="0" smtClean="0"/>
            </a:br>
            <a:r>
              <a:rPr lang="tr-TR" b="1" dirty="0" smtClean="0"/>
              <a:t>Çalışma Sahaları</a:t>
            </a:r>
          </a:p>
          <a:p>
            <a:r>
              <a:rPr lang="tr-TR" dirty="0" smtClean="0"/>
              <a:t>Programdan mezun olanlar için, çalışma olanakları eğitim, turizm ve ticaret sektörlerinde oldukça geniştir. Mezunlar devlet okullarında öğretmen olarak çalışırlar. Özel Öğretim kurumlarında da İngilizce Öğretmeni ihtiyacı vardır. Mezun olanlar ayrıca, turizm ve ticaret firmalarında çevirmen olarak çalışabilirler. Özellikle Avrupa Birliği?ne girme süreci ve sonrası düşünülürse, mezunlar kazandıkları becerileri geliştirerek kendilerine iş alanı oluşturabilirler. İngilizcenin birçok ulus tarafından iletişimde benimsenen dil olması İngilizce öğrenmeye verilen önemi artırmaktadır. </a:t>
            </a:r>
            <a:endParaRPr lang="tr-T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gilizce_ogretmenligi_subat_atamasi_degerlendirme_bolumu_h119704.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730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484,321</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2950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447,464</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13800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361,273</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Mustafa Kemal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13600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362,765</a:t>
                      </a:r>
                    </a:p>
                  </a:txBody>
                  <a:tcPr marL="9525" marR="9525" marT="9525" marB="0" anchor="ctr"/>
                </a:tc>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İNGİLİZCE</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68,66232</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3934</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0">
            <a:schemeClr val="accent4"/>
          </a:lnRef>
          <a:fillRef idx="3">
            <a:schemeClr val="accent4"/>
          </a:fillRef>
          <a:effectRef idx="3">
            <a:schemeClr val="accent4"/>
          </a:effectRef>
          <a:fontRef idx="minor">
            <a:schemeClr val="lt1"/>
          </a:fontRef>
        </p:style>
        <p:txBody>
          <a:bodyPr/>
          <a:lstStyle/>
          <a:p>
            <a:pPr algn="ctr"/>
            <a:r>
              <a:rPr lang="tr-TR" b="1" dirty="0" smtClean="0"/>
              <a:t>İNŞAAT MÜHENDİSLİĞİ</a:t>
            </a:r>
            <a:endParaRPr lang="tr-TR" b="1" dirty="0"/>
          </a:p>
        </p:txBody>
      </p:sp>
      <p:sp>
        <p:nvSpPr>
          <p:cNvPr id="3" name="2 İçerik Yer Tutucusu"/>
          <p:cNvSpPr>
            <a:spLocks noGrp="1"/>
          </p:cNvSpPr>
          <p:nvPr>
            <p:ph sz="quarter" idx="1"/>
          </p:nvPr>
        </p:nvSpPr>
        <p:spPr>
          <a:xfrm>
            <a:off x="179512" y="692696"/>
            <a:ext cx="8568952" cy="5976664"/>
          </a:xfrm>
        </p:spPr>
        <p:style>
          <a:lnRef idx="1">
            <a:schemeClr val="accent4"/>
          </a:lnRef>
          <a:fillRef idx="3">
            <a:schemeClr val="accent4"/>
          </a:fillRef>
          <a:effectRef idx="2">
            <a:schemeClr val="accent4"/>
          </a:effectRef>
          <a:fontRef idx="minor">
            <a:schemeClr val="lt1"/>
          </a:fontRef>
        </p:style>
        <p:txBody>
          <a:bodyPr>
            <a:normAutofit fontScale="47500" lnSpcReduction="20000"/>
          </a:bodyPr>
          <a:lstStyle/>
          <a:p>
            <a:pPr fontAlgn="base"/>
            <a:endParaRPr lang="tr-TR" b="1" dirty="0" smtClean="0"/>
          </a:p>
          <a:p>
            <a:pPr fontAlgn="base"/>
            <a:r>
              <a:rPr lang="tr-TR" b="1" dirty="0" smtClean="0"/>
              <a:t>Kısaca</a:t>
            </a:r>
          </a:p>
          <a:p>
            <a:pPr fontAlgn="base"/>
            <a:r>
              <a:rPr lang="tr-TR" dirty="0" smtClean="0"/>
              <a:t>İnşaat Mühendisliği Programı; her türlü bina, baraj, havaalanı, köprü, yol, liman, kanalizasyon, su şebekesi vb. hizmet ve endüstri yapılarının planlanması, projelendirilmesi, yapımı ve denetimi konuları ile ilgili eğitim ve araştırma yapmayı amaçlar. </a:t>
            </a:r>
            <a:br>
              <a:rPr lang="tr-TR" dirty="0" smtClean="0"/>
            </a:br>
            <a:r>
              <a:rPr lang="tr-TR" dirty="0" smtClean="0"/>
              <a:t/>
            </a:r>
            <a:br>
              <a:rPr lang="tr-TR" dirty="0" smtClean="0"/>
            </a:br>
            <a:r>
              <a:rPr lang="tr-TR" b="1" dirty="0" smtClean="0"/>
              <a:t>Kişisel Özellikler</a:t>
            </a:r>
          </a:p>
          <a:p>
            <a:pPr fontAlgn="base"/>
            <a:r>
              <a:rPr lang="tr-TR" dirty="0" smtClean="0"/>
              <a:t>İnşaat Mühendisliği alanında çalışmak isteyenlerin; sayısal akıl yürütme, uzay ilişkilerini görebilme gücüne sahip, matematiğe, fiziğe, ekonomiye ilgili ve bu alanda iyi yetişmiş kişiler olması gereklidir. Her bilim dalında olduğu gibi, İnşaat Mühendisliğinde de, kişinin bilgilerini anlamlı bir düzen içinde bir araya getirerek sentez yapabilme ve bundan yararlanarak problem çözebilme yeteneğini geliştirmiş olması gereklidir. Ayrıca iş sahipleri ve işçilerle iyi iletişim kurabilen, sabırlı, hoşgörülü ve düşüncelerini başkalarına iletebilen bir kimse olmak da İnşaat Mühendisliğinde aranan kişilik özellikleridir.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matematik, fizik, kimya gibi temel bilimler alanındaki dersler ile Uygulamalı Mekanik, Malzeme Davranışı, Mukavemet ve Topografya, Yapı Mekaniği, Zemin Mekaniği, Akışkanlar Mekaniği, Ulaşım gibi mühendislik derslerinden oluşan bir program uygulanır. Mesleğin çeşitli dallarında planlama ve projelendirme yeteneğinin geliştirilmesine yönelik çalışmalar yapılır. </a:t>
            </a:r>
            <a:br>
              <a:rPr lang="tr-TR" dirty="0" smtClean="0"/>
            </a:br>
            <a:r>
              <a:rPr lang="tr-TR" dirty="0" smtClean="0"/>
              <a:t/>
            </a:r>
            <a:br>
              <a:rPr lang="tr-TR" dirty="0" smtClean="0"/>
            </a:br>
            <a:r>
              <a:rPr lang="tr-TR" b="1" dirty="0" smtClean="0"/>
              <a:t>Sosyal Statü ve Unvanlar</a:t>
            </a:r>
          </a:p>
          <a:p>
            <a:pPr fontAlgn="base"/>
            <a:r>
              <a:rPr lang="tr-TR" dirty="0" smtClean="0"/>
              <a:t>İnşaat Mühendisliğini bitiren öğrencilere "İnşaat Mühendisi" unvanı verilir. </a:t>
            </a:r>
            <a:br>
              <a:rPr lang="tr-TR" dirty="0" smtClean="0"/>
            </a:br>
            <a:r>
              <a:rPr lang="tr-TR" dirty="0" smtClean="0"/>
              <a:t/>
            </a:r>
            <a:br>
              <a:rPr lang="tr-TR" dirty="0" smtClean="0"/>
            </a:br>
            <a:r>
              <a:rPr lang="tr-TR" b="1" dirty="0" smtClean="0"/>
              <a:t>Çalışma Sahaları</a:t>
            </a:r>
          </a:p>
          <a:p>
            <a:r>
              <a:rPr lang="tr-TR" dirty="0" smtClean="0"/>
              <a:t>Kurucu mühendislik sayılan İnşaat Mühendisliği geniş bir alanı kapsadığından bu meslekte çalışanlar çeşitli dallarda uzmanlaşma gereği duymaktadır. Bu dalların </a:t>
            </a:r>
            <a:r>
              <a:rPr lang="tr-TR" dirty="0" err="1" smtClean="0"/>
              <a:t>başlıcaları</a:t>
            </a:r>
            <a:r>
              <a:rPr lang="tr-TR" dirty="0" smtClean="0"/>
              <a:t>, yapı mühendisliği, temel mühendisliği, su mühendisliği, malzeme bilimi, ulaşım vb. </a:t>
            </a:r>
            <a:r>
              <a:rPr lang="tr-TR" dirty="0" err="1" smtClean="0"/>
              <a:t>dir</a:t>
            </a:r>
            <a:r>
              <a:rPr lang="tr-TR" dirty="0" smtClean="0"/>
              <a:t>. Lisansüstü öğretim düzeyinde, öğrencinin bu alanlardan birinde bilgi ve yeteneğini geliştirmesi ve seçtiği alan içinde bulunan belli bir problem üzerinde özgün araştırma yapması gerekir. Uzmanlık ve çalışma alanı ne olursa olsun, İnşaat Mühendisi kuracağı yapının dayanıklılığını sağlamakla yükümlüdür. Bunun yanında, inşaat için gerekli malzeme ve personeli, bunların maliyetini hesaplar, malzemeyi satın alır, iş planını hazırlar, inşaatı denetler. Bu çalışmaları, yakın mesleklerden kişilerle işbirliği ve dayanışma içinde gerçekleştirir. İnşaat Mühendisliği çalışmalarının bir bölümü büroda gerçekleştirilirse de, önemli bir bölümü uygulama alanında yer alır. Bu nedenle, inşaat mühendislerinin bazıları büroda, bazıları şantiyede, pek çoğu da her iki alanda görev yaparlar. Ülkemizde inşaat mühendisleri, Bayındırlık ve İskân, Orman, Tarım ve Köy işleri, Enerji ve Tabii Kaynaklar, Ulaştırma Bakanlıkları, Köy Hizmetleri ve Karayolları Genel Müdürlüklerinde, Kamu İktisadi Teşekküllerinde görev almakta, bir kısmı ise serbest çalışmaktadır. </a:t>
            </a:r>
            <a:endParaRPr lang="tr-TR"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4080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478,581</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Gazi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32000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399,277</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Fırat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Düzce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1,835</a:t>
                      </a:r>
                    </a:p>
                  </a:txBody>
                  <a:tcPr marL="47625" marR="47625" marT="47625" marB="47625" anchor="ctr">
                    <a:solidFill>
                      <a:srgbClr val="92D050"/>
                    </a:solidFill>
                  </a:tcPr>
                </a:tc>
                <a:tc>
                  <a:txBody>
                    <a:bodyPr/>
                    <a:lstStyle/>
                    <a:p>
                      <a:pPr algn="ctr" fontAlgn="ctr"/>
                      <a:r>
                        <a:rPr lang="tr-TR" sz="1200" b="1" dirty="0"/>
                        <a:t>16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97.352</a:t>
                      </a:r>
                    </a:p>
                  </a:txBody>
                  <a:tcPr marL="47625" marR="47625" marT="47625" marB="47625" anchor="ctr">
                    <a:solidFill>
                      <a:srgbClr val="92D050"/>
                    </a:solidFill>
                  </a:tcPr>
                </a:tc>
              </a:tr>
              <a:tr h="527538">
                <a:tc>
                  <a:txBody>
                    <a:bodyPr/>
                    <a:lstStyle/>
                    <a:p>
                      <a:pPr algn="ctr" fontAlgn="ctr"/>
                      <a:r>
                        <a:rPr lang="tr-TR" sz="1200"/>
                        <a:t>İnşaat Mühendisi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81.049</a:t>
                      </a:r>
                    </a:p>
                  </a:txBody>
                  <a:tcPr marL="47625" marR="47625" marT="47625" marB="47625" anchor="ctr"/>
                </a:tc>
                <a:tc>
                  <a:txBody>
                    <a:bodyPr/>
                    <a:lstStyle/>
                    <a:p>
                      <a:pPr algn="ctr" fontAlgn="ctr"/>
                      <a:r>
                        <a:rPr lang="tr-TR" sz="1200"/>
                        <a:t>84.004</a:t>
                      </a:r>
                    </a:p>
                  </a:txBody>
                  <a:tcPr marL="47625" marR="47625" marT="47625" marB="47625" anchor="ctr"/>
                </a:tc>
              </a:tr>
              <a:tr h="527538">
                <a:tc>
                  <a:txBody>
                    <a:bodyPr/>
                    <a:lstStyle/>
                    <a:p>
                      <a:pPr algn="ctr" fontAlgn="ctr"/>
                      <a:r>
                        <a:rPr lang="tr-TR" sz="1200"/>
                        <a:t>İnşaat Mühendisi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81.546</a:t>
                      </a:r>
                    </a:p>
                  </a:txBody>
                  <a:tcPr marL="47625" marR="47625" marT="47625" marB="47625" anchor="ctr"/>
                </a:tc>
                <a:tc>
                  <a:txBody>
                    <a:bodyPr/>
                    <a:lstStyle/>
                    <a:p>
                      <a:pPr algn="ctr" fontAlgn="ctr"/>
                      <a:r>
                        <a:rPr lang="tr-TR" sz="1200"/>
                        <a:t>87.237</a:t>
                      </a:r>
                    </a:p>
                  </a:txBody>
                  <a:tcPr marL="47625" marR="47625" marT="47625" marB="47625" anchor="ctr"/>
                </a:tc>
              </a:tr>
              <a:tr h="527538">
                <a:tc>
                  <a:txBody>
                    <a:bodyPr/>
                    <a:lstStyle/>
                    <a:p>
                      <a:pPr algn="ctr" fontAlgn="ctr"/>
                      <a:r>
                        <a:rPr lang="tr-TR" sz="1200" dirty="0"/>
                        <a:t>İnşaat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78.259</a:t>
                      </a:r>
                    </a:p>
                  </a:txBody>
                  <a:tcPr marL="47625" marR="47625" marT="47625" marB="47625" anchor="ctr"/>
                </a:tc>
                <a:tc>
                  <a:txBody>
                    <a:bodyPr/>
                    <a:lstStyle/>
                    <a:p>
                      <a:pPr algn="ctr" fontAlgn="ctr"/>
                      <a:r>
                        <a:rPr lang="tr-TR" sz="1200"/>
                        <a:t>87.052</a:t>
                      </a:r>
                    </a:p>
                  </a:txBody>
                  <a:tcPr marL="47625" marR="47625" marT="47625" marB="47625" anchor="ctr"/>
                </a:tc>
              </a:tr>
              <a:tr h="527538">
                <a:tc>
                  <a:txBody>
                    <a:bodyPr/>
                    <a:lstStyle/>
                    <a:p>
                      <a:pPr algn="ctr" fontAlgn="ctr"/>
                      <a:r>
                        <a:rPr lang="tr-TR" sz="1200" dirty="0"/>
                        <a:t>İnşaat Mühendisi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95</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78.259</a:t>
                      </a:r>
                    </a:p>
                  </a:txBody>
                  <a:tcPr marL="47625" marR="47625" marT="47625" marB="47625" anchor="ctr">
                    <a:solidFill>
                      <a:srgbClr val="92D050"/>
                    </a:solidFill>
                  </a:tcPr>
                </a:tc>
                <a:tc>
                  <a:txBody>
                    <a:bodyPr/>
                    <a:lstStyle/>
                    <a:p>
                      <a:pPr algn="ctr" fontAlgn="ctr"/>
                      <a:r>
                        <a:rPr lang="tr-TR" sz="1200" dirty="0"/>
                        <a:t>87.237</a:t>
                      </a:r>
                    </a:p>
                  </a:txBody>
                  <a:tcPr marL="47625" marR="47625" marT="47625" marB="47625" anchor="ctr">
                    <a:solidFill>
                      <a:srgbClr val="92D050"/>
                    </a:solidFill>
                  </a:tcPr>
                </a:tc>
              </a:tr>
              <a:tr h="527538">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184</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96.202</a:t>
                      </a:r>
                    </a:p>
                  </a:txBody>
                  <a:tcPr marL="47625" marR="47625" marT="47625" marB="47625" anchor="ctr"/>
                </a:tc>
              </a:tr>
              <a:tr h="527538">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80.672</a:t>
                      </a:r>
                    </a:p>
                  </a:txBody>
                  <a:tcPr marL="47625" marR="47625" marT="47625" marB="47625" anchor="ctr"/>
                </a:tc>
                <a:tc>
                  <a:txBody>
                    <a:bodyPr/>
                    <a:lstStyle/>
                    <a:p>
                      <a:pPr algn="ctr" fontAlgn="ctr"/>
                      <a:r>
                        <a:rPr lang="tr-TR" sz="1200"/>
                        <a:t>94.730</a:t>
                      </a:r>
                    </a:p>
                  </a:txBody>
                  <a:tcPr marL="47625" marR="47625" marT="47625" marB="47625" anchor="ctr"/>
                </a:tc>
              </a:tr>
              <a:tr h="527538">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562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81.273</a:t>
                      </a:r>
                    </a:p>
                  </a:txBody>
                  <a:tcPr marL="47625" marR="47625" marT="47625" marB="47625" anchor="ctr"/>
                </a:tc>
                <a:tc>
                  <a:txBody>
                    <a:bodyPr/>
                    <a:lstStyle/>
                    <a:p>
                      <a:pPr algn="ctr" fontAlgn="ctr"/>
                      <a:r>
                        <a:rPr lang="tr-TR" sz="1200"/>
                        <a:t>96.969</a:t>
                      </a:r>
                    </a:p>
                  </a:txBody>
                  <a:tcPr marL="47625" marR="47625" marT="47625" marB="47625" anchor="ctr"/>
                </a:tc>
              </a:tr>
              <a:tr h="527538">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753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77.568</a:t>
                      </a:r>
                    </a:p>
                  </a:txBody>
                  <a:tcPr marL="47625" marR="47625" marT="47625" marB="47625" anchor="ctr"/>
                </a:tc>
                <a:tc>
                  <a:txBody>
                    <a:bodyPr/>
                    <a:lstStyle/>
                    <a:p>
                      <a:pPr algn="ctr" fontAlgn="ctr"/>
                      <a:r>
                        <a:rPr lang="tr-TR" sz="1200"/>
                        <a:t>97.352</a:t>
                      </a:r>
                    </a:p>
                  </a:txBody>
                  <a:tcPr marL="47625" marR="47625" marT="47625" marB="47625" anchor="ctr"/>
                </a:tc>
              </a:tr>
              <a:tr h="527538">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1,739</a:t>
                      </a:r>
                    </a:p>
                  </a:txBody>
                  <a:tcPr marL="47625" marR="47625" marT="47625" marB="47625" anchor="ctr">
                    <a:solidFill>
                      <a:srgbClr val="92D050"/>
                    </a:solidFill>
                  </a:tcPr>
                </a:tc>
                <a:tc>
                  <a:txBody>
                    <a:bodyPr/>
                    <a:lstStyle/>
                    <a:p>
                      <a:pPr algn="ctr" fontAlgn="ctr"/>
                      <a:r>
                        <a:rPr lang="tr-TR" sz="1200" dirty="0"/>
                        <a:t>16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97.352</a:t>
                      </a:r>
                    </a:p>
                  </a:txBody>
                  <a:tcPr marL="47625" marR="47625" marT="47625" marB="47625" anchor="ctr">
                    <a:solidFill>
                      <a:srgbClr val="92D050"/>
                    </a:solidFill>
                  </a:tcPr>
                </a:tc>
              </a:tr>
              <a:tr h="527538">
                <a:tc>
                  <a:txBody>
                    <a:bodyPr/>
                    <a:lstStyle/>
                    <a:p>
                      <a:pPr algn="ctr" fontAlgn="ctr"/>
                      <a:r>
                        <a:rPr lang="tr-TR" sz="1200"/>
                        <a:t>Uzman</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82.060</a:t>
                      </a:r>
                    </a:p>
                  </a:txBody>
                  <a:tcPr marL="47625" marR="47625" marT="47625" marB="47625" anchor="ctr"/>
                </a:tc>
                <a:tc>
                  <a:txBody>
                    <a:bodyPr/>
                    <a:lstStyle/>
                    <a:p>
                      <a:pPr algn="ctr" fontAlgn="ctr"/>
                      <a:r>
                        <a:rPr lang="tr-TR" sz="1200"/>
                        <a:t>82.060</a:t>
                      </a:r>
                    </a:p>
                  </a:txBody>
                  <a:tcPr marL="47625" marR="47625" marT="47625" marB="47625" anchor="ctr"/>
                </a:tc>
              </a:tr>
              <a:tr h="527538">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82.060</a:t>
                      </a:r>
                    </a:p>
                  </a:txBody>
                  <a:tcPr marL="47625" marR="47625" marT="47625" marB="47625" anchor="ctr">
                    <a:solidFill>
                      <a:srgbClr val="92D050"/>
                    </a:solidFill>
                  </a:tcPr>
                </a:tc>
                <a:tc>
                  <a:txBody>
                    <a:bodyPr/>
                    <a:lstStyle/>
                    <a:p>
                      <a:pPr algn="ctr" fontAlgn="ctr"/>
                      <a:r>
                        <a:rPr lang="tr-TR" sz="1200" dirty="0"/>
                        <a:t>82.060</a:t>
                      </a:r>
                    </a:p>
                  </a:txBody>
                  <a:tcPr marL="47625" marR="47625" marT="47625" marB="47625" anchor="ctr">
                    <a:solidFill>
                      <a:srgbClr val="92D050"/>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029705">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1942765">
                <a:tc>
                  <a:txBody>
                    <a:bodyPr/>
                    <a:lstStyle/>
                    <a:p>
                      <a:pPr algn="ctr" fontAlgn="ctr"/>
                      <a:endParaRPr lang="tr-TR" sz="1200" b="1"/>
                    </a:p>
                  </a:txBody>
                  <a:tcPr marL="47625" marR="47625" marT="47625" marB="47625" anchor="ctr"/>
                </a:tc>
                <a:tc>
                  <a:txBody>
                    <a:bodyPr/>
                    <a:lstStyle/>
                    <a:p>
                      <a:pPr algn="ctr" fontAlgn="ctr"/>
                      <a:r>
                        <a:rPr lang="tr-TR" sz="1200" b="1" dirty="0"/>
                        <a:t>Yıllar Toplamı</a:t>
                      </a:r>
                    </a:p>
                  </a:txBody>
                  <a:tcPr marL="47625" marR="47625" marT="47625" marB="47625" anchor="ctr"/>
                </a:tc>
                <a:tc>
                  <a:txBody>
                    <a:bodyPr/>
                    <a:lstStyle/>
                    <a:p>
                      <a:pPr algn="ctr" fontAlgn="ctr"/>
                      <a:r>
                        <a:rPr lang="tr-TR" sz="1200" b="1"/>
                        <a:t>2</a:t>
                      </a:r>
                    </a:p>
                  </a:txBody>
                  <a:tcPr marL="47625" marR="47625" marT="47625" marB="47625" anchor="ctr"/>
                </a:tc>
                <a:tc>
                  <a:txBody>
                    <a:bodyPr/>
                    <a:lstStyle/>
                    <a:p>
                      <a:pPr algn="ctr" fontAlgn="ctr"/>
                      <a:r>
                        <a:rPr lang="tr-TR" sz="1200" b="1"/>
                        <a:t>-</a:t>
                      </a:r>
                    </a:p>
                  </a:txBody>
                  <a:tcPr marL="47625" marR="47625" marT="47625" marB="47625" anchor="ctr"/>
                </a:tc>
                <a:tc>
                  <a:txBody>
                    <a:bodyPr/>
                    <a:lstStyle/>
                    <a:p>
                      <a:pPr algn="ctr" fontAlgn="ctr"/>
                      <a:r>
                        <a:rPr lang="tr-TR" sz="1200" b="1"/>
                        <a:t>84.612</a:t>
                      </a:r>
                    </a:p>
                  </a:txBody>
                  <a:tcPr marL="47625" marR="47625" marT="47625" marB="47625" anchor="ctr"/>
                </a:tc>
                <a:tc>
                  <a:txBody>
                    <a:bodyPr/>
                    <a:lstStyle/>
                    <a:p>
                      <a:pPr algn="ctr" fontAlgn="ctr"/>
                      <a:r>
                        <a:rPr lang="tr-TR" sz="1200" b="1"/>
                        <a:t>86.936</a:t>
                      </a:r>
                    </a:p>
                  </a:txBody>
                  <a:tcPr marL="47625" marR="47625" marT="47625" marB="47625" anchor="ctr"/>
                </a:tc>
              </a:tr>
              <a:tr h="1942765">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84.612</a:t>
                      </a:r>
                    </a:p>
                  </a:txBody>
                  <a:tcPr marL="47625" marR="47625" marT="47625" marB="47625" anchor="ctr"/>
                </a:tc>
                <a:tc>
                  <a:txBody>
                    <a:bodyPr/>
                    <a:lstStyle/>
                    <a:p>
                      <a:pPr algn="ctr" fontAlgn="ctr"/>
                      <a:r>
                        <a:rPr lang="tr-TR" sz="1200"/>
                        <a:t>86.936</a:t>
                      </a:r>
                    </a:p>
                  </a:txBody>
                  <a:tcPr marL="47625" marR="47625" marT="47625" marB="47625" anchor="ctr"/>
                </a:tc>
              </a:tr>
              <a:tr h="1942765">
                <a:tc>
                  <a:txBody>
                    <a:bodyPr/>
                    <a:lstStyle/>
                    <a:p>
                      <a:pPr algn="ctr" fontAlgn="ctr"/>
                      <a:r>
                        <a:rPr lang="tr-TR" sz="1200" b="1" dirty="0"/>
                        <a:t>Memur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84.612</a:t>
                      </a:r>
                    </a:p>
                  </a:txBody>
                  <a:tcPr marL="47625" marR="47625" marT="47625" marB="47625" anchor="ctr">
                    <a:solidFill>
                      <a:srgbClr val="92D050"/>
                    </a:solidFill>
                  </a:tcPr>
                </a:tc>
                <a:tc>
                  <a:txBody>
                    <a:bodyPr/>
                    <a:lstStyle/>
                    <a:p>
                      <a:pPr algn="ctr" fontAlgn="ctr"/>
                      <a:r>
                        <a:rPr lang="tr-TR" sz="1200" b="1" dirty="0"/>
                        <a:t>86.936</a:t>
                      </a:r>
                    </a:p>
                  </a:txBody>
                  <a:tcPr marL="47625" marR="47625" marT="47625" marB="47625" anchor="ctr">
                    <a:solidFill>
                      <a:srgbClr val="92D050"/>
                    </a:solidFill>
                  </a:tcPr>
                </a:tc>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3752"/>
            <a:ext cx="8640960" cy="494928"/>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tr-TR" b="1" dirty="0" smtClean="0"/>
              <a:t>İşitme engelliler öğretmenliği</a:t>
            </a:r>
            <a:endParaRPr lang="tr-TR" b="1" dirty="0"/>
          </a:p>
        </p:txBody>
      </p:sp>
      <p:sp>
        <p:nvSpPr>
          <p:cNvPr id="3" name="2 İçerik Yer Tutucusu"/>
          <p:cNvSpPr>
            <a:spLocks noGrp="1"/>
          </p:cNvSpPr>
          <p:nvPr>
            <p:ph sz="quarter" idx="1"/>
          </p:nvPr>
        </p:nvSpPr>
        <p:spPr>
          <a:xfrm>
            <a:off x="107504" y="620688"/>
            <a:ext cx="8640960" cy="5976664"/>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İşitme Engelliler Öğretmenliği Programı; Milli Eğitim Bakanlığı'na bağlı resmi ve özel öğretim kurumlarında görev yapacak ?İşitme Engelliler Sınıf Öğretmenlerini? yetiştirmeyi amaçlar. </a:t>
            </a:r>
            <a:br>
              <a:rPr lang="tr-TR" dirty="0" smtClean="0"/>
            </a:br>
            <a:r>
              <a:rPr lang="tr-TR" dirty="0" smtClean="0"/>
              <a:t/>
            </a:r>
            <a:br>
              <a:rPr lang="tr-TR" dirty="0" smtClean="0"/>
            </a:br>
            <a:r>
              <a:rPr lang="tr-TR" b="1" dirty="0" smtClean="0"/>
              <a:t>Kişisel Özellikler</a:t>
            </a:r>
          </a:p>
          <a:p>
            <a:pPr fontAlgn="base"/>
            <a:r>
              <a:rPr lang="tr-TR" dirty="0" smtClean="0"/>
              <a:t>Programda okumak isteyenlerin; sosyal bilimlerle ilgilenen, sözel yeteneği güçlü kişiler olmaları gerekir. Ayrıca öğretmenliği benimsemiş ve öğretmeyi seven kişiler olmaları da önemlidir. Düşüncelerini başkalarına açık bir biçimde aktarabilen, sevecen, hoşgörülü, sabırlı, mesleğinin sorunlarıyla ilgilenen ve çözüm yolları bulmaya çalışan, iyi bir öğrenme ortamı oluşturabilecek, kendini geliştirmeye istekli kişiler bu alanda daha başarılı olabilirler.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Programda; Eğitime Giriş, Matematik, Fen Bilgisi, Sosyal Bilgiler, Özel Eğitime Giriş, Psikoloji, Dil Gelişimi ve İletişim, Sağlık Bilgisi ve İlk Yardım, Türkiye Tarihi, Eğitim Yönetimi, Öğrenme Psikolojisi, Ses Bilimi ve Ses Bilgisi, Psikolojik Danışma ve Rehberlik, İşitme Engelli Çocuklarda Dil Gelişimi, İşitme Engelli Çocuklara İletişim Becerileri Kazandırma, Aile Eğitimi, Türkçe Eğitimi, Özel Eğitimde Yasa ve Yönetmelikler, Öğretim Materyalleri Hazırlama Teknikleri, İşitme Cihazlarının Kullanımı vb. dersler verilmektedir. Öğrenciler, eğitimleri sırasında okullarda uygulama yapmaktadırlar. </a:t>
            </a:r>
            <a:br>
              <a:rPr lang="tr-TR" dirty="0" smtClean="0"/>
            </a:br>
            <a:r>
              <a:rPr lang="tr-TR" dirty="0" smtClean="0"/>
              <a:t/>
            </a:r>
            <a:br>
              <a:rPr lang="tr-TR" dirty="0" smtClean="0"/>
            </a:br>
            <a:r>
              <a:rPr lang="tr-TR" b="1" dirty="0" smtClean="0"/>
              <a:t>Sosyal Statü ve Unvanlar</a:t>
            </a:r>
          </a:p>
          <a:p>
            <a:pPr fontAlgn="base"/>
            <a:r>
              <a:rPr lang="tr-TR" dirty="0" smtClean="0"/>
              <a:t>İşitme Engelliler Öğretmenliği Lisans Programından mezun olanlar ?İşitme Engelliler Sınıf Öğretmeni? unvanını kazanırlar. </a:t>
            </a:r>
            <a:br>
              <a:rPr lang="tr-TR" dirty="0" smtClean="0"/>
            </a:br>
            <a:r>
              <a:rPr lang="tr-TR" dirty="0" smtClean="0"/>
              <a:t/>
            </a:r>
            <a:br>
              <a:rPr lang="tr-TR" dirty="0" smtClean="0"/>
            </a:br>
            <a:r>
              <a:rPr lang="tr-TR" b="1" dirty="0" smtClean="0"/>
              <a:t>Çalışma Sahaları</a:t>
            </a:r>
          </a:p>
          <a:p>
            <a:r>
              <a:rPr lang="tr-TR" dirty="0" smtClean="0"/>
              <a:t>İşitme Engelliler Sınıf Öğretmenleri Milli Eğitim Bakanlığına bağlı resmi ve özel okullarda çalışabilirler. Çocuk Esirgeme Kurumu ve rehabilitasyon merkezlerinde de çalışma olanakları vardır.</a:t>
            </a:r>
            <a:br>
              <a:rPr lang="tr-TR" dirty="0" smtClean="0"/>
            </a:br>
            <a:endParaRPr lang="tr-T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sitme-yeniden.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Anadolu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57300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380,89</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Karadeniz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64600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376,064</a:t>
                      </a:r>
                    </a:p>
                  </a:txBody>
                  <a:tcPr marL="9525" marR="9525" marT="9525" marB="0" anchor="ctr"/>
                </a:tc>
              </a:tr>
              <a:tr h="458107">
                <a:tc>
                  <a:txBody>
                    <a:bodyPr/>
                    <a:lstStyle/>
                    <a:p>
                      <a:pPr algn="ctr" fontAlgn="ctr"/>
                      <a:r>
                        <a:rPr lang="tr-TR" sz="1100" b="0" i="0" u="none" strike="noStrike" dirty="0" err="1">
                          <a:solidFill>
                            <a:srgbClr val="000000"/>
                          </a:solidFill>
                          <a:latin typeface="Arial Black" pitchFamily="34" charset="0"/>
                        </a:rPr>
                        <a:t>Ondokuz</a:t>
                      </a:r>
                      <a:r>
                        <a:rPr lang="tr-TR" sz="1100" b="0" i="0" u="none" strike="noStrike" dirty="0">
                          <a:solidFill>
                            <a:srgbClr val="000000"/>
                          </a:solidFill>
                          <a:latin typeface="Arial Black" pitchFamily="34" charset="0"/>
                        </a:rPr>
                        <a:t> Mayıs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61500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378,066</a:t>
                      </a:r>
                    </a:p>
                  </a:txBody>
                  <a:tcPr marL="9525" marR="9525" marT="9525" marB="0" anchor="ctr"/>
                </a:tc>
              </a:tr>
              <a:tr h="731253">
                <a:tc>
                  <a:txBody>
                    <a:bodyPr/>
                    <a:lstStyle/>
                    <a:p>
                      <a:pPr algn="ctr" fontAlgn="ctr"/>
                      <a:r>
                        <a:rPr lang="tr-TR" sz="1100" b="0" i="0" u="none" strike="noStrike" dirty="0">
                          <a:solidFill>
                            <a:srgbClr val="000000"/>
                          </a:solidFill>
                          <a:latin typeface="Arial Black" pitchFamily="34" charset="0"/>
                        </a:rPr>
                        <a:t>Yakın Doğu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104000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357,138</a:t>
                      </a:r>
                    </a:p>
                  </a:txBody>
                  <a:tcPr marL="9525" marR="9525" marT="9525" marB="0" anchor="ctr"/>
                </a:tc>
              </a:tr>
            </a:tbl>
          </a:graphicData>
        </a:graphic>
      </p:graphicFrame>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r>
              <a:rPr kumimoji="0" lang="tr-TR" sz="3000" b="1" i="0" u="none" strike="noStrike" kern="1200" cap="small" spc="0" normalizeH="0" baseline="0" noProof="0" dirty="0" smtClean="0">
                <a:ln>
                  <a:noFill/>
                </a:ln>
                <a:solidFill>
                  <a:schemeClr val="lt1"/>
                </a:solidFill>
                <a:effectLst/>
                <a:uLnTx/>
                <a:uFillTx/>
                <a:latin typeface="+mn-lt"/>
                <a:ea typeface="+mn-ea"/>
                <a:cs typeface="+mn-cs"/>
              </a:rPr>
              <a:t>İŞİTME</a:t>
            </a:r>
            <a:r>
              <a:rPr kumimoji="0" lang="tr-TR" sz="3000" b="1" i="0" u="none" strike="noStrike" kern="1200" cap="small" spc="0" normalizeH="0" noProof="0" dirty="0" smtClean="0">
                <a:ln>
                  <a:noFill/>
                </a:ln>
                <a:solidFill>
                  <a:schemeClr val="lt1"/>
                </a:solidFill>
                <a:effectLst/>
                <a:uLnTx/>
                <a:uFillTx/>
                <a:latin typeface="+mn-lt"/>
                <a:ea typeface="+mn-ea"/>
                <a:cs typeface="+mn-cs"/>
              </a:rPr>
              <a:t> ENGELLİLER ÖĞRETMENLERİ ÖZEL EĞİTİM ÖRĞETMENİ DİYE ATANMIŞLARDIR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ÖZEL</a:t>
                      </a:r>
                      <a:r>
                        <a:rPr lang="tr-TR" sz="2800" b="1" i="0" u="none" strike="noStrike" baseline="0" dirty="0" smtClean="0">
                          <a:solidFill>
                            <a:srgbClr val="333333"/>
                          </a:solidFill>
                          <a:latin typeface="Times New Roman"/>
                        </a:rPr>
                        <a:t> EĞİTİM</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58,48579</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1579</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496944" cy="634082"/>
          </a:xfrm>
        </p:spPr>
        <p:style>
          <a:lnRef idx="3">
            <a:schemeClr val="lt1"/>
          </a:lnRef>
          <a:fillRef idx="1">
            <a:schemeClr val="dk1"/>
          </a:fillRef>
          <a:effectRef idx="1">
            <a:schemeClr val="dk1"/>
          </a:effectRef>
          <a:fontRef idx="minor">
            <a:schemeClr val="lt1"/>
          </a:fontRef>
        </p:style>
        <p:txBody>
          <a:bodyPr/>
          <a:lstStyle/>
          <a:p>
            <a:pPr algn="ctr"/>
            <a:r>
              <a:rPr lang="tr-TR" b="1" dirty="0" smtClean="0"/>
              <a:t>İŞLETME</a:t>
            </a:r>
            <a:endParaRPr lang="tr-TR" b="1" dirty="0"/>
          </a:p>
        </p:txBody>
      </p:sp>
      <p:sp>
        <p:nvSpPr>
          <p:cNvPr id="3" name="2 İçerik Yer Tutucusu"/>
          <p:cNvSpPr>
            <a:spLocks noGrp="1"/>
          </p:cNvSpPr>
          <p:nvPr>
            <p:ph sz="quarter" idx="1"/>
          </p:nvPr>
        </p:nvSpPr>
        <p:spPr>
          <a:xfrm>
            <a:off x="179512" y="764704"/>
            <a:ext cx="8568952" cy="5904656"/>
          </a:xfrm>
        </p:spPr>
        <p:style>
          <a:lnRef idx="0">
            <a:schemeClr val="dk1"/>
          </a:lnRef>
          <a:fillRef idx="3">
            <a:schemeClr val="dk1"/>
          </a:fillRef>
          <a:effectRef idx="3">
            <a:schemeClr val="dk1"/>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İşletme Programı; 21. Yüzyıl'da değişen global ekonomide rekabet edebilen ve yalnızca geleceğe uyum sağlayan değil, aynı zamanda geleceği etkileyebilecek doğru stratejik kararları verebilecek kişiler yetiştirmeyi amaçlar. İşletme Programında işletme ve kuruluşların her anlamda verimini artırmak amacıyla plan yapma, çalışmaları yönetme ve denetleme alanlarında öğrencinin gerekli bilgi ve beceriye sahip olması hedeflenir. </a:t>
            </a:r>
            <a:br>
              <a:rPr lang="tr-TR" dirty="0" smtClean="0"/>
            </a:br>
            <a:r>
              <a:rPr lang="tr-TR" dirty="0" smtClean="0"/>
              <a:t/>
            </a:r>
            <a:br>
              <a:rPr lang="tr-TR" dirty="0" smtClean="0"/>
            </a:br>
            <a:r>
              <a:rPr lang="tr-TR" b="1" dirty="0" smtClean="0"/>
              <a:t>Kişisel Özellikler</a:t>
            </a:r>
          </a:p>
          <a:p>
            <a:pPr fontAlgn="base"/>
            <a:r>
              <a:rPr lang="tr-TR" dirty="0" smtClean="0"/>
              <a:t>İşletme Programında okumak isteyenlerin; genel akademik yeteneğe ve sayısal düşünme gücüne sahip, matematik, sosyoloji ve psikoloji gibi bilimlere ilgili ve bu alanlarda başarılı, sabırlı, anlayışlı, hoşgörü sahibi ve insan ihtiyaçlarına karşı duyarlı, fikirlerini başkalarına anlatabilme ve insanları inandırabilme gücüne sahip bireyler olması gerekir. En az bir yabancı dil bilmek ve bilgisayar kullanımında etkin olmak da meslekte başarılı olmanın vazgeçilmez koşullarıdır.</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Öğretim süresince; Matematik, İstatistik, Sosyoloji, Ekonomi, Hukuk, Üretim Yönetimi ve Pazarlama, Yönetim ve Organizasyon, Muhasebe ve Finansman, Kooperatifçilik ve Bilgisayar gibi derslerden oluşan bir program uygulanır. </a:t>
            </a:r>
            <a:br>
              <a:rPr lang="tr-TR" dirty="0" smtClean="0"/>
            </a:br>
            <a:endParaRPr lang="tr-TR" dirty="0" smtClean="0"/>
          </a:p>
          <a:p>
            <a:pPr fontAlgn="base"/>
            <a:r>
              <a:rPr lang="tr-TR" b="1" dirty="0" smtClean="0"/>
              <a:t>Sosyal Statü ve Unvanlar</a:t>
            </a:r>
            <a:r>
              <a:rPr lang="tr-TR" dirty="0" smtClean="0"/>
              <a:t/>
            </a:r>
            <a:br>
              <a:rPr lang="tr-TR" dirty="0" smtClean="0"/>
            </a:br>
            <a:r>
              <a:rPr lang="tr-TR" b="1" dirty="0" smtClean="0"/>
              <a:t> </a:t>
            </a:r>
          </a:p>
          <a:p>
            <a:pPr fontAlgn="base"/>
            <a:r>
              <a:rPr lang="tr-TR" dirty="0" smtClean="0"/>
              <a:t>Mezunlar "İşletmeci" unvanı ile çalışırlar. </a:t>
            </a:r>
            <a:br>
              <a:rPr lang="tr-TR" dirty="0" smtClean="0"/>
            </a:br>
            <a:r>
              <a:rPr lang="tr-TR" dirty="0" smtClean="0"/>
              <a:t/>
            </a:r>
            <a:br>
              <a:rPr lang="tr-TR" dirty="0" smtClean="0"/>
            </a:br>
            <a:r>
              <a:rPr lang="tr-TR" b="1" dirty="0" smtClean="0"/>
              <a:t>Çalışma Sahaları</a:t>
            </a:r>
          </a:p>
          <a:p>
            <a:r>
              <a:rPr lang="tr-TR" dirty="0" smtClean="0"/>
              <a:t>İşletmeciler; çalıştığı işletmede planlama, örgütleme, yönetme, düzenleme, denetim gibi genel görevler yaparlar. Bunun yanında ürünün iyileştirilmesi, üretimin artırılması ve ürünlerin satışı için planlar yapmak, kuruma parasal kaynak sağlamak ve kurumun parasal olanaklarını en ekonomik biçimde dağıtmak, kurumun insan gücünü en verimli olacakları alanlarda çalıştırmak ve en uygun elemanları bulup işe almak gibi işler yaparlar. İşletmeciler kamu ve özel kuruluşlarda görev alabilirler ya da kendi işletmelerini açabilirler. Meslekte ilerleme, yetenek ve bilginin, başarılı bir çalışma ile kanıtlanmasına bağlıdır. Son yıllarda birçok üniversitede işletme programının açılması ve iktisadi programların hemen hepsinin çok sayıda mezun vermesi nedeniyle iyi bir iş bulmak için alanda uzmanlaşma öne çıkmıştır. </a:t>
            </a:r>
            <a:endParaRPr lang="tr-T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sletme_2.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1090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482,039</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Galatasaray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4440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449,069</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Muş Alparslan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723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81000">
                <a:tc>
                  <a:txBody>
                    <a:bodyPr/>
                    <a:lstStyle/>
                    <a:p>
                      <a:pPr algn="l" fontAlgn="t"/>
                      <a:r>
                        <a:rPr lang="tr-TR" sz="1100" b="1" dirty="0" smtClean="0">
                          <a:hlinkClick r:id="rId2" action="ppaction://hlinksldjump"/>
                        </a:rPr>
                        <a:t>Unvan</a:t>
                      </a:r>
                      <a:endParaRPr lang="tr-TR" sz="1100" b="1" dirty="0"/>
                    </a:p>
                  </a:txBody>
                  <a:tcPr marL="47625" marR="47625" marT="76200" marB="76200"/>
                </a:tc>
                <a:tc>
                  <a:txBody>
                    <a:bodyPr/>
                    <a:lstStyle/>
                    <a:p>
                      <a:pPr algn="l"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381000">
                <a:tc>
                  <a:txBody>
                    <a:bodyPr/>
                    <a:lstStyle/>
                    <a:p>
                      <a:pPr fontAlgn="ctr"/>
                      <a:endParaRPr lang="tr-TR" sz="1100" b="1" dirty="0"/>
                    </a:p>
                  </a:txBody>
                  <a:tcPr marL="47625" marR="47625" marT="47625" marB="47625" anchor="ctr">
                    <a:solidFill>
                      <a:srgbClr val="92D050"/>
                    </a:solidFill>
                  </a:tcPr>
                </a:tc>
                <a:tc>
                  <a:txBody>
                    <a:bodyPr/>
                    <a:lstStyle/>
                    <a:p>
                      <a:pPr fontAlgn="ctr"/>
                      <a:r>
                        <a:rPr lang="tr-TR" sz="1100" b="1" dirty="0"/>
                        <a:t>Yıllar Toplamı</a:t>
                      </a:r>
                    </a:p>
                  </a:txBody>
                  <a:tcPr marL="47625" marR="47625" marT="47625" marB="47625" anchor="ctr">
                    <a:solidFill>
                      <a:srgbClr val="92D050"/>
                    </a:solidFill>
                  </a:tcPr>
                </a:tc>
                <a:tc>
                  <a:txBody>
                    <a:bodyPr/>
                    <a:lstStyle/>
                    <a:p>
                      <a:pPr algn="ctr" fontAlgn="ctr"/>
                      <a:r>
                        <a:rPr lang="tr-TR" sz="1100" b="1"/>
                        <a:t>6,395</a:t>
                      </a:r>
                    </a:p>
                  </a:txBody>
                  <a:tcPr marL="47625" marR="47625" marT="47625" marB="47625" anchor="ctr">
                    <a:solidFill>
                      <a:srgbClr val="92D050"/>
                    </a:solidFill>
                  </a:tcPr>
                </a:tc>
                <a:tc>
                  <a:txBody>
                    <a:bodyPr/>
                    <a:lstStyle/>
                    <a:p>
                      <a:pPr algn="ctr" fontAlgn="ctr"/>
                      <a:r>
                        <a:rPr lang="tr-TR" sz="1100" b="1"/>
                        <a:t>-</a:t>
                      </a:r>
                    </a:p>
                  </a:txBody>
                  <a:tcPr marL="47625" marR="47625" marT="47625" marB="47625" anchor="ctr">
                    <a:solidFill>
                      <a:srgbClr val="92D050"/>
                    </a:solidFill>
                  </a:tcPr>
                </a:tc>
                <a:tc>
                  <a:txBody>
                    <a:bodyPr/>
                    <a:lstStyle/>
                    <a:p>
                      <a:pPr algn="ctr" fontAlgn="ctr"/>
                      <a:r>
                        <a:rPr lang="tr-TR" sz="1100" b="1" dirty="0"/>
                        <a:t>76.163</a:t>
                      </a:r>
                    </a:p>
                  </a:txBody>
                  <a:tcPr marL="47625" marR="47625" marT="47625" marB="47625" anchor="ctr">
                    <a:solidFill>
                      <a:srgbClr val="92D050"/>
                    </a:solidFill>
                  </a:tcPr>
                </a:tc>
                <a:tc>
                  <a:txBody>
                    <a:bodyPr/>
                    <a:lstStyle/>
                    <a:p>
                      <a:pPr algn="ctr" fontAlgn="ctr"/>
                      <a:r>
                        <a:rPr lang="tr-TR" sz="1100" b="1" dirty="0"/>
                        <a:t>99.265</a:t>
                      </a:r>
                    </a:p>
                  </a:txBody>
                  <a:tcPr marL="47625" marR="47625" marT="47625" marB="47625" anchor="ctr">
                    <a:solidFill>
                      <a:srgbClr val="92D050"/>
                    </a:solidFill>
                  </a:tcPr>
                </a:tc>
              </a:tr>
              <a:tr h="381000">
                <a:tc>
                  <a:txBody>
                    <a:bodyPr/>
                    <a:lstStyle/>
                    <a:p>
                      <a:pPr fontAlgn="ctr"/>
                      <a:r>
                        <a:rPr lang="tr-TR" sz="1100"/>
                        <a:t>Bilet Kontrol Memuru</a:t>
                      </a:r>
                    </a:p>
                  </a:txBody>
                  <a:tcPr marL="47625" marR="47625" marT="47625" marB="47625" anchor="ctr"/>
                </a:tc>
                <a:tc>
                  <a:txBody>
                    <a:bodyPr/>
                    <a:lstStyle/>
                    <a:p>
                      <a:pPr fontAlgn="ctr"/>
                      <a:r>
                        <a:rPr lang="tr-TR" sz="1100"/>
                        <a:t>2015</a:t>
                      </a:r>
                    </a:p>
                  </a:txBody>
                  <a:tcPr marL="47625" marR="47625" marT="47625" marB="47625" anchor="ctr"/>
                </a:tc>
                <a:tc>
                  <a:txBody>
                    <a:bodyPr/>
                    <a:lstStyle/>
                    <a:p>
                      <a:pPr algn="ctr" fontAlgn="ctr"/>
                      <a:r>
                        <a:rPr lang="tr-TR" sz="1100" dirty="0"/>
                        <a:t>5</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86.583</a:t>
                      </a:r>
                    </a:p>
                  </a:txBody>
                  <a:tcPr marL="47625" marR="47625" marT="47625" marB="47625" anchor="ctr"/>
                </a:tc>
                <a:tc>
                  <a:txBody>
                    <a:bodyPr/>
                    <a:lstStyle/>
                    <a:p>
                      <a:pPr algn="ctr" fontAlgn="ctr"/>
                      <a:r>
                        <a:rPr lang="tr-TR" sz="1100"/>
                        <a:t>87.194</a:t>
                      </a:r>
                    </a:p>
                  </a:txBody>
                  <a:tcPr marL="47625" marR="47625" marT="47625" marB="47625" anchor="ctr"/>
                </a:tc>
              </a:tr>
              <a:tr h="381000">
                <a:tc>
                  <a:txBody>
                    <a:bodyPr/>
                    <a:lstStyle/>
                    <a:p>
                      <a:pPr fontAlgn="ctr"/>
                      <a:r>
                        <a:rPr lang="tr-TR" sz="1100"/>
                        <a:t>Bilet Kontrol Memuru</a:t>
                      </a:r>
                    </a:p>
                  </a:txBody>
                  <a:tcPr marL="47625" marR="47625" marT="47625" marB="47625" anchor="ctr"/>
                </a:tc>
                <a:tc>
                  <a:txBody>
                    <a:bodyPr/>
                    <a:lstStyle/>
                    <a:p>
                      <a:pPr fontAlgn="ctr"/>
                      <a:r>
                        <a:rPr lang="tr-TR" sz="1100"/>
                        <a:t>2013</a:t>
                      </a:r>
                    </a:p>
                  </a:txBody>
                  <a:tcPr marL="47625" marR="47625" marT="47625" marB="47625" anchor="ctr"/>
                </a:tc>
                <a:tc>
                  <a:txBody>
                    <a:bodyPr/>
                    <a:lstStyle/>
                    <a:p>
                      <a:pPr algn="ctr" fontAlgn="ctr"/>
                      <a:r>
                        <a:rPr lang="tr-TR" sz="1100"/>
                        <a:t>9</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84.844</a:t>
                      </a:r>
                    </a:p>
                  </a:txBody>
                  <a:tcPr marL="47625" marR="47625" marT="47625" marB="47625" anchor="ctr"/>
                </a:tc>
                <a:tc>
                  <a:txBody>
                    <a:bodyPr/>
                    <a:lstStyle/>
                    <a:p>
                      <a:pPr algn="ctr" fontAlgn="ctr"/>
                      <a:r>
                        <a:rPr lang="tr-TR" sz="1100"/>
                        <a:t>87.946</a:t>
                      </a:r>
                    </a:p>
                  </a:txBody>
                  <a:tcPr marL="47625" marR="47625" marT="47625" marB="47625" anchor="ctr"/>
                </a:tc>
              </a:tr>
              <a:tr h="381000">
                <a:tc>
                  <a:txBody>
                    <a:bodyPr/>
                    <a:lstStyle/>
                    <a:p>
                      <a:pPr fontAlgn="ctr"/>
                      <a:r>
                        <a:rPr lang="tr-TR" sz="1100"/>
                        <a:t>Bilet Kontrol Memuru</a:t>
                      </a:r>
                    </a:p>
                  </a:txBody>
                  <a:tcPr marL="47625" marR="47625" marT="47625" marB="47625" anchor="ctr"/>
                </a:tc>
                <a:tc>
                  <a:txBody>
                    <a:bodyPr/>
                    <a:lstStyle/>
                    <a:p>
                      <a:pPr fontAlgn="ctr"/>
                      <a:r>
                        <a:rPr lang="tr-TR" sz="1100"/>
                        <a:t>2012</a:t>
                      </a:r>
                    </a:p>
                  </a:txBody>
                  <a:tcPr marL="47625" marR="47625" marT="47625" marB="47625" anchor="ctr"/>
                </a:tc>
                <a:tc>
                  <a:txBody>
                    <a:bodyPr/>
                    <a:lstStyle/>
                    <a:p>
                      <a:pPr algn="ctr" fontAlgn="ctr"/>
                      <a:r>
                        <a:rPr lang="tr-TR" sz="1100"/>
                        <a:t>49</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78.648</a:t>
                      </a:r>
                    </a:p>
                  </a:txBody>
                  <a:tcPr marL="47625" marR="47625" marT="47625" marB="47625" anchor="ctr"/>
                </a:tc>
                <a:tc>
                  <a:txBody>
                    <a:bodyPr/>
                    <a:lstStyle/>
                    <a:p>
                      <a:pPr algn="ctr" fontAlgn="ctr"/>
                      <a:r>
                        <a:rPr lang="tr-TR" sz="1100"/>
                        <a:t>92.611</a:t>
                      </a:r>
                    </a:p>
                  </a:txBody>
                  <a:tcPr marL="47625" marR="47625" marT="47625" marB="47625" anchor="ctr"/>
                </a:tc>
              </a:tr>
              <a:tr h="381000">
                <a:tc>
                  <a:txBody>
                    <a:bodyPr/>
                    <a:lstStyle/>
                    <a:p>
                      <a:pPr fontAlgn="ctr"/>
                      <a:r>
                        <a:rPr lang="tr-TR" sz="1100" dirty="0"/>
                        <a:t>Bilet Kontrol Memuru</a:t>
                      </a:r>
                    </a:p>
                  </a:txBody>
                  <a:tcPr marL="47625" marR="47625" marT="47625" marB="47625" anchor="ctr">
                    <a:solidFill>
                      <a:srgbClr val="92D050"/>
                    </a:solidFill>
                  </a:tcPr>
                </a:tc>
                <a:tc>
                  <a:txBody>
                    <a:bodyPr/>
                    <a:lstStyle/>
                    <a:p>
                      <a:pP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63</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78.648</a:t>
                      </a:r>
                    </a:p>
                  </a:txBody>
                  <a:tcPr marL="47625" marR="47625" marT="47625" marB="47625" anchor="ctr">
                    <a:solidFill>
                      <a:srgbClr val="92D050"/>
                    </a:solidFill>
                  </a:tcPr>
                </a:tc>
                <a:tc>
                  <a:txBody>
                    <a:bodyPr/>
                    <a:lstStyle/>
                    <a:p>
                      <a:pPr algn="ctr" fontAlgn="ctr"/>
                      <a:r>
                        <a:rPr lang="tr-TR" sz="1100" dirty="0"/>
                        <a:t>92.611</a:t>
                      </a:r>
                    </a:p>
                  </a:txBody>
                  <a:tcPr marL="47625" marR="47625" marT="47625" marB="47625" anchor="ctr">
                    <a:solidFill>
                      <a:srgbClr val="92D050"/>
                    </a:solidFill>
                  </a:tcPr>
                </a:tc>
              </a:tr>
              <a:tr h="381000">
                <a:tc>
                  <a:txBody>
                    <a:bodyPr/>
                    <a:lstStyle/>
                    <a:p>
                      <a:pPr fontAlgn="ctr"/>
                      <a:r>
                        <a:rPr lang="tr-TR" sz="1100"/>
                        <a:t>Bilgisayar İşletmeni</a:t>
                      </a:r>
                    </a:p>
                  </a:txBody>
                  <a:tcPr marL="47625" marR="47625" marT="47625" marB="47625" anchor="ctr"/>
                </a:tc>
                <a:tc>
                  <a:txBody>
                    <a:bodyPr/>
                    <a:lstStyle/>
                    <a:p>
                      <a:pPr fontAlgn="ctr"/>
                      <a:r>
                        <a:rPr lang="tr-TR" sz="1100"/>
                        <a:t>2015</a:t>
                      </a:r>
                    </a:p>
                  </a:txBody>
                  <a:tcPr marL="47625" marR="47625" marT="47625" marB="47625" anchor="ctr"/>
                </a:tc>
                <a:tc>
                  <a:txBody>
                    <a:bodyPr/>
                    <a:lstStyle/>
                    <a:p>
                      <a:pPr algn="ctr" fontAlgn="ctr"/>
                      <a:r>
                        <a:rPr lang="tr-TR" sz="1100"/>
                        <a:t>32</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84.889</a:t>
                      </a:r>
                    </a:p>
                  </a:txBody>
                  <a:tcPr marL="47625" marR="47625" marT="47625" marB="47625" anchor="ctr"/>
                </a:tc>
                <a:tc>
                  <a:txBody>
                    <a:bodyPr/>
                    <a:lstStyle/>
                    <a:p>
                      <a:pPr algn="ctr" fontAlgn="ctr"/>
                      <a:r>
                        <a:rPr lang="tr-TR" sz="1100"/>
                        <a:t>88.244</a:t>
                      </a:r>
                    </a:p>
                  </a:txBody>
                  <a:tcPr marL="47625" marR="47625" marT="47625" marB="47625" anchor="ctr"/>
                </a:tc>
              </a:tr>
              <a:tr h="381000">
                <a:tc>
                  <a:txBody>
                    <a:bodyPr/>
                    <a:lstStyle/>
                    <a:p>
                      <a:pPr fontAlgn="ctr"/>
                      <a:r>
                        <a:rPr lang="tr-TR" sz="1100"/>
                        <a:t>Bilgisayar İşletmeni</a:t>
                      </a:r>
                    </a:p>
                  </a:txBody>
                  <a:tcPr marL="47625" marR="47625" marT="47625" marB="47625" anchor="ctr"/>
                </a:tc>
                <a:tc>
                  <a:txBody>
                    <a:bodyPr/>
                    <a:lstStyle/>
                    <a:p>
                      <a:pPr fontAlgn="ctr"/>
                      <a:r>
                        <a:rPr lang="tr-TR" sz="1100"/>
                        <a:t>2014</a:t>
                      </a:r>
                    </a:p>
                  </a:txBody>
                  <a:tcPr marL="47625" marR="47625" marT="47625" marB="47625" anchor="ctr"/>
                </a:tc>
                <a:tc>
                  <a:txBody>
                    <a:bodyPr/>
                    <a:lstStyle/>
                    <a:p>
                      <a:pPr algn="ctr" fontAlgn="ctr"/>
                      <a:r>
                        <a:rPr lang="tr-TR" sz="1100"/>
                        <a:t>53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83.376</a:t>
                      </a:r>
                    </a:p>
                  </a:txBody>
                  <a:tcPr marL="47625" marR="47625" marT="47625" marB="47625" anchor="ctr"/>
                </a:tc>
                <a:tc>
                  <a:txBody>
                    <a:bodyPr/>
                    <a:lstStyle/>
                    <a:p>
                      <a:pPr algn="ctr" fontAlgn="ctr"/>
                      <a:r>
                        <a:rPr lang="tr-TR" sz="1100"/>
                        <a:t>90.195</a:t>
                      </a:r>
                    </a:p>
                  </a:txBody>
                  <a:tcPr marL="47625" marR="47625" marT="47625" marB="47625" anchor="ctr"/>
                </a:tc>
              </a:tr>
              <a:tr h="381000">
                <a:tc>
                  <a:txBody>
                    <a:bodyPr/>
                    <a:lstStyle/>
                    <a:p>
                      <a:pPr fontAlgn="ctr"/>
                      <a:r>
                        <a:rPr lang="tr-TR" sz="1100"/>
                        <a:t>Bilgisayar İşletmeni</a:t>
                      </a:r>
                    </a:p>
                  </a:txBody>
                  <a:tcPr marL="47625" marR="47625" marT="47625" marB="47625" anchor="ctr"/>
                </a:tc>
                <a:tc>
                  <a:txBody>
                    <a:bodyPr/>
                    <a:lstStyle/>
                    <a:p>
                      <a:pPr fontAlgn="ctr"/>
                      <a:r>
                        <a:rPr lang="tr-TR" sz="1100"/>
                        <a:t>2013</a:t>
                      </a:r>
                    </a:p>
                  </a:txBody>
                  <a:tcPr marL="47625" marR="47625" marT="47625" marB="47625" anchor="ctr"/>
                </a:tc>
                <a:tc>
                  <a:txBody>
                    <a:bodyPr/>
                    <a:lstStyle/>
                    <a:p>
                      <a:pPr algn="ctr" fontAlgn="ctr"/>
                      <a:r>
                        <a:rPr lang="tr-TR" sz="1100"/>
                        <a:t>475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82.261</a:t>
                      </a:r>
                    </a:p>
                  </a:txBody>
                  <a:tcPr marL="47625" marR="47625" marT="47625" marB="47625" anchor="ctr"/>
                </a:tc>
                <a:tc>
                  <a:txBody>
                    <a:bodyPr/>
                    <a:lstStyle/>
                    <a:p>
                      <a:pPr algn="ctr" fontAlgn="ctr"/>
                      <a:r>
                        <a:rPr lang="tr-TR" sz="1100"/>
                        <a:t>91.087</a:t>
                      </a:r>
                    </a:p>
                  </a:txBody>
                  <a:tcPr marL="47625" marR="47625" marT="47625" marB="47625" anchor="ctr"/>
                </a:tc>
              </a:tr>
              <a:tr h="381000">
                <a:tc>
                  <a:txBody>
                    <a:bodyPr/>
                    <a:lstStyle/>
                    <a:p>
                      <a:pPr fontAlgn="ctr"/>
                      <a:r>
                        <a:rPr lang="tr-TR" sz="1100"/>
                        <a:t>Bilgisayar İşletmeni</a:t>
                      </a:r>
                    </a:p>
                  </a:txBody>
                  <a:tcPr marL="47625" marR="47625" marT="47625" marB="47625" anchor="ctr"/>
                </a:tc>
                <a:tc>
                  <a:txBody>
                    <a:bodyPr/>
                    <a:lstStyle/>
                    <a:p>
                      <a:pPr fontAlgn="ctr"/>
                      <a:r>
                        <a:rPr lang="tr-TR" sz="1100"/>
                        <a:t>2012</a:t>
                      </a:r>
                    </a:p>
                  </a:txBody>
                  <a:tcPr marL="47625" marR="47625" marT="47625" marB="47625" anchor="ctr"/>
                </a:tc>
                <a:tc>
                  <a:txBody>
                    <a:bodyPr/>
                    <a:lstStyle/>
                    <a:p>
                      <a:pPr algn="ctr" fontAlgn="ctr"/>
                      <a:r>
                        <a:rPr lang="tr-TR" sz="1100"/>
                        <a:t>495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77.111</a:t>
                      </a:r>
                    </a:p>
                  </a:txBody>
                  <a:tcPr marL="47625" marR="47625" marT="47625" marB="47625" anchor="ctr"/>
                </a:tc>
                <a:tc>
                  <a:txBody>
                    <a:bodyPr/>
                    <a:lstStyle/>
                    <a:p>
                      <a:pPr algn="ctr" fontAlgn="ctr"/>
                      <a:r>
                        <a:rPr lang="tr-TR" sz="1100"/>
                        <a:t>95.008</a:t>
                      </a:r>
                    </a:p>
                  </a:txBody>
                  <a:tcPr marL="47625" marR="47625" marT="47625" marB="47625" anchor="ctr"/>
                </a:tc>
              </a:tr>
              <a:tr h="381000">
                <a:tc>
                  <a:txBody>
                    <a:bodyPr/>
                    <a:lstStyle/>
                    <a:p>
                      <a:pPr fontAlgn="ctr"/>
                      <a:r>
                        <a:rPr lang="tr-TR" sz="1100" dirty="0"/>
                        <a:t>Bilgisayar İşletmeni</a:t>
                      </a:r>
                    </a:p>
                  </a:txBody>
                  <a:tcPr marL="47625" marR="47625" marT="47625" marB="47625" anchor="ctr">
                    <a:solidFill>
                      <a:srgbClr val="92D050"/>
                    </a:solidFill>
                  </a:tcPr>
                </a:tc>
                <a:tc>
                  <a:txBody>
                    <a:bodyPr/>
                    <a:lstStyle/>
                    <a:p>
                      <a:pP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1,055</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77.111</a:t>
                      </a:r>
                    </a:p>
                  </a:txBody>
                  <a:tcPr marL="47625" marR="47625" marT="47625" marB="47625" anchor="ctr">
                    <a:solidFill>
                      <a:srgbClr val="92D050"/>
                    </a:solidFill>
                  </a:tcPr>
                </a:tc>
                <a:tc>
                  <a:txBody>
                    <a:bodyPr/>
                    <a:lstStyle/>
                    <a:p>
                      <a:pPr algn="ctr" fontAlgn="ctr"/>
                      <a:r>
                        <a:rPr lang="tr-TR" sz="1100" dirty="0"/>
                        <a:t>95.008</a:t>
                      </a:r>
                    </a:p>
                  </a:txBody>
                  <a:tcPr marL="47625" marR="47625" marT="47625" marB="47625" anchor="ctr">
                    <a:solidFill>
                      <a:srgbClr val="92D050"/>
                    </a:solidFill>
                  </a:tcPr>
                </a:tc>
              </a:tr>
              <a:tr h="381000">
                <a:tc>
                  <a:txBody>
                    <a:bodyPr/>
                    <a:lstStyle/>
                    <a:p>
                      <a:pPr fontAlgn="ctr"/>
                      <a:r>
                        <a:rPr lang="tr-TR" sz="1100"/>
                        <a:t>Enformasyon Memuru</a:t>
                      </a:r>
                    </a:p>
                  </a:txBody>
                  <a:tcPr marL="47625" marR="47625" marT="47625" marB="47625" anchor="ctr"/>
                </a:tc>
                <a:tc>
                  <a:txBody>
                    <a:bodyPr/>
                    <a:lstStyle/>
                    <a:p>
                      <a:pPr fontAlgn="ctr"/>
                      <a:r>
                        <a:rPr lang="tr-TR" sz="1100"/>
                        <a:t>2013</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86.565</a:t>
                      </a:r>
                    </a:p>
                  </a:txBody>
                  <a:tcPr marL="47625" marR="47625" marT="47625" marB="47625" anchor="ctr"/>
                </a:tc>
                <a:tc>
                  <a:txBody>
                    <a:bodyPr/>
                    <a:lstStyle/>
                    <a:p>
                      <a:pPr algn="ctr" fontAlgn="ctr"/>
                      <a:r>
                        <a:rPr lang="tr-TR" sz="1100"/>
                        <a:t>86.565</a:t>
                      </a:r>
                    </a:p>
                  </a:txBody>
                  <a:tcPr marL="47625" marR="47625" marT="47625" marB="47625" anchor="ctr"/>
                </a:tc>
              </a:tr>
              <a:tr h="381000">
                <a:tc>
                  <a:txBody>
                    <a:bodyPr/>
                    <a:lstStyle/>
                    <a:p>
                      <a:pPr fontAlgn="ctr"/>
                      <a:r>
                        <a:rPr lang="tr-TR" sz="1100"/>
                        <a:t>Enformasyon Memuru</a:t>
                      </a:r>
                    </a:p>
                  </a:txBody>
                  <a:tcPr marL="47625" marR="47625" marT="47625" marB="47625" anchor="ctr"/>
                </a:tc>
                <a:tc>
                  <a:txBody>
                    <a:bodyPr/>
                    <a:lstStyle/>
                    <a:p>
                      <a:pPr fontAlgn="ctr"/>
                      <a:r>
                        <a:rPr lang="tr-TR" sz="1100"/>
                        <a:t>2012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78.780</a:t>
                      </a:r>
                    </a:p>
                  </a:txBody>
                  <a:tcPr marL="47625" marR="47625" marT="47625" marB="47625" anchor="ctr"/>
                </a:tc>
                <a:tc>
                  <a:txBody>
                    <a:bodyPr/>
                    <a:lstStyle/>
                    <a:p>
                      <a:pPr algn="ctr" fontAlgn="ctr"/>
                      <a:r>
                        <a:rPr lang="tr-TR" sz="1100"/>
                        <a:t>78.780</a:t>
                      </a:r>
                    </a:p>
                  </a:txBody>
                  <a:tcPr marL="47625" marR="47625" marT="47625" marB="47625" anchor="ctr"/>
                </a:tc>
              </a:tr>
              <a:tr h="381000">
                <a:tc>
                  <a:txBody>
                    <a:bodyPr/>
                    <a:lstStyle/>
                    <a:p>
                      <a:pPr fontAlgn="ctr"/>
                      <a:r>
                        <a:rPr lang="tr-TR" sz="1100" dirty="0"/>
                        <a:t>Enformasyon Memuru</a:t>
                      </a:r>
                    </a:p>
                  </a:txBody>
                  <a:tcPr marL="47625" marR="47625" marT="47625" marB="47625" anchor="ctr">
                    <a:solidFill>
                      <a:srgbClr val="92D050"/>
                    </a:solidFill>
                  </a:tcPr>
                </a:tc>
                <a:tc>
                  <a:txBody>
                    <a:bodyPr/>
                    <a:lstStyle/>
                    <a:p>
                      <a:pP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78.780</a:t>
                      </a:r>
                    </a:p>
                  </a:txBody>
                  <a:tcPr marL="47625" marR="47625" marT="47625" marB="47625" anchor="ctr">
                    <a:solidFill>
                      <a:srgbClr val="92D050"/>
                    </a:solidFill>
                  </a:tcPr>
                </a:tc>
                <a:tc>
                  <a:txBody>
                    <a:bodyPr/>
                    <a:lstStyle/>
                    <a:p>
                      <a:pPr algn="ctr" fontAlgn="ctr"/>
                      <a:r>
                        <a:rPr lang="tr-TR" sz="1100" dirty="0"/>
                        <a:t>86.565</a:t>
                      </a:r>
                    </a:p>
                  </a:txBody>
                  <a:tcPr marL="47625" marR="47625" marT="47625" marB="47625" anchor="ctr">
                    <a:solidFill>
                      <a:srgbClr val="92D050"/>
                    </a:solidFill>
                  </a:tcPr>
                </a:tc>
              </a:tr>
              <a:tr h="381000">
                <a:tc>
                  <a:txBody>
                    <a:bodyPr/>
                    <a:lstStyle/>
                    <a:p>
                      <a:pPr fontAlgn="ctr"/>
                      <a:r>
                        <a:rPr lang="tr-TR" sz="1100"/>
                        <a:t>Hareket Memur Yardımcısı</a:t>
                      </a:r>
                    </a:p>
                  </a:txBody>
                  <a:tcPr marL="47625" marR="47625" marT="47625" marB="47625" anchor="ctr"/>
                </a:tc>
                <a:tc>
                  <a:txBody>
                    <a:bodyPr/>
                    <a:lstStyle/>
                    <a:p>
                      <a:pPr fontAlgn="ctr"/>
                      <a:r>
                        <a:rPr lang="tr-TR" sz="1100"/>
                        <a:t>2013</a:t>
                      </a:r>
                    </a:p>
                  </a:txBody>
                  <a:tcPr marL="47625" marR="47625" marT="47625" marB="47625" anchor="ctr"/>
                </a:tc>
                <a:tc>
                  <a:txBody>
                    <a:bodyPr/>
                    <a:lstStyle/>
                    <a:p>
                      <a:pPr algn="ctr" fontAlgn="ctr"/>
                      <a:r>
                        <a:rPr lang="tr-TR" sz="1100"/>
                        <a:t>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84.545</a:t>
                      </a:r>
                    </a:p>
                  </a:txBody>
                  <a:tcPr marL="47625" marR="47625" marT="47625" marB="47625" anchor="ctr"/>
                </a:tc>
                <a:tc>
                  <a:txBody>
                    <a:bodyPr/>
                    <a:lstStyle/>
                    <a:p>
                      <a:pPr algn="ctr" fontAlgn="ctr"/>
                      <a:r>
                        <a:rPr lang="tr-TR" sz="1100"/>
                        <a:t>87.083</a:t>
                      </a:r>
                    </a:p>
                  </a:txBody>
                  <a:tcPr marL="47625" marR="47625" marT="47625" marB="47625" anchor="ctr"/>
                </a:tc>
              </a:tr>
              <a:tr h="381000">
                <a:tc>
                  <a:txBody>
                    <a:bodyPr/>
                    <a:lstStyle/>
                    <a:p>
                      <a:pPr fontAlgn="ctr"/>
                      <a:r>
                        <a:rPr lang="tr-TR" sz="1100"/>
                        <a:t>Hareket Memur Yardımcısı</a:t>
                      </a:r>
                    </a:p>
                  </a:txBody>
                  <a:tcPr marL="47625" marR="47625" marT="47625" marB="47625" anchor="ctr"/>
                </a:tc>
                <a:tc>
                  <a:txBody>
                    <a:bodyPr/>
                    <a:lstStyle/>
                    <a:p>
                      <a:pPr fontAlgn="ctr"/>
                      <a:r>
                        <a:rPr lang="tr-TR" sz="1100"/>
                        <a:t>2012</a:t>
                      </a:r>
                    </a:p>
                  </a:txBody>
                  <a:tcPr marL="47625" marR="47625" marT="47625" marB="47625" anchor="ctr"/>
                </a:tc>
                <a:tc>
                  <a:txBody>
                    <a:bodyPr/>
                    <a:lstStyle/>
                    <a:p>
                      <a:pPr algn="ctr" fontAlgn="ctr"/>
                      <a:r>
                        <a:rPr lang="tr-TR" sz="1100"/>
                        <a:t>117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76.163</a:t>
                      </a:r>
                    </a:p>
                  </a:txBody>
                  <a:tcPr marL="47625" marR="47625" marT="47625" marB="47625" anchor="ctr"/>
                </a:tc>
                <a:tc>
                  <a:txBody>
                    <a:bodyPr/>
                    <a:lstStyle/>
                    <a:p>
                      <a:pPr algn="ctr" fontAlgn="ctr"/>
                      <a:r>
                        <a:rPr lang="tr-TR" sz="1100"/>
                        <a:t>92.928</a:t>
                      </a:r>
                    </a:p>
                  </a:txBody>
                  <a:tcPr marL="47625" marR="47625" marT="47625" marB="47625" anchor="ctr"/>
                </a:tc>
              </a:tr>
              <a:tr h="381000">
                <a:tc>
                  <a:txBody>
                    <a:bodyPr/>
                    <a:lstStyle/>
                    <a:p>
                      <a:pPr fontAlgn="ctr"/>
                      <a:r>
                        <a:rPr lang="tr-TR" sz="1100" dirty="0"/>
                        <a:t>Hareket Memur Yardımcısı</a:t>
                      </a:r>
                    </a:p>
                  </a:txBody>
                  <a:tcPr marL="47625" marR="47625" marT="47625" marB="47625" anchor="ctr">
                    <a:solidFill>
                      <a:srgbClr val="92D050"/>
                    </a:solidFill>
                  </a:tcPr>
                </a:tc>
                <a:tc>
                  <a:txBody>
                    <a:bodyPr/>
                    <a:lstStyle/>
                    <a:p>
                      <a:pP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121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76.163</a:t>
                      </a:r>
                    </a:p>
                  </a:txBody>
                  <a:tcPr marL="47625" marR="47625" marT="47625" marB="47625" anchor="ctr">
                    <a:solidFill>
                      <a:srgbClr val="92D050"/>
                    </a:solidFill>
                  </a:tcPr>
                </a:tc>
                <a:tc>
                  <a:txBody>
                    <a:bodyPr/>
                    <a:lstStyle/>
                    <a:p>
                      <a:pPr algn="ctr" fontAlgn="ctr"/>
                      <a:r>
                        <a:rPr lang="tr-TR" sz="1100" dirty="0"/>
                        <a:t>92.928</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7118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9857">
                <a:tc>
                  <a:txBody>
                    <a:bodyPr/>
                    <a:lstStyle/>
                    <a:p>
                      <a:pPr algn="ctr" fontAlgn="ctr"/>
                      <a:r>
                        <a:rPr lang="tr-TR" sz="1100" b="0" dirty="0">
                          <a:solidFill>
                            <a:schemeClr val="tx1"/>
                          </a:solidFill>
                        </a:rPr>
                        <a:t>İcra Memuru</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41</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86.369</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90.504</a:t>
                      </a:r>
                    </a:p>
                  </a:txBody>
                  <a:tcPr marL="47625" marR="47625" marT="47625" marB="47625" anchor="ctr">
                    <a:solidFill>
                      <a:schemeClr val="accent3">
                        <a:lumMod val="20000"/>
                        <a:lumOff val="80000"/>
                      </a:schemeClr>
                    </a:solidFill>
                  </a:tcPr>
                </a:tc>
              </a:tr>
              <a:tr h="489857">
                <a:tc>
                  <a:txBody>
                    <a:bodyPr/>
                    <a:lstStyle/>
                    <a:p>
                      <a:pPr algn="ctr" fontAlgn="ctr"/>
                      <a:r>
                        <a:rPr lang="tr-TR" sz="1100"/>
                        <a:t>İcra Memuru</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87.995</a:t>
                      </a:r>
                    </a:p>
                  </a:txBody>
                  <a:tcPr marL="47625" marR="47625" marT="47625" marB="47625" anchor="ctr"/>
                </a:tc>
                <a:tc>
                  <a:txBody>
                    <a:bodyPr/>
                    <a:lstStyle/>
                    <a:p>
                      <a:pPr algn="ctr" fontAlgn="ctr"/>
                      <a:r>
                        <a:rPr lang="tr-TR" sz="1100"/>
                        <a:t>91.401</a:t>
                      </a:r>
                    </a:p>
                  </a:txBody>
                  <a:tcPr marL="47625" marR="47625" marT="47625" marB="47625" anchor="ctr"/>
                </a:tc>
              </a:tr>
              <a:tr h="489857">
                <a:tc>
                  <a:txBody>
                    <a:bodyPr/>
                    <a:lstStyle/>
                    <a:p>
                      <a:pPr algn="ctr" fontAlgn="ctr"/>
                      <a:r>
                        <a:rPr lang="tr-TR" sz="1100"/>
                        <a:t>İcra Memuru</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332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83.670</a:t>
                      </a:r>
                    </a:p>
                  </a:txBody>
                  <a:tcPr marL="47625" marR="47625" marT="47625" marB="47625" anchor="ctr"/>
                </a:tc>
                <a:tc>
                  <a:txBody>
                    <a:bodyPr/>
                    <a:lstStyle/>
                    <a:p>
                      <a:pPr algn="ctr" fontAlgn="ctr"/>
                      <a:r>
                        <a:rPr lang="tr-TR" sz="1100"/>
                        <a:t>93.474</a:t>
                      </a:r>
                    </a:p>
                  </a:txBody>
                  <a:tcPr marL="47625" marR="47625" marT="47625" marB="47625" anchor="ctr"/>
                </a:tc>
              </a:tr>
              <a:tr h="489857">
                <a:tc>
                  <a:txBody>
                    <a:bodyPr/>
                    <a:lstStyle/>
                    <a:p>
                      <a:pPr algn="ctr" fontAlgn="ctr"/>
                      <a:r>
                        <a:rPr lang="tr-TR" sz="1100"/>
                        <a:t>İcra Memuru</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64</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a:t>79.371</a:t>
                      </a:r>
                    </a:p>
                  </a:txBody>
                  <a:tcPr marL="47625" marR="47625" marT="47625" marB="47625" anchor="ctr"/>
                </a:tc>
                <a:tc>
                  <a:txBody>
                    <a:bodyPr/>
                    <a:lstStyle/>
                    <a:p>
                      <a:pPr algn="ctr" fontAlgn="ctr"/>
                      <a:r>
                        <a:rPr lang="tr-TR" sz="1100"/>
                        <a:t>95.276</a:t>
                      </a:r>
                    </a:p>
                  </a:txBody>
                  <a:tcPr marL="47625" marR="47625" marT="47625" marB="47625" anchor="ctr"/>
                </a:tc>
              </a:tr>
              <a:tr h="489857">
                <a:tc>
                  <a:txBody>
                    <a:bodyPr/>
                    <a:lstStyle/>
                    <a:p>
                      <a:pPr algn="ctr" fontAlgn="ctr"/>
                      <a:r>
                        <a:rPr lang="tr-TR" sz="1100" dirty="0"/>
                        <a:t>İcra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444</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79.371</a:t>
                      </a:r>
                    </a:p>
                  </a:txBody>
                  <a:tcPr marL="47625" marR="47625" marT="47625" marB="47625" anchor="ctr">
                    <a:solidFill>
                      <a:srgbClr val="92D050"/>
                    </a:solidFill>
                  </a:tcPr>
                </a:tc>
                <a:tc>
                  <a:txBody>
                    <a:bodyPr/>
                    <a:lstStyle/>
                    <a:p>
                      <a:pPr algn="ctr" fontAlgn="ctr"/>
                      <a:r>
                        <a:rPr lang="tr-TR" sz="1100" dirty="0"/>
                        <a:t>95.276</a:t>
                      </a:r>
                    </a:p>
                  </a:txBody>
                  <a:tcPr marL="47625" marR="47625" marT="47625" marB="47625" anchor="ctr">
                    <a:solidFill>
                      <a:srgbClr val="92D050"/>
                    </a:solidFill>
                  </a:tcPr>
                </a:tc>
              </a:tr>
              <a:tr h="489857">
                <a:tc>
                  <a:txBody>
                    <a:bodyPr/>
                    <a:lstStyle/>
                    <a:p>
                      <a:pPr algn="ctr" fontAlgn="ctr"/>
                      <a:r>
                        <a:rPr lang="tr-TR" sz="1100"/>
                        <a:t>Memur</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367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84.977</a:t>
                      </a:r>
                    </a:p>
                  </a:txBody>
                  <a:tcPr marL="47625" marR="47625" marT="47625" marB="47625" anchor="ctr"/>
                </a:tc>
                <a:tc>
                  <a:txBody>
                    <a:bodyPr/>
                    <a:lstStyle/>
                    <a:p>
                      <a:pPr algn="ctr" fontAlgn="ctr"/>
                      <a:r>
                        <a:rPr lang="tr-TR" sz="1100"/>
                        <a:t>93.835</a:t>
                      </a:r>
                    </a:p>
                  </a:txBody>
                  <a:tcPr marL="47625" marR="47625" marT="47625" marB="47625" anchor="ctr"/>
                </a:tc>
              </a:tr>
              <a:tr h="489857">
                <a:tc>
                  <a:txBody>
                    <a:bodyPr/>
                    <a:lstStyle/>
                    <a:p>
                      <a:pPr algn="ctr" fontAlgn="ctr"/>
                      <a:r>
                        <a:rPr lang="tr-TR" sz="1100"/>
                        <a:t>Memur</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295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83.332</a:t>
                      </a:r>
                    </a:p>
                  </a:txBody>
                  <a:tcPr marL="47625" marR="47625" marT="47625" marB="47625" anchor="ctr"/>
                </a:tc>
                <a:tc>
                  <a:txBody>
                    <a:bodyPr/>
                    <a:lstStyle/>
                    <a:p>
                      <a:pPr algn="ctr" fontAlgn="ctr"/>
                      <a:r>
                        <a:rPr lang="tr-TR" sz="1100"/>
                        <a:t>97.166</a:t>
                      </a:r>
                    </a:p>
                  </a:txBody>
                  <a:tcPr marL="47625" marR="47625" marT="47625" marB="47625" anchor="ctr"/>
                </a:tc>
              </a:tr>
              <a:tr h="489857">
                <a:tc>
                  <a:txBody>
                    <a:bodyPr/>
                    <a:lstStyle/>
                    <a:p>
                      <a:pPr algn="ctr" fontAlgn="ctr"/>
                      <a:r>
                        <a:rPr lang="tr-TR" sz="1100"/>
                        <a:t>Memur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924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82.272</a:t>
                      </a:r>
                    </a:p>
                  </a:txBody>
                  <a:tcPr marL="47625" marR="47625" marT="47625" marB="47625" anchor="ctr"/>
                </a:tc>
                <a:tc>
                  <a:txBody>
                    <a:bodyPr/>
                    <a:lstStyle/>
                    <a:p>
                      <a:pPr algn="ctr" fontAlgn="ctr"/>
                      <a:r>
                        <a:rPr lang="tr-TR" sz="1100"/>
                        <a:t>95.287</a:t>
                      </a:r>
                    </a:p>
                  </a:txBody>
                  <a:tcPr marL="47625" marR="47625" marT="47625" marB="47625" anchor="ctr"/>
                </a:tc>
              </a:tr>
              <a:tr h="489857">
                <a:tc>
                  <a:txBody>
                    <a:bodyPr/>
                    <a:lstStyle/>
                    <a:p>
                      <a:pPr algn="ctr" fontAlgn="ctr"/>
                      <a:r>
                        <a:rPr lang="tr-TR" sz="1100"/>
                        <a:t>Memur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1,805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76.840</a:t>
                      </a:r>
                    </a:p>
                  </a:txBody>
                  <a:tcPr marL="47625" marR="47625" marT="47625" marB="47625" anchor="ctr"/>
                </a:tc>
                <a:tc>
                  <a:txBody>
                    <a:bodyPr/>
                    <a:lstStyle/>
                    <a:p>
                      <a:pPr algn="ctr" fontAlgn="ctr"/>
                      <a:r>
                        <a:rPr lang="tr-TR" sz="1100"/>
                        <a:t>97.051</a:t>
                      </a:r>
                    </a:p>
                  </a:txBody>
                  <a:tcPr marL="47625" marR="47625" marT="47625" marB="47625" anchor="ctr"/>
                </a:tc>
              </a:tr>
              <a:tr h="489857">
                <a:tc>
                  <a:txBody>
                    <a:bodyPr/>
                    <a:lstStyle/>
                    <a:p>
                      <a:pPr algn="ctr" fontAlgn="ctr"/>
                      <a:r>
                        <a:rPr lang="tr-TR" sz="1100" dirty="0"/>
                        <a:t>Memur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3,391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76.840</a:t>
                      </a:r>
                    </a:p>
                  </a:txBody>
                  <a:tcPr marL="47625" marR="47625" marT="47625" marB="47625" anchor="ctr">
                    <a:solidFill>
                      <a:srgbClr val="92D050"/>
                    </a:solidFill>
                  </a:tcPr>
                </a:tc>
                <a:tc>
                  <a:txBody>
                    <a:bodyPr/>
                    <a:lstStyle/>
                    <a:p>
                      <a:pPr algn="ctr" fontAlgn="ctr"/>
                      <a:r>
                        <a:rPr lang="tr-TR" sz="1100" dirty="0"/>
                        <a:t>97.166</a:t>
                      </a:r>
                    </a:p>
                  </a:txBody>
                  <a:tcPr marL="47625" marR="47625" marT="47625" marB="47625" anchor="ctr">
                    <a:solidFill>
                      <a:srgbClr val="92D050"/>
                    </a:solidFill>
                  </a:tcPr>
                </a:tc>
              </a:tr>
              <a:tr h="489857">
                <a:tc>
                  <a:txBody>
                    <a:bodyPr/>
                    <a:lstStyle/>
                    <a:p>
                      <a:pPr algn="ctr" fontAlgn="ctr"/>
                      <a:r>
                        <a:rPr lang="tr-TR" sz="1100"/>
                        <a:t>Merkezi Satınalma Uzm. Yrd.</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90.050</a:t>
                      </a:r>
                    </a:p>
                  </a:txBody>
                  <a:tcPr marL="47625" marR="47625" marT="47625" marB="47625" anchor="ctr"/>
                </a:tc>
                <a:tc>
                  <a:txBody>
                    <a:bodyPr/>
                    <a:lstStyle/>
                    <a:p>
                      <a:pPr algn="ctr" fontAlgn="ctr"/>
                      <a:r>
                        <a:rPr lang="tr-TR" sz="1100"/>
                        <a:t>99.265</a:t>
                      </a:r>
                    </a:p>
                  </a:txBody>
                  <a:tcPr marL="47625" marR="47625" marT="47625" marB="47625" anchor="ctr"/>
                </a:tc>
              </a:tr>
              <a:tr h="489857">
                <a:tc>
                  <a:txBody>
                    <a:bodyPr/>
                    <a:lstStyle/>
                    <a:p>
                      <a:pPr algn="ctr" fontAlgn="ctr"/>
                      <a:r>
                        <a:rPr lang="tr-TR" sz="1100"/>
                        <a:t>Merkezi Satınalma Uzm. Yrd.</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9</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87.226</a:t>
                      </a:r>
                    </a:p>
                  </a:txBody>
                  <a:tcPr marL="47625" marR="47625" marT="47625" marB="47625" anchor="ctr"/>
                </a:tc>
                <a:tc>
                  <a:txBody>
                    <a:bodyPr/>
                    <a:lstStyle/>
                    <a:p>
                      <a:pPr algn="ctr" fontAlgn="ctr"/>
                      <a:r>
                        <a:rPr lang="tr-TR" sz="1100"/>
                        <a:t>93.638</a:t>
                      </a:r>
                    </a:p>
                  </a:txBody>
                  <a:tcPr marL="47625" marR="47625" marT="47625" marB="47625" anchor="ctr"/>
                </a:tc>
              </a:tr>
              <a:tr h="503044">
                <a:tc>
                  <a:txBody>
                    <a:bodyPr/>
                    <a:lstStyle/>
                    <a:p>
                      <a:pPr algn="ctr" fontAlgn="ctr"/>
                      <a:r>
                        <a:rPr lang="tr-TR" sz="1100"/>
                        <a:t>Merkezi Satınalma Uzm. Yrd.</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89.394</a:t>
                      </a:r>
                    </a:p>
                  </a:txBody>
                  <a:tcPr marL="47625" marR="47625" marT="47625" marB="47625" anchor="ctr"/>
                </a:tc>
                <a:tc>
                  <a:txBody>
                    <a:bodyPr/>
                    <a:lstStyle/>
                    <a:p>
                      <a:pPr algn="ctr" fontAlgn="ctr"/>
                      <a:r>
                        <a:rPr lang="tr-TR" sz="1100"/>
                        <a:t>95.249</a:t>
                      </a:r>
                    </a:p>
                  </a:txBody>
                  <a:tcPr marL="47625" marR="47625" marT="47625" marB="47625" anchor="ctr"/>
                </a:tc>
              </a:tr>
              <a:tr h="489857">
                <a:tc>
                  <a:txBody>
                    <a:bodyPr/>
                    <a:lstStyle/>
                    <a:p>
                      <a:pPr algn="ctr" fontAlgn="ctr"/>
                      <a:r>
                        <a:rPr lang="tr-TR" sz="1100" dirty="0"/>
                        <a:t>Merkezi </a:t>
                      </a:r>
                      <a:r>
                        <a:rPr lang="tr-TR" sz="1100" dirty="0" err="1"/>
                        <a:t>Satınalma</a:t>
                      </a:r>
                      <a:r>
                        <a:rPr lang="tr-TR" sz="1100" dirty="0"/>
                        <a:t> </a:t>
                      </a:r>
                      <a:r>
                        <a:rPr lang="tr-TR" sz="1100" dirty="0" err="1"/>
                        <a:t>Uzm</a:t>
                      </a:r>
                      <a:r>
                        <a:rPr lang="tr-TR" sz="1100" dirty="0"/>
                        <a:t>. Yrd.</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87.226</a:t>
                      </a:r>
                    </a:p>
                  </a:txBody>
                  <a:tcPr marL="47625" marR="47625" marT="47625" marB="47625" anchor="ctr">
                    <a:solidFill>
                      <a:srgbClr val="92D050"/>
                    </a:solidFill>
                  </a:tcPr>
                </a:tc>
                <a:tc>
                  <a:txBody>
                    <a:bodyPr/>
                    <a:lstStyle/>
                    <a:p>
                      <a:pPr algn="ctr" fontAlgn="ctr"/>
                      <a:r>
                        <a:rPr lang="tr-TR" sz="1100" dirty="0"/>
                        <a:t>99.265</a:t>
                      </a:r>
                    </a:p>
                  </a:txBody>
                  <a:tcPr marL="47625" marR="47625" marT="47625" marB="47625" anchor="ctr">
                    <a:solidFill>
                      <a:srgbClr val="92D050"/>
                    </a:solidFill>
                  </a:tcPr>
                </a:tc>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6562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ctr"/>
                      <a:r>
                        <a:rPr lang="tr-TR" sz="1200" b="0" dirty="0">
                          <a:solidFill>
                            <a:schemeClr val="tx1"/>
                          </a:solidFill>
                        </a:rPr>
                        <a:t>Muhasebeci</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2014</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83.271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83.271</a:t>
                      </a:r>
                    </a:p>
                  </a:txBody>
                  <a:tcPr marL="47625" marR="47625" marT="47625" marB="47625" anchor="ctr">
                    <a:solidFill>
                      <a:schemeClr val="accent3">
                        <a:lumMod val="20000"/>
                        <a:lumOff val="80000"/>
                      </a:schemeClr>
                    </a:solidFill>
                  </a:tcPr>
                </a:tc>
              </a:tr>
              <a:tr h="457200">
                <a:tc>
                  <a:txBody>
                    <a:bodyPr/>
                    <a:lstStyle/>
                    <a:p>
                      <a:pPr algn="ctr" fontAlgn="ctr"/>
                      <a:r>
                        <a:rPr lang="tr-TR" sz="1200"/>
                        <a:t>Muhasebeci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82.895</a:t>
                      </a:r>
                    </a:p>
                  </a:txBody>
                  <a:tcPr marL="47625" marR="47625" marT="47625" marB="47625" anchor="ctr"/>
                </a:tc>
                <a:tc>
                  <a:txBody>
                    <a:bodyPr/>
                    <a:lstStyle/>
                    <a:p>
                      <a:pPr algn="ctr" fontAlgn="ctr"/>
                      <a:r>
                        <a:rPr lang="tr-TR" sz="1200"/>
                        <a:t>88.640</a:t>
                      </a:r>
                    </a:p>
                  </a:txBody>
                  <a:tcPr marL="47625" marR="47625" marT="47625" marB="47625" anchor="ctr"/>
                </a:tc>
              </a:tr>
              <a:tr h="457200">
                <a:tc>
                  <a:txBody>
                    <a:bodyPr/>
                    <a:lstStyle/>
                    <a:p>
                      <a:pPr algn="ctr" fontAlgn="ctr"/>
                      <a:r>
                        <a:rPr lang="tr-TR" sz="1200"/>
                        <a:t>Muhasebeci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85.068</a:t>
                      </a:r>
                    </a:p>
                  </a:txBody>
                  <a:tcPr marL="47625" marR="47625" marT="47625" marB="47625" anchor="ctr"/>
                </a:tc>
                <a:tc>
                  <a:txBody>
                    <a:bodyPr/>
                    <a:lstStyle/>
                    <a:p>
                      <a:pPr algn="ctr" fontAlgn="ctr"/>
                      <a:r>
                        <a:rPr lang="tr-TR" sz="1200"/>
                        <a:t>97.051</a:t>
                      </a:r>
                    </a:p>
                  </a:txBody>
                  <a:tcPr marL="47625" marR="47625" marT="47625" marB="47625" anchor="ctr"/>
                </a:tc>
              </a:tr>
              <a:tr h="457200">
                <a:tc>
                  <a:txBody>
                    <a:bodyPr/>
                    <a:lstStyle/>
                    <a:p>
                      <a:pPr algn="ctr" fontAlgn="ctr"/>
                      <a:r>
                        <a:rPr lang="tr-TR" sz="1200" dirty="0"/>
                        <a:t>Muhasebeci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82.895</a:t>
                      </a:r>
                    </a:p>
                  </a:txBody>
                  <a:tcPr marL="47625" marR="47625" marT="47625" marB="47625" anchor="ctr">
                    <a:solidFill>
                      <a:srgbClr val="92D050"/>
                    </a:solidFill>
                  </a:tcPr>
                </a:tc>
                <a:tc>
                  <a:txBody>
                    <a:bodyPr/>
                    <a:lstStyle/>
                    <a:p>
                      <a:pPr algn="ctr" fontAlgn="ctr"/>
                      <a:r>
                        <a:rPr lang="tr-TR" sz="1200" dirty="0"/>
                        <a:t>97.051</a:t>
                      </a:r>
                    </a:p>
                  </a:txBody>
                  <a:tcPr marL="47625" marR="47625" marT="47625" marB="47625" anchor="ctr">
                    <a:solidFill>
                      <a:srgbClr val="92D050"/>
                    </a:solidFill>
                  </a:tcPr>
                </a:tc>
              </a:tr>
              <a:tr h="457200">
                <a:tc>
                  <a:txBody>
                    <a:bodyPr/>
                    <a:lstStyle/>
                    <a:p>
                      <a:pPr algn="ctr" fontAlgn="ctr"/>
                      <a:r>
                        <a:rPr lang="tr-TR" sz="1200"/>
                        <a:t>Programcı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87.150</a:t>
                      </a:r>
                    </a:p>
                  </a:txBody>
                  <a:tcPr marL="47625" marR="47625" marT="47625" marB="47625" anchor="ctr"/>
                </a:tc>
                <a:tc>
                  <a:txBody>
                    <a:bodyPr/>
                    <a:lstStyle/>
                    <a:p>
                      <a:pPr algn="ctr" fontAlgn="ctr"/>
                      <a:r>
                        <a:rPr lang="tr-TR" sz="1200"/>
                        <a:t>94.865</a:t>
                      </a:r>
                    </a:p>
                  </a:txBody>
                  <a:tcPr marL="47625" marR="47625" marT="47625" marB="47625" anchor="ctr"/>
                </a:tc>
              </a:tr>
              <a:tr h="457200">
                <a:tc>
                  <a:txBody>
                    <a:bodyPr/>
                    <a:lstStyle/>
                    <a:p>
                      <a:pPr algn="ctr" fontAlgn="ctr"/>
                      <a:r>
                        <a:rPr lang="tr-TR" sz="1200"/>
                        <a:t>Programcı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86.900</a:t>
                      </a:r>
                    </a:p>
                  </a:txBody>
                  <a:tcPr marL="47625" marR="47625" marT="47625" marB="47625" anchor="ctr"/>
                </a:tc>
                <a:tc>
                  <a:txBody>
                    <a:bodyPr/>
                    <a:lstStyle/>
                    <a:p>
                      <a:pPr algn="ctr" fontAlgn="ctr"/>
                      <a:r>
                        <a:rPr lang="tr-TR" sz="1200"/>
                        <a:t>89.289</a:t>
                      </a:r>
                    </a:p>
                  </a:txBody>
                  <a:tcPr marL="47625" marR="47625" marT="47625" marB="47625" anchor="ctr"/>
                </a:tc>
              </a:tr>
              <a:tr h="457200">
                <a:tc>
                  <a:txBody>
                    <a:bodyPr/>
                    <a:lstStyle/>
                    <a:p>
                      <a:pPr algn="ctr" fontAlgn="ctr"/>
                      <a:r>
                        <a:rPr lang="tr-TR" sz="1200" dirty="0"/>
                        <a:t>Programcı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86.900</a:t>
                      </a:r>
                    </a:p>
                  </a:txBody>
                  <a:tcPr marL="47625" marR="47625" marT="47625" marB="47625" anchor="ctr">
                    <a:solidFill>
                      <a:srgbClr val="92D050"/>
                    </a:solidFill>
                  </a:tcPr>
                </a:tc>
                <a:tc>
                  <a:txBody>
                    <a:bodyPr/>
                    <a:lstStyle/>
                    <a:p>
                      <a:pPr algn="ctr" fontAlgn="ctr"/>
                      <a:r>
                        <a:rPr lang="tr-TR" sz="1200" dirty="0"/>
                        <a:t>94.865</a:t>
                      </a:r>
                    </a:p>
                  </a:txBody>
                  <a:tcPr marL="47625" marR="47625" marT="47625" marB="47625" anchor="ctr">
                    <a:solidFill>
                      <a:srgbClr val="92D050"/>
                    </a:solidFill>
                  </a:tcPr>
                </a:tc>
              </a:tr>
              <a:tr h="457200">
                <a:tc>
                  <a:txBody>
                    <a:bodyPr/>
                    <a:lstStyle/>
                    <a:p>
                      <a:pPr algn="ctr" fontAlgn="ctr"/>
                      <a:r>
                        <a:rPr lang="tr-TR" sz="1200"/>
                        <a:t>Programcı Yardımcısı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89.351</a:t>
                      </a:r>
                    </a:p>
                  </a:txBody>
                  <a:tcPr marL="47625" marR="47625" marT="47625" marB="47625" anchor="ctr"/>
                </a:tc>
                <a:tc>
                  <a:txBody>
                    <a:bodyPr/>
                    <a:lstStyle/>
                    <a:p>
                      <a:pPr algn="ctr" fontAlgn="ctr"/>
                      <a:r>
                        <a:rPr lang="tr-TR" sz="1200"/>
                        <a:t>89.351</a:t>
                      </a:r>
                    </a:p>
                  </a:txBody>
                  <a:tcPr marL="47625" marR="47625" marT="47625" marB="47625" anchor="ctr"/>
                </a:tc>
              </a:tr>
              <a:tr h="457200">
                <a:tc>
                  <a:txBody>
                    <a:bodyPr/>
                    <a:lstStyle/>
                    <a:p>
                      <a:pPr algn="ctr" fontAlgn="ctr"/>
                      <a:r>
                        <a:rPr lang="tr-TR" sz="1200" dirty="0"/>
                        <a:t>Programcı Yardımcısı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89.351</a:t>
                      </a:r>
                    </a:p>
                  </a:txBody>
                  <a:tcPr marL="47625" marR="47625" marT="47625" marB="47625" anchor="ctr">
                    <a:solidFill>
                      <a:srgbClr val="92D050"/>
                    </a:solidFill>
                  </a:tcPr>
                </a:tc>
                <a:tc>
                  <a:txBody>
                    <a:bodyPr/>
                    <a:lstStyle/>
                    <a:p>
                      <a:pPr algn="ctr" fontAlgn="ctr"/>
                      <a:r>
                        <a:rPr lang="tr-TR" sz="1200" dirty="0"/>
                        <a:t>89.351</a:t>
                      </a:r>
                    </a:p>
                  </a:txBody>
                  <a:tcPr marL="47625" marR="47625" marT="47625" marB="47625" anchor="ctr">
                    <a:solidFill>
                      <a:srgbClr val="92D050"/>
                    </a:solidFill>
                  </a:tcPr>
                </a:tc>
              </a:tr>
              <a:tr h="457200">
                <a:tc>
                  <a:txBody>
                    <a:bodyPr/>
                    <a:lstStyle/>
                    <a:p>
                      <a:pPr algn="ctr" fontAlgn="ctr"/>
                      <a:r>
                        <a:rPr lang="tr-TR" sz="1200"/>
                        <a:t>Puantör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86.569</a:t>
                      </a:r>
                    </a:p>
                  </a:txBody>
                  <a:tcPr marL="47625" marR="47625" marT="47625" marB="47625" anchor="ctr"/>
                </a:tc>
                <a:tc>
                  <a:txBody>
                    <a:bodyPr/>
                    <a:lstStyle/>
                    <a:p>
                      <a:pPr algn="ctr" fontAlgn="ctr"/>
                      <a:r>
                        <a:rPr lang="tr-TR" sz="1200"/>
                        <a:t>86.739</a:t>
                      </a:r>
                    </a:p>
                  </a:txBody>
                  <a:tcPr marL="47625" marR="47625" marT="47625" marB="47625" anchor="ctr"/>
                </a:tc>
              </a:tr>
              <a:tr h="457200">
                <a:tc>
                  <a:txBody>
                    <a:bodyPr/>
                    <a:lstStyle/>
                    <a:p>
                      <a:pPr algn="ctr" fontAlgn="ctr"/>
                      <a:r>
                        <a:rPr lang="tr-TR" sz="1200"/>
                        <a:t>Puantör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105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82.987</a:t>
                      </a:r>
                    </a:p>
                  </a:txBody>
                  <a:tcPr marL="47625" marR="47625" marT="47625" marB="47625" anchor="ctr"/>
                </a:tc>
                <a:tc>
                  <a:txBody>
                    <a:bodyPr/>
                    <a:lstStyle/>
                    <a:p>
                      <a:pPr algn="ctr" fontAlgn="ctr"/>
                      <a:r>
                        <a:rPr lang="tr-TR" sz="1200"/>
                        <a:t>91.863</a:t>
                      </a:r>
                    </a:p>
                  </a:txBody>
                  <a:tcPr marL="47625" marR="47625" marT="47625" marB="47625" anchor="ctr"/>
                </a:tc>
              </a:tr>
              <a:tr h="457200">
                <a:tc>
                  <a:txBody>
                    <a:bodyPr/>
                    <a:lstStyle/>
                    <a:p>
                      <a:pPr algn="ctr" fontAlgn="ctr"/>
                      <a:r>
                        <a:rPr lang="tr-TR" sz="1200" dirty="0"/>
                        <a:t>Puantör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107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82.987</a:t>
                      </a:r>
                    </a:p>
                  </a:txBody>
                  <a:tcPr marL="47625" marR="47625" marT="47625" marB="47625" anchor="ctr">
                    <a:solidFill>
                      <a:srgbClr val="92D050"/>
                    </a:solidFill>
                  </a:tcPr>
                </a:tc>
                <a:tc>
                  <a:txBody>
                    <a:bodyPr/>
                    <a:lstStyle/>
                    <a:p>
                      <a:pPr algn="ctr" fontAlgn="ctr"/>
                      <a:r>
                        <a:rPr lang="tr-TR" sz="1200" dirty="0"/>
                        <a:t>91.863</a:t>
                      </a:r>
                    </a:p>
                  </a:txBody>
                  <a:tcPr marL="47625" marR="47625" marT="47625" marB="47625" anchor="ctr">
                    <a:solidFill>
                      <a:srgbClr val="92D050"/>
                    </a:solidFill>
                  </a:tcPr>
                </a:tc>
              </a:tr>
              <a:tr h="457200">
                <a:tc>
                  <a:txBody>
                    <a:bodyPr/>
                    <a:lstStyle/>
                    <a:p>
                      <a:pPr algn="ctr" fontAlgn="ctr"/>
                      <a:r>
                        <a:rPr lang="tr-TR" sz="1200"/>
                        <a:t>Satınalma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84.566</a:t>
                      </a:r>
                    </a:p>
                  </a:txBody>
                  <a:tcPr marL="47625" marR="47625" marT="47625" marB="47625" anchor="ctr"/>
                </a:tc>
                <a:tc>
                  <a:txBody>
                    <a:bodyPr/>
                    <a:lstStyle/>
                    <a:p>
                      <a:pPr algn="ctr" fontAlgn="ctr"/>
                      <a:r>
                        <a:rPr lang="tr-TR" sz="1200"/>
                        <a:t>84.566</a:t>
                      </a:r>
                    </a:p>
                  </a:txBody>
                  <a:tcPr marL="47625" marR="47625" marT="47625" marB="47625" anchor="ctr"/>
                </a:tc>
              </a:tr>
              <a:tr h="457200">
                <a:tc>
                  <a:txBody>
                    <a:bodyPr/>
                    <a:lstStyle/>
                    <a:p>
                      <a:pPr algn="ctr" fontAlgn="ctr"/>
                      <a:r>
                        <a:rPr lang="tr-TR" sz="1200"/>
                        <a:t>Satınalma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78.250</a:t>
                      </a:r>
                    </a:p>
                  </a:txBody>
                  <a:tcPr marL="47625" marR="47625" marT="47625" marB="47625" anchor="ctr"/>
                </a:tc>
                <a:tc>
                  <a:txBody>
                    <a:bodyPr/>
                    <a:lstStyle/>
                    <a:p>
                      <a:pPr algn="ctr" fontAlgn="ctr"/>
                      <a:r>
                        <a:rPr lang="tr-TR" sz="1200"/>
                        <a:t>78.250</a:t>
                      </a:r>
                    </a:p>
                  </a:txBody>
                  <a:tcPr marL="47625" marR="47625" marT="47625" marB="47625" anchor="ctr"/>
                </a:tc>
              </a:tr>
              <a:tr h="457200">
                <a:tc>
                  <a:txBody>
                    <a:bodyPr/>
                    <a:lstStyle/>
                    <a:p>
                      <a:pPr algn="ctr" fontAlgn="ctr"/>
                      <a:r>
                        <a:rPr lang="tr-TR" sz="1200" dirty="0" err="1"/>
                        <a:t>Satınalma</a:t>
                      </a:r>
                      <a:r>
                        <a:rPr lang="tr-TR" sz="1200" dirty="0"/>
                        <a:t>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78.250</a:t>
                      </a:r>
                    </a:p>
                  </a:txBody>
                  <a:tcPr marL="47625" marR="47625" marT="47625" marB="47625" anchor="ctr">
                    <a:solidFill>
                      <a:srgbClr val="92D050"/>
                    </a:solidFill>
                  </a:tcPr>
                </a:tc>
                <a:tc>
                  <a:txBody>
                    <a:bodyPr/>
                    <a:lstStyle/>
                    <a:p>
                      <a:pPr algn="ctr" fontAlgn="ctr"/>
                      <a:r>
                        <a:rPr lang="tr-TR" sz="1200" dirty="0"/>
                        <a:t>84.566</a:t>
                      </a:r>
                    </a:p>
                  </a:txBody>
                  <a:tcPr marL="47625" marR="47625" marT="47625" marB="47625" anchor="ctr">
                    <a:solidFill>
                      <a:srgbClr val="92D050"/>
                    </a:solidFill>
                  </a:tcPr>
                </a:tc>
              </a:tr>
            </a:tbl>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2955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32656">
                <a:tc>
                  <a:txBody>
                    <a:bodyPr/>
                    <a:lstStyle/>
                    <a:p>
                      <a:pPr algn="ctr" fontAlgn="ctr"/>
                      <a:r>
                        <a:rPr lang="tr-TR" sz="1200" b="0" dirty="0">
                          <a:solidFill>
                            <a:schemeClr val="tx1"/>
                          </a:solidFill>
                        </a:rPr>
                        <a:t>Sekreter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86.103</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86.103</a:t>
                      </a:r>
                    </a:p>
                  </a:txBody>
                  <a:tcPr marL="47625" marR="47625" marT="47625" marB="47625" anchor="ctr">
                    <a:solidFill>
                      <a:schemeClr val="accent3">
                        <a:lumMod val="20000"/>
                        <a:lumOff val="80000"/>
                      </a:schemeClr>
                    </a:solidFill>
                  </a:tcPr>
                </a:tc>
              </a:tr>
              <a:tr h="361292">
                <a:tc>
                  <a:txBody>
                    <a:bodyPr/>
                    <a:lstStyle/>
                    <a:p>
                      <a:pPr algn="ctr" fontAlgn="ctr"/>
                      <a:r>
                        <a:rPr lang="tr-TR" sz="1200"/>
                        <a:t>Sekreter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85.446</a:t>
                      </a:r>
                    </a:p>
                  </a:txBody>
                  <a:tcPr marL="47625" marR="47625" marT="47625" marB="47625" anchor="ctr"/>
                </a:tc>
                <a:tc>
                  <a:txBody>
                    <a:bodyPr/>
                    <a:lstStyle/>
                    <a:p>
                      <a:pPr algn="ctr" fontAlgn="ctr"/>
                      <a:r>
                        <a:rPr lang="tr-TR" sz="1200"/>
                        <a:t>85.943</a:t>
                      </a:r>
                    </a:p>
                  </a:txBody>
                  <a:tcPr marL="47625" marR="47625" marT="47625" marB="47625" anchor="ctr"/>
                </a:tc>
              </a:tr>
              <a:tr h="317920">
                <a:tc>
                  <a:txBody>
                    <a:bodyPr/>
                    <a:lstStyle/>
                    <a:p>
                      <a:pPr algn="ctr" fontAlgn="ctr"/>
                      <a:r>
                        <a:rPr lang="tr-TR" sz="1200"/>
                        <a:t>Sekreter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76.785</a:t>
                      </a:r>
                    </a:p>
                  </a:txBody>
                  <a:tcPr marL="47625" marR="47625" marT="47625" marB="47625" anchor="ctr"/>
                </a:tc>
                <a:tc>
                  <a:txBody>
                    <a:bodyPr/>
                    <a:lstStyle/>
                    <a:p>
                      <a:pPr algn="ctr" fontAlgn="ctr"/>
                      <a:r>
                        <a:rPr lang="tr-TR" sz="1200"/>
                        <a:t>79.730</a:t>
                      </a:r>
                    </a:p>
                  </a:txBody>
                  <a:tcPr marL="47625" marR="47625" marT="47625" marB="47625" anchor="ctr"/>
                </a:tc>
              </a:tr>
              <a:tr h="403412">
                <a:tc>
                  <a:txBody>
                    <a:bodyPr/>
                    <a:lstStyle/>
                    <a:p>
                      <a:pPr algn="ctr" fontAlgn="ctr"/>
                      <a:r>
                        <a:rPr lang="tr-TR" sz="1200" dirty="0"/>
                        <a:t>Sekreter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a:t>11</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dirty="0"/>
                        <a:t>76.785</a:t>
                      </a:r>
                    </a:p>
                  </a:txBody>
                  <a:tcPr marL="47625" marR="47625" marT="47625" marB="47625" anchor="ctr">
                    <a:solidFill>
                      <a:srgbClr val="92D050"/>
                    </a:solidFill>
                  </a:tcPr>
                </a:tc>
                <a:tc>
                  <a:txBody>
                    <a:bodyPr/>
                    <a:lstStyle/>
                    <a:p>
                      <a:pPr algn="ctr" fontAlgn="ctr"/>
                      <a:r>
                        <a:rPr lang="tr-TR" sz="1200" dirty="0"/>
                        <a:t>86.103</a:t>
                      </a:r>
                    </a:p>
                  </a:txBody>
                  <a:tcPr marL="47625" marR="47625" marT="47625" marB="47625" anchor="ctr">
                    <a:solidFill>
                      <a:srgbClr val="92D050"/>
                    </a:solidFill>
                  </a:tcPr>
                </a:tc>
              </a:tr>
              <a:tr h="285528">
                <a:tc>
                  <a:txBody>
                    <a:bodyPr/>
                    <a:lstStyle/>
                    <a:p>
                      <a:pPr algn="ctr" fontAlgn="ctr"/>
                      <a:r>
                        <a:rPr lang="tr-TR" sz="1200"/>
                        <a:t>Tahsildar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dirty="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83.496</a:t>
                      </a:r>
                    </a:p>
                  </a:txBody>
                  <a:tcPr marL="47625" marR="47625" marT="47625" marB="47625" anchor="ctr"/>
                </a:tc>
                <a:tc>
                  <a:txBody>
                    <a:bodyPr/>
                    <a:lstStyle/>
                    <a:p>
                      <a:pPr algn="ctr" fontAlgn="ctr"/>
                      <a:r>
                        <a:rPr lang="tr-TR" sz="1200"/>
                        <a:t>83.496</a:t>
                      </a:r>
                    </a:p>
                  </a:txBody>
                  <a:tcPr marL="47625" marR="47625" marT="47625" marB="47625" anchor="ctr"/>
                </a:tc>
              </a:tr>
              <a:tr h="288032">
                <a:tc>
                  <a:txBody>
                    <a:bodyPr/>
                    <a:lstStyle/>
                    <a:p>
                      <a:pPr algn="ctr" fontAlgn="ctr"/>
                      <a:r>
                        <a:rPr lang="tr-TR" sz="1200"/>
                        <a:t>Tahsildar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87.198</a:t>
                      </a:r>
                    </a:p>
                  </a:txBody>
                  <a:tcPr marL="47625" marR="47625" marT="47625" marB="47625" anchor="ctr"/>
                </a:tc>
                <a:tc>
                  <a:txBody>
                    <a:bodyPr/>
                    <a:lstStyle/>
                    <a:p>
                      <a:pPr algn="ctr" fontAlgn="ctr"/>
                      <a:r>
                        <a:rPr lang="tr-TR" sz="1200"/>
                        <a:t>87.488</a:t>
                      </a:r>
                    </a:p>
                  </a:txBody>
                  <a:tcPr marL="47625" marR="47625" marT="47625" marB="47625" anchor="ctr"/>
                </a:tc>
              </a:tr>
              <a:tr h="403412">
                <a:tc>
                  <a:txBody>
                    <a:bodyPr/>
                    <a:lstStyle/>
                    <a:p>
                      <a:pPr algn="ctr" fontAlgn="ctr"/>
                      <a:r>
                        <a:rPr lang="tr-TR" sz="1200" dirty="0"/>
                        <a:t>Tahsildar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83.496</a:t>
                      </a:r>
                    </a:p>
                  </a:txBody>
                  <a:tcPr marL="47625" marR="47625" marT="47625" marB="47625" anchor="ctr">
                    <a:solidFill>
                      <a:srgbClr val="92D050"/>
                    </a:solidFill>
                  </a:tcPr>
                </a:tc>
                <a:tc>
                  <a:txBody>
                    <a:bodyPr/>
                    <a:lstStyle/>
                    <a:p>
                      <a:pPr algn="ctr" fontAlgn="ctr"/>
                      <a:r>
                        <a:rPr lang="tr-TR" sz="1200" dirty="0"/>
                        <a:t>87.488</a:t>
                      </a:r>
                    </a:p>
                  </a:txBody>
                  <a:tcPr marL="47625" marR="47625" marT="47625" marB="47625" anchor="ctr">
                    <a:solidFill>
                      <a:srgbClr val="92D050"/>
                    </a:solidFill>
                  </a:tcP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85.980</a:t>
                      </a:r>
                    </a:p>
                  </a:txBody>
                  <a:tcPr marL="47625" marR="47625" marT="47625" marB="47625" anchor="ctr"/>
                </a:tc>
                <a:tc>
                  <a:txBody>
                    <a:bodyPr/>
                    <a:lstStyle/>
                    <a:p>
                      <a:pPr algn="ctr" fontAlgn="ctr"/>
                      <a:r>
                        <a:rPr lang="tr-TR" sz="1200"/>
                        <a:t>90.059</a:t>
                      </a:r>
                    </a:p>
                  </a:txBody>
                  <a:tcPr marL="47625" marR="47625" marT="47625" marB="47625" anchor="ct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81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83.419</a:t>
                      </a:r>
                    </a:p>
                  </a:txBody>
                  <a:tcPr marL="47625" marR="47625" marT="47625" marB="47625" anchor="ctr"/>
                </a:tc>
                <a:tc>
                  <a:txBody>
                    <a:bodyPr/>
                    <a:lstStyle/>
                    <a:p>
                      <a:pPr algn="ctr" fontAlgn="ctr"/>
                      <a:r>
                        <a:rPr lang="tr-TR" sz="1200"/>
                        <a:t>93.914</a:t>
                      </a:r>
                    </a:p>
                  </a:txBody>
                  <a:tcPr marL="47625" marR="47625" marT="47625" marB="47625" anchor="ct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128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83.697</a:t>
                      </a:r>
                    </a:p>
                  </a:txBody>
                  <a:tcPr marL="47625" marR="47625" marT="47625" marB="47625" anchor="ctr"/>
                </a:tc>
                <a:tc>
                  <a:txBody>
                    <a:bodyPr/>
                    <a:lstStyle/>
                    <a:p>
                      <a:pPr algn="ctr" fontAlgn="ctr"/>
                      <a:r>
                        <a:rPr lang="tr-TR" sz="1200"/>
                        <a:t>90.115</a:t>
                      </a:r>
                    </a:p>
                  </a:txBody>
                  <a:tcPr marL="47625" marR="47625" marT="47625" marB="47625" anchor="ct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528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77.894</a:t>
                      </a:r>
                    </a:p>
                  </a:txBody>
                  <a:tcPr marL="47625" marR="47625" marT="47625" marB="47625" anchor="ctr"/>
                </a:tc>
                <a:tc>
                  <a:txBody>
                    <a:bodyPr/>
                    <a:lstStyle/>
                    <a:p>
                      <a:pPr algn="ctr" fontAlgn="ctr"/>
                      <a:r>
                        <a:rPr lang="tr-TR" sz="1200"/>
                        <a:t>95.035</a:t>
                      </a:r>
                    </a:p>
                  </a:txBody>
                  <a:tcPr marL="47625" marR="47625" marT="47625" marB="47625" anchor="ctr"/>
                </a:tc>
              </a:tr>
              <a:tr h="403412">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813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77.894</a:t>
                      </a:r>
                    </a:p>
                  </a:txBody>
                  <a:tcPr marL="47625" marR="47625" marT="47625" marB="47625" anchor="ctr">
                    <a:solidFill>
                      <a:srgbClr val="92D050"/>
                    </a:solidFill>
                  </a:tcPr>
                </a:tc>
                <a:tc>
                  <a:txBody>
                    <a:bodyPr/>
                    <a:lstStyle/>
                    <a:p>
                      <a:pPr algn="ctr" fontAlgn="ctr"/>
                      <a:r>
                        <a:rPr lang="tr-TR" sz="1200" dirty="0"/>
                        <a:t>95.035</a:t>
                      </a:r>
                    </a:p>
                  </a:txBody>
                  <a:tcPr marL="47625" marR="47625" marT="47625" marB="47625" anchor="ctr">
                    <a:solidFill>
                      <a:srgbClr val="92D050"/>
                    </a:solidFill>
                  </a:tcPr>
                </a:tc>
              </a:tr>
              <a:tr h="403412">
                <a:tc>
                  <a:txBody>
                    <a:bodyPr/>
                    <a:lstStyle/>
                    <a:p>
                      <a:pPr algn="ctr" fontAlgn="ctr"/>
                      <a:r>
                        <a:rPr lang="tr-TR" sz="1200"/>
                        <a:t>Veznedar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83.097</a:t>
                      </a:r>
                    </a:p>
                  </a:txBody>
                  <a:tcPr marL="47625" marR="47625" marT="47625" marB="47625" anchor="ctr"/>
                </a:tc>
                <a:tc>
                  <a:txBody>
                    <a:bodyPr/>
                    <a:lstStyle/>
                    <a:p>
                      <a:pPr algn="ctr" fontAlgn="ctr"/>
                      <a:r>
                        <a:rPr lang="tr-TR" sz="1200"/>
                        <a:t>84.986</a:t>
                      </a:r>
                    </a:p>
                  </a:txBody>
                  <a:tcPr marL="47625" marR="47625" marT="47625" marB="47625" anchor="ctr"/>
                </a:tc>
              </a:tr>
              <a:tr h="403412">
                <a:tc>
                  <a:txBody>
                    <a:bodyPr/>
                    <a:lstStyle/>
                    <a:p>
                      <a:pPr algn="ctr" fontAlgn="ctr"/>
                      <a:r>
                        <a:rPr lang="tr-TR" sz="120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a:t>87.881</a:t>
                      </a:r>
                    </a:p>
                  </a:txBody>
                  <a:tcPr marL="47625" marR="47625" marT="47625" marB="47625" anchor="ctr"/>
                </a:tc>
              </a:tr>
              <a:tr h="403412">
                <a:tc>
                  <a:txBody>
                    <a:bodyPr/>
                    <a:lstStyle/>
                    <a:p>
                      <a:pPr algn="ctr" fontAlgn="ctr"/>
                      <a:r>
                        <a:rPr lang="tr-TR" sz="1200" dirty="0"/>
                        <a:t>Veznedar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78.443</a:t>
                      </a:r>
                    </a:p>
                  </a:txBody>
                  <a:tcPr marL="47625" marR="47625" marT="47625" marB="47625" anchor="ctr">
                    <a:solidFill>
                      <a:srgbClr val="92D050"/>
                    </a:solidFill>
                  </a:tcPr>
                </a:tc>
                <a:tc>
                  <a:txBody>
                    <a:bodyPr/>
                    <a:lstStyle/>
                    <a:p>
                      <a:pPr algn="ctr" fontAlgn="ctr"/>
                      <a:r>
                        <a:rPr lang="tr-TR" sz="1200" dirty="0"/>
                        <a:t>87.881</a:t>
                      </a:r>
                    </a:p>
                  </a:txBody>
                  <a:tcPr marL="47625" marR="47625" marT="47625" marB="47625" anchor="ctr">
                    <a:solidFill>
                      <a:srgbClr val="92D050"/>
                    </a:solidFill>
                  </a:tcPr>
                </a:tc>
              </a:tr>
              <a:tr h="403412">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a:t>88.244</a:t>
                      </a:r>
                    </a:p>
                  </a:txBody>
                  <a:tcPr marL="47625" marR="47625" marT="47625" marB="47625" anchor="ctr"/>
                </a:tc>
              </a:tr>
              <a:tr h="403412">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72008"/>
            <a:ext cx="8568952" cy="620688"/>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b="1" dirty="0" smtClean="0"/>
              <a:t>İSTATİSTİK</a:t>
            </a:r>
            <a:endParaRPr lang="tr-TR" b="1" dirty="0"/>
          </a:p>
        </p:txBody>
      </p:sp>
      <p:sp>
        <p:nvSpPr>
          <p:cNvPr id="3" name="2 İçerik Yer Tutucusu"/>
          <p:cNvSpPr>
            <a:spLocks noGrp="1"/>
          </p:cNvSpPr>
          <p:nvPr>
            <p:ph sz="quarter" idx="1"/>
          </p:nvPr>
        </p:nvSpPr>
        <p:spPr>
          <a:xfrm>
            <a:off x="179512" y="764704"/>
            <a:ext cx="8568952" cy="5904656"/>
          </a:xfrm>
        </p:spPr>
        <p:style>
          <a:lnRef idx="0">
            <a:schemeClr val="accent2"/>
          </a:lnRef>
          <a:fillRef idx="3">
            <a:schemeClr val="accent2"/>
          </a:fillRef>
          <a:effectRef idx="3">
            <a:schemeClr val="accent2"/>
          </a:effectRef>
          <a:fontRef idx="minor">
            <a:schemeClr val="lt1"/>
          </a:fontRef>
        </p:style>
        <p:txBody>
          <a:bodyPr>
            <a:normAutofit fontScale="47500" lnSpcReduction="20000"/>
          </a:bodyPr>
          <a:lstStyle/>
          <a:p>
            <a:pPr fontAlgn="base"/>
            <a:r>
              <a:rPr lang="tr-TR" b="1" dirty="0" smtClean="0"/>
              <a:t>Kısaca</a:t>
            </a:r>
          </a:p>
          <a:p>
            <a:pPr fontAlgn="base"/>
            <a:r>
              <a:rPr lang="tr-TR" dirty="0" smtClean="0"/>
              <a:t>İstatistik; toplumsal, ekonomik, kültürel, bilimsel olgu ve olaylarla ilgili bilgileri derleyip, derlenen bu bilgileri istatistik tekniklerinin kullanılıp yorumlandığı ve sayısal olarak ifade edildiği, sonuçta karar vericiye önerilerin sunulduğu bir alandır. İstatistik Programı, belli bir alanda veri toplama, bu verileri çözümleme ve yorumlama yöntemleri konusunda araştırma ve eğitim yapar. İstatistik, matematiksel ve uygulamalı istatistik adı altında iki alana ayrılır: Matematiksel İstatistik; Birinci derecede kuramlarla uğraşır, sayısal bilgiyi elde etmek ve yorumlamak için istatistiksel yollar geliştirmede matematiksel tekniklerden yararlanır. Olasılık kuramı, deney düzeni, çeşitli analiz yöntemleri geliştirme gibi alanlar kuramsal istatistiğin üzerinde çalıştığı alanlardır. Uygulamalı İstatistik; Güncel sorunları, kabul edilmiş, bilinen yöntemlerle çözmeye çalışır. Belli bir konudaki verileri toplamak ve çözümlemek için istatistiksel yöntemlerden yararlanır. Nüfus artışını, ekonomik gelişmeyi, tarımsal ve endüstriyel ürünlerdeki artışı önceden tahmin etmek uygulamalı istatistik alanına girer. Uygulamalı istatistikçiler, sosyal ve politik bilimler, tıp, eğitim, doğal bilimler, endüstriyel faaliyetler vb. alanlarda, sayısal verilerin toplanması, çözümlenmesi ve buna dayanarak geleceğe ilişkin tahminler yapılması ile ilgili konularda çalışırlar. </a:t>
            </a:r>
            <a:br>
              <a:rPr lang="tr-TR" dirty="0" smtClean="0"/>
            </a:br>
            <a:r>
              <a:rPr lang="tr-TR" b="1" dirty="0" smtClean="0"/>
              <a:t/>
            </a:r>
            <a:br>
              <a:rPr lang="tr-TR" b="1" dirty="0" smtClean="0"/>
            </a:br>
            <a:r>
              <a:rPr lang="tr-TR" b="1" dirty="0" smtClean="0"/>
              <a:t>Kişisel Özellikler</a:t>
            </a:r>
          </a:p>
          <a:p>
            <a:pPr fontAlgn="base"/>
            <a:r>
              <a:rPr lang="tr-TR" dirty="0" smtClean="0"/>
              <a:t>İstatistik programına girmek isteyenler matematiğe yetenekli ve ilgili; matematiksel kavramlar üzerinde düşünebilen, alanda yeni yollar aramaya hevesli, bilimsel tutuma sahip olmalıdırlar. Sabır, ayrıntılarla uğraşmaktan bıkmama, yılmama gibi kişilik özelliklerine sahip olanlar bu alanda başarılı olabilirler. </a:t>
            </a:r>
            <a:br>
              <a:rPr lang="tr-TR" dirty="0" smtClean="0"/>
            </a:br>
            <a:r>
              <a:rPr lang="tr-TR" dirty="0" smtClean="0"/>
              <a:t/>
            </a:r>
            <a:br>
              <a:rPr lang="tr-TR" dirty="0" smtClean="0"/>
            </a:br>
            <a:r>
              <a:rPr lang="tr-TR" b="1" dirty="0" smtClean="0"/>
              <a:t>Dersler ve Eğitim Süreleri</a:t>
            </a:r>
          </a:p>
          <a:p>
            <a:pPr fontAlgn="base"/>
            <a:r>
              <a:rPr lang="tr-TR" dirty="0" smtClean="0"/>
              <a:t>İstatistik Programında öğretim süresi dört yıldır. Bu süre içinde genel olarak matematik, cebir, geometri ve sayısal yeteneğe dayalı konularla ilgili dersler okutulmaktadır. Bu derslere Ekonomi, Ekonometri, Halkla İlişkiler, Yönetime Giriş, İşletme, İktisat dersleri örnek verilebilir. </a:t>
            </a:r>
            <a:br>
              <a:rPr lang="tr-TR" dirty="0" smtClean="0"/>
            </a:br>
            <a:r>
              <a:rPr lang="tr-TR" dirty="0" smtClean="0"/>
              <a:t/>
            </a:r>
            <a:br>
              <a:rPr lang="tr-TR" dirty="0" smtClean="0"/>
            </a:br>
            <a:r>
              <a:rPr lang="tr-TR" b="1" dirty="0" smtClean="0"/>
              <a:t>Sosyal Statü ve Unvanlar</a:t>
            </a:r>
          </a:p>
          <a:p>
            <a:pPr fontAlgn="base"/>
            <a:r>
              <a:rPr lang="tr-TR" dirty="0" smtClean="0"/>
              <a:t>İstatistik Programını bitirenlere "İstatistikçi" unvanı verilir. </a:t>
            </a:r>
            <a:br>
              <a:rPr lang="tr-TR" dirty="0" smtClean="0"/>
            </a:br>
            <a:r>
              <a:rPr lang="tr-TR" dirty="0" smtClean="0"/>
              <a:t/>
            </a:r>
            <a:br>
              <a:rPr lang="tr-TR" dirty="0" smtClean="0"/>
            </a:br>
            <a:r>
              <a:rPr lang="tr-TR" b="1" dirty="0" smtClean="0"/>
              <a:t>Çalışma Sahaları</a:t>
            </a:r>
          </a:p>
          <a:p>
            <a:r>
              <a:rPr lang="tr-TR" dirty="0" smtClean="0"/>
              <a:t>İstatistikçiler genellikle şu üç alanda çalışmaktadırlar: Öğretim, araştırma ve uygulama. Bunlardan ilk ikisi genellikle kuramsal istatistik alanına girer ve bu alana ilgi duyanlar üniversitelerde öğretim elemanı olarak çalışabilirler. Uygulamalı istatistikçiler sosyal ve politik bilimler, tıp, eğitim, doğal bilimler, endüstriyel faaliyetler vb. alanlarda sayısal verilerin toplanması, çözümlenmesi ve buna dayanarak geleceğe ilişkin tahminler yapılması ile ilgili konularda çalışırlar. Daha özel olarak ifade edecek olursak istatistikçiler; hastanelerin istatistik bürolarında, Devlet İstatistik Enstitüsü (DİE), Devlet Planlama Teşkilatı, Türkiye Bilimsel ve Teknik Araştırma Kurumu, Türk Standartlar Enstitüsü, Türkiye Kömür İşletmeleri, bankalar, emniyet teşkilatı (özellikle trafik alanında) gibi kamu kuruluşlarının araştırma ve bilgisayar birimlerinde çalışırlar. Ayrıca piyasa ve kamuoyu araştırma şirketlerinde görev yapabilirler. Endüstrileşme ve planlı kalkınma çabasında olan ülkemizde iyi yetişmiş istatistikçilere büyük ihtiyaç duyulmaktadır. Matematiksel kavramlar üzerinde düşünebilen ve bunu çevresindekilere aktarabilen bireyler için istatistikçilik gelecek vaat eden bir meslek alanıdır. </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
            <a:ext cx="8591550" cy="1340768"/>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t>
            </a:r>
            <a:br>
              <a:rPr lang="tr-TR" sz="4000" dirty="0" smtClean="0">
                <a:latin typeface="Arial Black" panose="020B0A04020102020204" pitchFamily="34" charset="0"/>
              </a:rPr>
            </a:b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r>
            <a:br>
              <a:rPr lang="tr-TR" sz="4000" dirty="0" smtClean="0">
                <a:latin typeface="Arial Black" panose="020B0A04020102020204" pitchFamily="34" charset="0"/>
              </a:rPr>
            </a:br>
            <a:r>
              <a:rPr lang="tr-TR" sz="4000" dirty="0" smtClean="0">
                <a:latin typeface="Arial Black" panose="020B0A04020102020204" pitchFamily="34" charset="0"/>
              </a:rPr>
              <a:t>                                                                   Alman </a:t>
            </a:r>
            <a:r>
              <a:rPr lang="tr-TR" sz="4000" dirty="0">
                <a:latin typeface="Arial Black" pitchFamily="34" charset="0"/>
              </a:rPr>
              <a:t>Dili ve Edebiyatı</a:t>
            </a:r>
            <a:r>
              <a:rPr lang="tr-TR" dirty="0"/>
              <a:t/>
            </a:r>
            <a:br>
              <a:rPr lang="tr-TR" dirty="0"/>
            </a:br>
            <a:endParaRPr lang="tr-TR" dirty="0"/>
          </a:p>
        </p:txBody>
      </p:sp>
      <p:sp>
        <p:nvSpPr>
          <p:cNvPr id="3" name="İçerik Yer Tutucusu 2"/>
          <p:cNvSpPr>
            <a:spLocks noGrp="1"/>
          </p:cNvSpPr>
          <p:nvPr>
            <p:ph sz="quarter" idx="1"/>
          </p:nvPr>
        </p:nvSpPr>
        <p:spPr>
          <a:xfrm>
            <a:off x="274320" y="1412776"/>
            <a:ext cx="8595360" cy="5255480"/>
          </a:xfrm>
        </p:spPr>
        <p:style>
          <a:lnRef idx="1">
            <a:schemeClr val="accent3"/>
          </a:lnRef>
          <a:fillRef idx="2">
            <a:schemeClr val="accent3"/>
          </a:fillRef>
          <a:effectRef idx="1">
            <a:schemeClr val="accent3"/>
          </a:effectRef>
          <a:fontRef idx="minor">
            <a:schemeClr val="dk1"/>
          </a:fontRef>
        </p:style>
        <p:txBody>
          <a:bodyPr>
            <a:noAutofit/>
          </a:bodyPr>
          <a:lstStyle/>
          <a:p>
            <a:pPr fontAlgn="base"/>
            <a:endParaRPr lang="tr-TR" sz="1200" dirty="0" smtClean="0">
              <a:solidFill>
                <a:srgbClr val="FF0000"/>
              </a:solidFill>
              <a:latin typeface="Arial Black" panose="020B0A04020102020204" pitchFamily="34" charset="0"/>
            </a:endParaRPr>
          </a:p>
          <a:p>
            <a:pPr fontAlgn="base"/>
            <a:r>
              <a:rPr lang="tr-TR" sz="1200" dirty="0" smtClean="0">
                <a:solidFill>
                  <a:srgbClr val="FF0000"/>
                </a:solidFill>
                <a:latin typeface="Arial Black" panose="020B0A04020102020204" pitchFamily="34" charset="0"/>
              </a:rPr>
              <a:t>Kısaca</a:t>
            </a:r>
            <a:endParaRPr lang="tr-TR" sz="1200" dirty="0">
              <a:solidFill>
                <a:srgbClr val="FF0000"/>
              </a:solidFill>
              <a:latin typeface="Arial Black" panose="020B0A04020102020204" pitchFamily="34" charset="0"/>
            </a:endParaRPr>
          </a:p>
          <a:p>
            <a:pPr fontAlgn="base"/>
            <a:r>
              <a:rPr lang="tr-TR" sz="1200" dirty="0">
                <a:solidFill>
                  <a:schemeClr val="tx1"/>
                </a:solidFill>
                <a:latin typeface="Arial Black" panose="020B0A04020102020204" pitchFamily="34" charset="0"/>
              </a:rPr>
              <a:t>Alman Dili ve Edebiyatı Programı; Almanca konuşulan ülkelerin dilleri, edebiyatları ve kültürleri alanında dilbilim ve edebiyat çerçevesinde araştırmalar yapmayı, Almanca öğretim yöntemlerini geliştirmeyi ve bu alanlarda uzmanlar yetiştirmeyi amaçlar.</a:t>
            </a:r>
            <a:br>
              <a:rPr lang="tr-TR" sz="1200" dirty="0">
                <a:solidFill>
                  <a:schemeClr val="tx1"/>
                </a:solidFill>
                <a:latin typeface="Arial Black" panose="020B0A04020102020204" pitchFamily="34" charset="0"/>
              </a:rPr>
            </a:br>
            <a:r>
              <a:rPr lang="tr-TR" sz="1200" dirty="0">
                <a:solidFill>
                  <a:schemeClr val="tx1"/>
                </a:solidFill>
                <a:latin typeface="Arial Black" panose="020B0A04020102020204" pitchFamily="34" charset="0"/>
              </a:rPr>
              <a:t/>
            </a:r>
            <a:br>
              <a:rPr lang="tr-TR" sz="1200" dirty="0">
                <a:solidFill>
                  <a:schemeClr val="tx1"/>
                </a:solidFill>
                <a:latin typeface="Arial Black" panose="020B0A04020102020204" pitchFamily="34" charset="0"/>
              </a:rPr>
            </a:br>
            <a:r>
              <a:rPr lang="tr-TR" sz="1200" dirty="0">
                <a:solidFill>
                  <a:srgbClr val="FF0000"/>
                </a:solidFill>
                <a:latin typeface="Arial Black" panose="020B0A04020102020204" pitchFamily="34" charset="0"/>
              </a:rPr>
              <a:t>Kişisel Özellikler</a:t>
            </a:r>
          </a:p>
          <a:p>
            <a:pPr fontAlgn="base"/>
            <a:r>
              <a:rPr lang="tr-TR" sz="1200" dirty="0">
                <a:solidFill>
                  <a:schemeClr val="tx1"/>
                </a:solidFill>
                <a:latin typeface="Arial Black" panose="020B0A04020102020204" pitchFamily="34" charset="0"/>
              </a:rPr>
              <a:t>Alman Dili ve Edebiyatı okumak isteyenlerin; sözel yeteneğe ve güçlü bir belleğe sahip, yabancı dil öğrenmeye hevesli, dil ve edebiyata ilgili ve bu alanlarda başarılı bireyler olması gerekir.</a:t>
            </a:r>
            <a:br>
              <a:rPr lang="tr-TR" sz="1200" dirty="0">
                <a:solidFill>
                  <a:schemeClr val="tx1"/>
                </a:solidFill>
                <a:latin typeface="Arial Black" panose="020B0A04020102020204" pitchFamily="34" charset="0"/>
              </a:rPr>
            </a:br>
            <a:r>
              <a:rPr lang="tr-TR" sz="1200" dirty="0">
                <a:solidFill>
                  <a:schemeClr val="tx1"/>
                </a:solidFill>
                <a:latin typeface="Arial Black" panose="020B0A04020102020204" pitchFamily="34" charset="0"/>
              </a:rPr>
              <a:t/>
            </a:r>
            <a:br>
              <a:rPr lang="tr-TR" sz="1200" dirty="0">
                <a:solidFill>
                  <a:schemeClr val="tx1"/>
                </a:solidFill>
                <a:latin typeface="Arial Black" panose="020B0A04020102020204" pitchFamily="34" charset="0"/>
              </a:rPr>
            </a:br>
            <a:r>
              <a:rPr lang="tr-TR" sz="1200" dirty="0">
                <a:solidFill>
                  <a:srgbClr val="FF0000"/>
                </a:solidFill>
                <a:latin typeface="Arial Black" panose="020B0A04020102020204" pitchFamily="34" charset="0"/>
              </a:rPr>
              <a:t>Dersler ve Eğitim Süreleri</a:t>
            </a:r>
          </a:p>
          <a:p>
            <a:pPr fontAlgn="base"/>
            <a:r>
              <a:rPr lang="tr-TR" sz="1200" dirty="0">
                <a:solidFill>
                  <a:schemeClr val="tx1"/>
                </a:solidFill>
                <a:latin typeface="Arial Black" panose="020B0A04020102020204" pitchFamily="34" charset="0"/>
              </a:rPr>
              <a:t>Programın öğretim süresi dört yıldır. Öğrenim süresince; Dilbilimi, Fonetik, Kompozisyon, Çeviri, Alman Kültür Tarihi, Edebiyat Tarihi gibi derslerden oluşan bir program uygulanır.</a:t>
            </a:r>
            <a:br>
              <a:rPr lang="tr-TR" sz="1200" dirty="0">
                <a:solidFill>
                  <a:schemeClr val="tx1"/>
                </a:solidFill>
                <a:latin typeface="Arial Black" panose="020B0A04020102020204" pitchFamily="34" charset="0"/>
              </a:rPr>
            </a:br>
            <a:r>
              <a:rPr lang="tr-TR" sz="1200" dirty="0">
                <a:solidFill>
                  <a:schemeClr val="tx1"/>
                </a:solidFill>
                <a:latin typeface="Arial Black" panose="020B0A04020102020204" pitchFamily="34" charset="0"/>
              </a:rPr>
              <a:t/>
            </a:r>
            <a:br>
              <a:rPr lang="tr-TR" sz="1200" dirty="0">
                <a:solidFill>
                  <a:schemeClr val="tx1"/>
                </a:solidFill>
                <a:latin typeface="Arial Black" panose="020B0A04020102020204" pitchFamily="34" charset="0"/>
              </a:rPr>
            </a:br>
            <a:r>
              <a:rPr lang="tr-TR" sz="1200" dirty="0">
                <a:solidFill>
                  <a:srgbClr val="FF0000"/>
                </a:solidFill>
                <a:latin typeface="Arial Black" panose="020B0A04020102020204" pitchFamily="34" charset="0"/>
              </a:rPr>
              <a:t>Sosyal Statü ve </a:t>
            </a:r>
            <a:r>
              <a:rPr lang="tr-TR" sz="1200" dirty="0" smtClean="0">
                <a:solidFill>
                  <a:srgbClr val="FF0000"/>
                </a:solidFill>
                <a:latin typeface="Arial Black" panose="020B0A04020102020204" pitchFamily="34" charset="0"/>
              </a:rPr>
              <a:t>Unvanlar</a:t>
            </a:r>
            <a:endParaRPr lang="tr-TR" sz="1200" dirty="0">
              <a:solidFill>
                <a:srgbClr val="FF0000"/>
              </a:solidFill>
              <a:latin typeface="Arial Black" panose="020B0A04020102020204" pitchFamily="34" charset="0"/>
            </a:endParaRPr>
          </a:p>
          <a:p>
            <a:pPr fontAlgn="base"/>
            <a:r>
              <a:rPr lang="tr-TR" sz="1200" dirty="0">
                <a:solidFill>
                  <a:schemeClr val="tx1"/>
                </a:solidFill>
                <a:latin typeface="Arial Black" panose="020B0A04020102020204" pitchFamily="34" charset="0"/>
              </a:rPr>
              <a:t>Programı başarıyla tamamlayanlara </a:t>
            </a:r>
            <a:r>
              <a:rPr lang="tr-TR" sz="1200" dirty="0" smtClean="0">
                <a:solidFill>
                  <a:schemeClr val="tx1"/>
                </a:solidFill>
                <a:latin typeface="Arial Black" panose="020B0A04020102020204" pitchFamily="34" charset="0"/>
              </a:rPr>
              <a:t>filolog </a:t>
            </a:r>
            <a:r>
              <a:rPr lang="tr-TR" sz="1200" dirty="0">
                <a:solidFill>
                  <a:schemeClr val="tx1"/>
                </a:solidFill>
                <a:latin typeface="Arial Black" panose="020B0A04020102020204" pitchFamily="34" charset="0"/>
              </a:rPr>
              <a:t>unvanı verilir.</a:t>
            </a:r>
            <a:br>
              <a:rPr lang="tr-TR" sz="1200" dirty="0">
                <a:solidFill>
                  <a:schemeClr val="tx1"/>
                </a:solidFill>
                <a:latin typeface="Arial Black" panose="020B0A04020102020204" pitchFamily="34" charset="0"/>
              </a:rPr>
            </a:br>
            <a:r>
              <a:rPr lang="tr-TR" sz="1200" dirty="0">
                <a:solidFill>
                  <a:schemeClr val="tx1"/>
                </a:solidFill>
                <a:latin typeface="Arial Black" panose="020B0A04020102020204" pitchFamily="34" charset="0"/>
              </a:rPr>
              <a:t/>
            </a:r>
            <a:br>
              <a:rPr lang="tr-TR" sz="1200" dirty="0">
                <a:solidFill>
                  <a:schemeClr val="tx1"/>
                </a:solidFill>
                <a:latin typeface="Arial Black" panose="020B0A04020102020204" pitchFamily="34" charset="0"/>
              </a:rPr>
            </a:br>
            <a:r>
              <a:rPr lang="tr-TR" sz="1200" dirty="0">
                <a:solidFill>
                  <a:srgbClr val="FF0000"/>
                </a:solidFill>
                <a:latin typeface="Arial Black" panose="020B0A04020102020204" pitchFamily="34" charset="0"/>
              </a:rPr>
              <a:t>Çalışma Sahaları</a:t>
            </a:r>
          </a:p>
          <a:p>
            <a:r>
              <a:rPr lang="tr-TR" sz="1200" dirty="0">
                <a:solidFill>
                  <a:schemeClr val="tx1"/>
                </a:solidFill>
                <a:latin typeface="Arial Black" panose="020B0A04020102020204" pitchFamily="34" charset="0"/>
              </a:rPr>
              <a:t>Mezunlar, başta Turizm, Kültür ve Dışişleri Bakanlıkları olmak üzere, çeşitli resmi ve özel kuruluşlarda görev alabilirler. Özellikle bankacılık, basın-yayın, dış ticaret ve turizm sektörlerinde çalışabilirler. Almanca okutmanlığı yapabilir, öğretmenlik sertifikasına sahip olanlar ise, resmi ve özel okullarda öğretmen olarak görev alabilirler. </a:t>
            </a:r>
            <a:br>
              <a:rPr lang="tr-TR" sz="1200" dirty="0">
                <a:solidFill>
                  <a:schemeClr val="tx1"/>
                </a:solidFill>
                <a:latin typeface="Arial Black" panose="020B0A04020102020204" pitchFamily="34" charset="0"/>
              </a:rPr>
            </a:br>
            <a:endParaRPr lang="tr-TR" sz="12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25567119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sz="quarter" idx="1"/>
          </p:nvPr>
        </p:nvPicPr>
        <p:blipFill>
          <a:blip r:embed="rId2" cstate="print"/>
          <a:stretch>
            <a:fillRect/>
          </a:stretch>
        </p:blipFill>
        <p:spPr>
          <a:xfrm>
            <a:off x="0" y="0"/>
            <a:ext cx="9144000" cy="508518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48700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371,896</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154000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269,792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Selçuk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Kırıkkale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708469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28625">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2862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1,464</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95.686</a:t>
                      </a:r>
                    </a:p>
                  </a:txBody>
                  <a:tcPr marL="47625" marR="47625" marT="47625" marB="47625" anchor="ctr">
                    <a:solidFill>
                      <a:srgbClr val="92D050"/>
                    </a:solidFill>
                  </a:tcPr>
                </a:tc>
              </a:tr>
              <a:tr h="428625">
                <a:tc>
                  <a:txBody>
                    <a:bodyPr/>
                    <a:lstStyle/>
                    <a:p>
                      <a:pPr algn="ctr" fontAlgn="ctr"/>
                      <a:r>
                        <a:rPr lang="tr-TR" sz="1200"/>
                        <a:t>Bilgisayar İşletmeni</a:t>
                      </a:r>
                    </a:p>
                  </a:txBody>
                  <a:tcPr marL="47625" marR="47625" marT="47625" marB="47625" anchor="ctr"/>
                </a:tc>
                <a:tc>
                  <a:txBody>
                    <a:bodyPr/>
                    <a:lstStyle/>
                    <a:p>
                      <a:pPr algn="ctr" fontAlgn="ctr"/>
                      <a:r>
                        <a:rPr lang="tr-TR" sz="1200" dirty="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87.060</a:t>
                      </a:r>
                    </a:p>
                  </a:txBody>
                  <a:tcPr marL="47625" marR="47625" marT="47625" marB="47625" anchor="ctr"/>
                </a:tc>
                <a:tc>
                  <a:txBody>
                    <a:bodyPr/>
                    <a:lstStyle/>
                    <a:p>
                      <a:pPr algn="ctr" fontAlgn="ctr"/>
                      <a:r>
                        <a:rPr lang="tr-TR" sz="1200"/>
                        <a:t>87.060</a:t>
                      </a:r>
                    </a:p>
                  </a:txBody>
                  <a:tcPr marL="47625" marR="47625" marT="47625" marB="47625" anchor="ctr"/>
                </a:tc>
              </a:tr>
              <a:tr h="428625">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85.674</a:t>
                      </a:r>
                    </a:p>
                  </a:txBody>
                  <a:tcPr marL="47625" marR="47625" marT="47625" marB="47625" anchor="ctr"/>
                </a:tc>
                <a:tc>
                  <a:txBody>
                    <a:bodyPr/>
                    <a:lstStyle/>
                    <a:p>
                      <a:pPr algn="ctr" fontAlgn="ctr"/>
                      <a:r>
                        <a:rPr lang="tr-TR" sz="1200"/>
                        <a:t>87.406</a:t>
                      </a:r>
                    </a:p>
                  </a:txBody>
                  <a:tcPr marL="47625" marR="47625" marT="47625" marB="47625" anchor="ctr"/>
                </a:tc>
              </a:tr>
              <a:tr h="428625">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80.907</a:t>
                      </a:r>
                    </a:p>
                  </a:txBody>
                  <a:tcPr marL="47625" marR="47625" marT="47625" marB="47625" anchor="ctr"/>
                </a:tc>
                <a:tc>
                  <a:txBody>
                    <a:bodyPr/>
                    <a:lstStyle/>
                    <a:p>
                      <a:pPr algn="ctr" fontAlgn="ctr"/>
                      <a:r>
                        <a:rPr lang="tr-TR" sz="1200"/>
                        <a:t>87.493</a:t>
                      </a:r>
                    </a:p>
                  </a:txBody>
                  <a:tcPr marL="47625" marR="47625" marT="47625" marB="47625" anchor="ctr"/>
                </a:tc>
              </a:tr>
              <a:tr h="428625">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76.398</a:t>
                      </a:r>
                    </a:p>
                  </a:txBody>
                  <a:tcPr marL="47625" marR="47625" marT="47625" marB="47625" anchor="ctr"/>
                </a:tc>
                <a:tc>
                  <a:txBody>
                    <a:bodyPr/>
                    <a:lstStyle/>
                    <a:p>
                      <a:pPr algn="ctr" fontAlgn="ctr"/>
                      <a:r>
                        <a:rPr lang="tr-TR" sz="1200"/>
                        <a:t>94.790</a:t>
                      </a:r>
                    </a:p>
                  </a:txBody>
                  <a:tcPr marL="47625" marR="47625" marT="47625" marB="47625" anchor="ctr"/>
                </a:tc>
              </a:tr>
              <a:tr h="428625">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76.398</a:t>
                      </a:r>
                    </a:p>
                  </a:txBody>
                  <a:tcPr marL="47625" marR="47625" marT="47625" marB="47625" anchor="ctr">
                    <a:solidFill>
                      <a:srgbClr val="92D050"/>
                    </a:solidFill>
                  </a:tcPr>
                </a:tc>
                <a:tc>
                  <a:txBody>
                    <a:bodyPr/>
                    <a:lstStyle/>
                    <a:p>
                      <a:pPr algn="ctr" fontAlgn="ctr"/>
                      <a:r>
                        <a:rPr lang="tr-TR" sz="1200" dirty="0"/>
                        <a:t>94.790</a:t>
                      </a:r>
                    </a:p>
                  </a:txBody>
                  <a:tcPr marL="47625" marR="47625" marT="47625" marB="47625" anchor="ctr">
                    <a:solidFill>
                      <a:srgbClr val="92D050"/>
                    </a:solidFill>
                  </a:tcPr>
                </a:tc>
              </a:tr>
              <a:tr h="428625">
                <a:tc>
                  <a:txBody>
                    <a:bodyPr/>
                    <a:lstStyle/>
                    <a:p>
                      <a:pPr algn="ctr" fontAlgn="ctr"/>
                      <a:r>
                        <a:rPr lang="tr-TR" sz="1200"/>
                        <a:t>Çözümleyici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87.066</a:t>
                      </a:r>
                    </a:p>
                  </a:txBody>
                  <a:tcPr marL="47625" marR="47625" marT="47625" marB="47625" anchor="ctr"/>
                </a:tc>
                <a:tc>
                  <a:txBody>
                    <a:bodyPr/>
                    <a:lstStyle/>
                    <a:p>
                      <a:pPr algn="ctr" fontAlgn="ctr"/>
                      <a:r>
                        <a:rPr lang="tr-TR" sz="1200"/>
                        <a:t>91.862</a:t>
                      </a:r>
                    </a:p>
                  </a:txBody>
                  <a:tcPr marL="47625" marR="47625" marT="47625" marB="47625" anchor="ctr"/>
                </a:tc>
              </a:tr>
              <a:tr h="428625">
                <a:tc>
                  <a:txBody>
                    <a:bodyPr/>
                    <a:lstStyle/>
                    <a:p>
                      <a:pPr algn="ctr" fontAlgn="ctr"/>
                      <a:r>
                        <a:rPr lang="tr-TR" sz="1200" dirty="0"/>
                        <a:t>Çözümleyici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87.066</a:t>
                      </a:r>
                    </a:p>
                  </a:txBody>
                  <a:tcPr marL="47625" marR="47625" marT="47625" marB="47625" anchor="ctr">
                    <a:solidFill>
                      <a:srgbClr val="92D050"/>
                    </a:solidFill>
                  </a:tcPr>
                </a:tc>
                <a:tc>
                  <a:txBody>
                    <a:bodyPr/>
                    <a:lstStyle/>
                    <a:p>
                      <a:pPr algn="ctr" fontAlgn="ctr"/>
                      <a:r>
                        <a:rPr lang="tr-TR" sz="1200" dirty="0"/>
                        <a:t>91.862</a:t>
                      </a:r>
                    </a:p>
                  </a:txBody>
                  <a:tcPr marL="47625" marR="47625" marT="47625" marB="47625" anchor="ctr">
                    <a:solidFill>
                      <a:srgbClr val="92D050"/>
                    </a:solidFill>
                  </a:tcPr>
                </a:tc>
              </a:tr>
              <a:tr h="428625">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77.758</a:t>
                      </a:r>
                    </a:p>
                  </a:txBody>
                  <a:tcPr marL="47625" marR="47625" marT="47625" marB="47625" anchor="ctr"/>
                </a:tc>
                <a:tc>
                  <a:txBody>
                    <a:bodyPr/>
                    <a:lstStyle/>
                    <a:p>
                      <a:pPr algn="ctr" fontAlgn="ctr"/>
                      <a:r>
                        <a:rPr lang="tr-TR" sz="1200"/>
                        <a:t>77.758</a:t>
                      </a:r>
                    </a:p>
                  </a:txBody>
                  <a:tcPr marL="47625" marR="47625" marT="47625" marB="47625" anchor="ctr"/>
                </a:tc>
              </a:tr>
              <a:tr h="428625">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77.758</a:t>
                      </a:r>
                    </a:p>
                  </a:txBody>
                  <a:tcPr marL="47625" marR="47625" marT="47625" marB="47625" anchor="ctr">
                    <a:solidFill>
                      <a:srgbClr val="92D050"/>
                    </a:solidFill>
                  </a:tcPr>
                </a:tc>
                <a:tc>
                  <a:txBody>
                    <a:bodyPr/>
                    <a:lstStyle/>
                    <a:p>
                      <a:pPr algn="ctr" fontAlgn="ctr"/>
                      <a:r>
                        <a:rPr lang="tr-TR" sz="1200" dirty="0"/>
                        <a:t>77.758</a:t>
                      </a:r>
                    </a:p>
                  </a:txBody>
                  <a:tcPr marL="47625" marR="47625" marT="47625" marB="47625" anchor="ctr">
                    <a:solidFill>
                      <a:srgbClr val="92D050"/>
                    </a:solidFill>
                  </a:tcPr>
                </a:tc>
              </a:tr>
              <a:tr h="428625">
                <a:tc>
                  <a:txBody>
                    <a:bodyPr/>
                    <a:lstStyle/>
                    <a:p>
                      <a:pPr algn="ctr" fontAlgn="ctr"/>
                      <a:r>
                        <a:rPr lang="tr-TR" sz="1200"/>
                        <a:t>İstatistikçi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93.525</a:t>
                      </a:r>
                    </a:p>
                  </a:txBody>
                  <a:tcPr marL="47625" marR="47625" marT="47625" marB="47625" anchor="ctr"/>
                </a:tc>
              </a:tr>
              <a:tr h="428625">
                <a:tc>
                  <a:txBody>
                    <a:bodyPr/>
                    <a:lstStyle/>
                    <a:p>
                      <a:pPr algn="ctr" fontAlgn="ctr"/>
                      <a:r>
                        <a:rPr lang="tr-TR" sz="1200"/>
                        <a:t>İstatistikçi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83.506</a:t>
                      </a:r>
                    </a:p>
                  </a:txBody>
                  <a:tcPr marL="47625" marR="47625" marT="47625" marB="47625" anchor="ctr"/>
                </a:tc>
                <a:tc>
                  <a:txBody>
                    <a:bodyPr/>
                    <a:lstStyle/>
                    <a:p>
                      <a:pPr algn="ctr" fontAlgn="ctr"/>
                      <a:r>
                        <a:rPr lang="tr-TR" sz="1200"/>
                        <a:t>93.538</a:t>
                      </a:r>
                    </a:p>
                  </a:txBody>
                  <a:tcPr marL="47625" marR="47625" marT="47625" marB="47625" anchor="ctr"/>
                </a:tc>
              </a:tr>
              <a:tr h="428625">
                <a:tc>
                  <a:txBody>
                    <a:bodyPr/>
                    <a:lstStyle/>
                    <a:p>
                      <a:pPr algn="ctr" fontAlgn="ctr"/>
                      <a:r>
                        <a:rPr lang="tr-TR" sz="1200"/>
                        <a:t>İstatistikçi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84.255</a:t>
                      </a:r>
                    </a:p>
                  </a:txBody>
                  <a:tcPr marL="47625" marR="47625" marT="47625" marB="47625" anchor="ctr"/>
                </a:tc>
                <a:tc>
                  <a:txBody>
                    <a:bodyPr/>
                    <a:lstStyle/>
                    <a:p>
                      <a:pPr algn="ctr" fontAlgn="ctr"/>
                      <a:r>
                        <a:rPr lang="tr-TR" sz="1200"/>
                        <a:t>91.934</a:t>
                      </a:r>
                    </a:p>
                  </a:txBody>
                  <a:tcPr marL="47625" marR="47625" marT="47625" marB="47625" anchor="ctr"/>
                </a:tc>
              </a:tr>
              <a:tr h="428625">
                <a:tc>
                  <a:txBody>
                    <a:bodyPr/>
                    <a:lstStyle/>
                    <a:p>
                      <a:pPr algn="ctr" fontAlgn="ctr"/>
                      <a:r>
                        <a:rPr lang="tr-TR" sz="1200"/>
                        <a:t>İstatistikçi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125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78.023</a:t>
                      </a:r>
                    </a:p>
                  </a:txBody>
                  <a:tcPr marL="47625" marR="47625" marT="47625" marB="47625" anchor="ctr"/>
                </a:tc>
                <a:tc>
                  <a:txBody>
                    <a:bodyPr/>
                    <a:lstStyle/>
                    <a:p>
                      <a:pPr algn="ctr" fontAlgn="ctr"/>
                      <a:r>
                        <a:rPr lang="tr-TR" sz="1200"/>
                        <a:t>95.686</a:t>
                      </a:r>
                    </a:p>
                  </a:txBody>
                  <a:tcPr marL="47625" marR="47625" marT="47625" marB="47625" anchor="ctr"/>
                </a:tc>
              </a:tr>
              <a:tr h="428625">
                <a:tc>
                  <a:txBody>
                    <a:bodyPr/>
                    <a:lstStyle/>
                    <a:p>
                      <a:pPr algn="ctr" fontAlgn="ctr"/>
                      <a:r>
                        <a:rPr lang="tr-TR" sz="1200" dirty="0"/>
                        <a:t>İstatistikçi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320</a:t>
                      </a:r>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95.686</a:t>
                      </a:r>
                    </a:p>
                  </a:txBody>
                  <a:tcPr marL="47625" marR="47625" marT="47625" marB="47625" anchor="ctr">
                    <a:solidFill>
                      <a:srgbClr val="92D050"/>
                    </a:solidFill>
                  </a:tcPr>
                </a:tc>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27384"/>
          <a:ext cx="9144000" cy="688538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16905">
                <a:tc>
                  <a:txBody>
                    <a:bodyPr/>
                    <a:lstStyle/>
                    <a:p>
                      <a:pPr algn="ctr" fontAlgn="ctr"/>
                      <a:r>
                        <a:rPr lang="tr-TR" sz="12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7</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86.983</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90.185</a:t>
                      </a:r>
                    </a:p>
                  </a:txBody>
                  <a:tcPr marL="47625" marR="47625" marT="47625" marB="47625" anchor="ctr">
                    <a:solidFill>
                      <a:schemeClr val="accent3">
                        <a:lumMod val="20000"/>
                        <a:lumOff val="80000"/>
                      </a:schemeClr>
                    </a:solidFill>
                  </a:tcPr>
                </a:tc>
              </a:tr>
              <a:tr h="487695">
                <a:tc>
                  <a:txBody>
                    <a:bodyPr/>
                    <a:lstStyle/>
                    <a:p>
                      <a:pPr algn="ctr" fontAlgn="ctr"/>
                      <a:r>
                        <a:rPr lang="tr-TR" sz="1200">
                          <a:solidFill>
                            <a:schemeClr val="tx1"/>
                          </a:solidFill>
                        </a:rPr>
                        <a:t>Memur</a:t>
                      </a:r>
                    </a:p>
                  </a:txBody>
                  <a:tcPr marL="47625" marR="47625" marT="47625" marB="47625" anchor="ctr"/>
                </a:tc>
                <a:tc>
                  <a:txBody>
                    <a:bodyPr/>
                    <a:lstStyle/>
                    <a:p>
                      <a:pPr algn="ctr" fontAlgn="ctr"/>
                      <a:r>
                        <a:rPr lang="tr-TR" sz="1200" dirty="0">
                          <a:solidFill>
                            <a:schemeClr val="tx1"/>
                          </a:solidFill>
                        </a:rPr>
                        <a:t>2014</a:t>
                      </a:r>
                    </a:p>
                  </a:txBody>
                  <a:tcPr marL="47625" marR="47625" marT="47625" marB="47625" anchor="ctr"/>
                </a:tc>
                <a:tc>
                  <a:txBody>
                    <a:bodyPr/>
                    <a:lstStyle/>
                    <a:p>
                      <a:pPr algn="ctr" fontAlgn="ctr"/>
                      <a:r>
                        <a:rPr lang="tr-TR" sz="1200">
                          <a:solidFill>
                            <a:schemeClr val="tx1"/>
                          </a:solidFill>
                        </a:rPr>
                        <a:t>42</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84.162</a:t>
                      </a:r>
                    </a:p>
                  </a:txBody>
                  <a:tcPr marL="47625" marR="47625" marT="47625" marB="47625" anchor="ctr"/>
                </a:tc>
                <a:tc>
                  <a:txBody>
                    <a:bodyPr/>
                    <a:lstStyle/>
                    <a:p>
                      <a:pPr algn="ctr" fontAlgn="ctr"/>
                      <a:r>
                        <a:rPr lang="tr-TR" sz="1200">
                          <a:solidFill>
                            <a:schemeClr val="tx1"/>
                          </a:solidFill>
                        </a:rPr>
                        <a:t>93.243</a:t>
                      </a:r>
                    </a:p>
                  </a:txBody>
                  <a:tcPr marL="47625" marR="47625" marT="47625" marB="47625" anchor="ctr"/>
                </a:tc>
              </a:tr>
              <a:tr h="487695">
                <a:tc>
                  <a:txBody>
                    <a:bodyPr/>
                    <a:lstStyle/>
                    <a:p>
                      <a:pPr algn="ctr" fontAlgn="ctr"/>
                      <a:r>
                        <a:rPr lang="tr-TR" sz="1200">
                          <a:solidFill>
                            <a:schemeClr val="tx1"/>
                          </a:solidFill>
                        </a:rPr>
                        <a:t>Memur</a:t>
                      </a:r>
                    </a:p>
                  </a:txBody>
                  <a:tcPr marL="47625" marR="47625" marT="47625" marB="47625" anchor="ctr"/>
                </a:tc>
                <a:tc>
                  <a:txBody>
                    <a:bodyPr/>
                    <a:lstStyle/>
                    <a:p>
                      <a:pPr algn="ctr" fontAlgn="ctr"/>
                      <a:r>
                        <a:rPr lang="tr-TR" sz="1200">
                          <a:solidFill>
                            <a:schemeClr val="tx1"/>
                          </a:solidFill>
                        </a:rPr>
                        <a:t>2013</a:t>
                      </a:r>
                    </a:p>
                  </a:txBody>
                  <a:tcPr marL="47625" marR="47625" marT="47625" marB="47625" anchor="ctr"/>
                </a:tc>
                <a:tc>
                  <a:txBody>
                    <a:bodyPr/>
                    <a:lstStyle/>
                    <a:p>
                      <a:pPr algn="ctr" fontAlgn="ctr"/>
                      <a:r>
                        <a:rPr lang="tr-TR" sz="1200" dirty="0">
                          <a:solidFill>
                            <a:schemeClr val="tx1"/>
                          </a:solidFill>
                        </a:rPr>
                        <a:t>49</a:t>
                      </a:r>
                    </a:p>
                  </a:txBody>
                  <a:tcPr marL="47625" marR="47625" marT="47625" marB="47625" anchor="ctr"/>
                </a:tc>
                <a:tc>
                  <a:txBody>
                    <a:bodyPr/>
                    <a:lstStyle/>
                    <a:p>
                      <a:pPr algn="ctr" fontAlgn="ctr"/>
                      <a:r>
                        <a:rPr lang="tr-TR" sz="1200" dirty="0">
                          <a:solidFill>
                            <a:schemeClr val="tx1"/>
                          </a:solidFill>
                        </a:rPr>
                        <a:t>-</a:t>
                      </a:r>
                    </a:p>
                  </a:txBody>
                  <a:tcPr marL="47625" marR="47625" marT="47625" marB="47625" anchor="ctr"/>
                </a:tc>
                <a:tc>
                  <a:txBody>
                    <a:bodyPr/>
                    <a:lstStyle/>
                    <a:p>
                      <a:pPr algn="ctr" fontAlgn="ctr"/>
                      <a:r>
                        <a:rPr lang="tr-TR" sz="1200">
                          <a:solidFill>
                            <a:schemeClr val="tx1"/>
                          </a:solidFill>
                        </a:rPr>
                        <a:t>83.555</a:t>
                      </a:r>
                    </a:p>
                  </a:txBody>
                  <a:tcPr marL="47625" marR="47625" marT="47625" marB="47625" anchor="ctr"/>
                </a:tc>
                <a:tc>
                  <a:txBody>
                    <a:bodyPr/>
                    <a:lstStyle/>
                    <a:p>
                      <a:pPr algn="ctr" fontAlgn="ctr"/>
                      <a:r>
                        <a:rPr lang="tr-TR" sz="1200">
                          <a:solidFill>
                            <a:schemeClr val="tx1"/>
                          </a:solidFill>
                        </a:rPr>
                        <a:t>89.946</a:t>
                      </a:r>
                    </a:p>
                  </a:txBody>
                  <a:tcPr marL="47625" marR="47625" marT="47625" marB="47625" anchor="ctr"/>
                </a:tc>
              </a:tr>
              <a:tr h="487695">
                <a:tc>
                  <a:txBody>
                    <a:bodyPr/>
                    <a:lstStyle/>
                    <a:p>
                      <a:pPr algn="ctr" fontAlgn="ctr"/>
                      <a:r>
                        <a:rPr lang="tr-TR" sz="1200">
                          <a:solidFill>
                            <a:schemeClr val="tx1"/>
                          </a:solidFill>
                        </a:rPr>
                        <a:t>Memur</a:t>
                      </a:r>
                    </a:p>
                  </a:txBody>
                  <a:tcPr marL="47625" marR="47625" marT="47625" marB="47625" anchor="ctr"/>
                </a:tc>
                <a:tc>
                  <a:txBody>
                    <a:bodyPr/>
                    <a:lstStyle/>
                    <a:p>
                      <a:pPr algn="ctr" fontAlgn="ctr"/>
                      <a:r>
                        <a:rPr lang="tr-TR" sz="1200">
                          <a:solidFill>
                            <a:schemeClr val="tx1"/>
                          </a:solidFill>
                        </a:rPr>
                        <a:t>2012</a:t>
                      </a:r>
                    </a:p>
                  </a:txBody>
                  <a:tcPr marL="47625" marR="47625" marT="47625" marB="47625" anchor="ctr"/>
                </a:tc>
                <a:tc>
                  <a:txBody>
                    <a:bodyPr/>
                    <a:lstStyle/>
                    <a:p>
                      <a:pPr algn="ctr" fontAlgn="ctr"/>
                      <a:r>
                        <a:rPr lang="tr-TR" sz="1200">
                          <a:solidFill>
                            <a:schemeClr val="tx1"/>
                          </a:solidFill>
                        </a:rPr>
                        <a:t>732</a:t>
                      </a:r>
                    </a:p>
                  </a:txBody>
                  <a:tcPr marL="47625" marR="47625" marT="47625" marB="47625" anchor="ctr"/>
                </a:tc>
                <a:tc>
                  <a:txBody>
                    <a:bodyPr/>
                    <a:lstStyle/>
                    <a:p>
                      <a:pPr algn="ctr" fontAlgn="ctr"/>
                      <a:r>
                        <a:rPr lang="tr-TR" sz="1200" dirty="0">
                          <a:solidFill>
                            <a:schemeClr val="tx1"/>
                          </a:solidFill>
                        </a:rPr>
                        <a:t>-</a:t>
                      </a:r>
                    </a:p>
                  </a:txBody>
                  <a:tcPr marL="47625" marR="47625" marT="47625" marB="47625" anchor="ctr"/>
                </a:tc>
                <a:tc>
                  <a:txBody>
                    <a:bodyPr/>
                    <a:lstStyle/>
                    <a:p>
                      <a:pPr algn="ctr" fontAlgn="ctr"/>
                      <a:r>
                        <a:rPr lang="tr-TR" sz="1200" dirty="0">
                          <a:solidFill>
                            <a:schemeClr val="tx1"/>
                          </a:solidFill>
                        </a:rPr>
                        <a:t>77.816</a:t>
                      </a:r>
                    </a:p>
                  </a:txBody>
                  <a:tcPr marL="47625" marR="47625" marT="47625" marB="47625" anchor="ctr"/>
                </a:tc>
                <a:tc>
                  <a:txBody>
                    <a:bodyPr/>
                    <a:lstStyle/>
                    <a:p>
                      <a:pPr algn="ctr" fontAlgn="ctr"/>
                      <a:r>
                        <a:rPr lang="tr-TR" sz="1200">
                          <a:solidFill>
                            <a:schemeClr val="tx1"/>
                          </a:solidFill>
                        </a:rPr>
                        <a:t>93.845</a:t>
                      </a:r>
                    </a:p>
                  </a:txBody>
                  <a:tcPr marL="47625" marR="47625" marT="47625" marB="47625" anchor="ctr"/>
                </a:tc>
              </a:tr>
              <a:tr h="487695">
                <a:tc>
                  <a:txBody>
                    <a:bodyPr/>
                    <a:lstStyle/>
                    <a:p>
                      <a:pPr algn="ctr" fontAlgn="ctr"/>
                      <a:r>
                        <a:rPr lang="tr-TR" sz="1200" dirty="0">
                          <a:solidFill>
                            <a:schemeClr val="tx1"/>
                          </a:solidFill>
                        </a:rPr>
                        <a:t>Memur</a:t>
                      </a:r>
                    </a:p>
                  </a:txBody>
                  <a:tcPr marL="47625" marR="47625" marT="47625" marB="47625" anchor="ctr">
                    <a:solidFill>
                      <a:srgbClr val="92D050"/>
                    </a:solidFill>
                  </a:tcPr>
                </a:tc>
                <a:tc>
                  <a:txBody>
                    <a:bodyPr/>
                    <a:lstStyle/>
                    <a:p>
                      <a:pPr algn="ctr" fontAlgn="ctr"/>
                      <a:r>
                        <a:rPr lang="tr-TR" sz="1200" b="1" dirty="0">
                          <a:solidFill>
                            <a:schemeClr val="tx1"/>
                          </a:solidFill>
                        </a:rPr>
                        <a:t>Yıllar Toplamı</a:t>
                      </a:r>
                      <a:endParaRPr lang="tr-TR" sz="1200" dirty="0">
                        <a:solidFill>
                          <a:schemeClr val="tx1"/>
                        </a:solidFill>
                      </a:endParaRPr>
                    </a:p>
                  </a:txBody>
                  <a:tcPr marL="47625" marR="47625" marT="47625" marB="47625" anchor="ctr">
                    <a:solidFill>
                      <a:srgbClr val="92D050"/>
                    </a:solidFill>
                  </a:tcPr>
                </a:tc>
                <a:tc>
                  <a:txBody>
                    <a:bodyPr/>
                    <a:lstStyle/>
                    <a:p>
                      <a:pPr algn="ctr" fontAlgn="ctr"/>
                      <a:r>
                        <a:rPr lang="tr-TR" sz="1200" dirty="0">
                          <a:solidFill>
                            <a:schemeClr val="tx1"/>
                          </a:solidFill>
                        </a:rPr>
                        <a:t>830</a:t>
                      </a:r>
                    </a:p>
                  </a:txBody>
                  <a:tcPr marL="47625" marR="47625" marT="47625" marB="47625" anchor="ctr">
                    <a:solidFill>
                      <a:srgbClr val="92D050"/>
                    </a:solidFill>
                  </a:tcPr>
                </a:tc>
                <a:tc>
                  <a:txBody>
                    <a:bodyPr/>
                    <a:lstStyle/>
                    <a:p>
                      <a:pPr algn="ctr" fontAlgn="ctr"/>
                      <a:r>
                        <a:rPr lang="tr-TR" sz="1200" dirty="0">
                          <a:solidFill>
                            <a:schemeClr val="tx1"/>
                          </a:solidFill>
                        </a:rPr>
                        <a:t>-</a:t>
                      </a:r>
                    </a:p>
                  </a:txBody>
                  <a:tcPr marL="47625" marR="47625" marT="47625" marB="47625" anchor="ctr">
                    <a:solidFill>
                      <a:srgbClr val="92D050"/>
                    </a:solidFill>
                  </a:tcPr>
                </a:tc>
                <a:tc>
                  <a:txBody>
                    <a:bodyPr/>
                    <a:lstStyle/>
                    <a:p>
                      <a:pPr algn="ctr" fontAlgn="ctr"/>
                      <a:r>
                        <a:rPr lang="tr-TR" sz="1200" dirty="0">
                          <a:solidFill>
                            <a:schemeClr val="tx1"/>
                          </a:solidFill>
                        </a:rPr>
                        <a:t>77.816</a:t>
                      </a:r>
                    </a:p>
                  </a:txBody>
                  <a:tcPr marL="47625" marR="47625" marT="47625" marB="47625" anchor="ctr">
                    <a:solidFill>
                      <a:srgbClr val="92D050"/>
                    </a:solidFill>
                  </a:tcPr>
                </a:tc>
                <a:tc>
                  <a:txBody>
                    <a:bodyPr/>
                    <a:lstStyle/>
                    <a:p>
                      <a:pPr algn="ctr" fontAlgn="ctr"/>
                      <a:r>
                        <a:rPr lang="tr-TR" sz="1200" dirty="0">
                          <a:solidFill>
                            <a:schemeClr val="tx1"/>
                          </a:solidFill>
                        </a:rPr>
                        <a:t>93.845</a:t>
                      </a:r>
                    </a:p>
                  </a:txBody>
                  <a:tcPr marL="47625" marR="47625" marT="47625" marB="47625" anchor="ctr">
                    <a:solidFill>
                      <a:srgbClr val="92D050"/>
                    </a:solidFill>
                  </a:tcPr>
                </a:tc>
              </a:tr>
              <a:tr h="491759">
                <a:tc>
                  <a:txBody>
                    <a:bodyPr/>
                    <a:lstStyle/>
                    <a:p>
                      <a:pPr algn="ctr" fontAlgn="ctr"/>
                      <a:r>
                        <a:rPr lang="tr-TR" sz="1200">
                          <a:solidFill>
                            <a:schemeClr val="tx1"/>
                          </a:solidFill>
                        </a:rPr>
                        <a:t>Merkezi Satınalma Uzm. Yrd.</a:t>
                      </a:r>
                    </a:p>
                  </a:txBody>
                  <a:tcPr marL="47625" marR="47625" marT="47625" marB="47625" anchor="ctr"/>
                </a:tc>
                <a:tc>
                  <a:txBody>
                    <a:bodyPr/>
                    <a:lstStyle/>
                    <a:p>
                      <a:pPr algn="ctr" fontAlgn="ctr"/>
                      <a:r>
                        <a:rPr lang="tr-TR" sz="1200">
                          <a:solidFill>
                            <a:schemeClr val="tx1"/>
                          </a:solidFill>
                        </a:rPr>
                        <a:t>2013</a:t>
                      </a:r>
                    </a:p>
                  </a:txBody>
                  <a:tcPr marL="47625" marR="47625" marT="47625" marB="47625" anchor="ctr"/>
                </a:tc>
                <a:tc>
                  <a:txBody>
                    <a:bodyPr/>
                    <a:lstStyle/>
                    <a:p>
                      <a:pPr algn="ctr" fontAlgn="ctr"/>
                      <a:r>
                        <a:rPr lang="tr-TR" sz="1200">
                          <a:solidFill>
                            <a:schemeClr val="tx1"/>
                          </a:solidFill>
                        </a:rPr>
                        <a:t>3</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88.269</a:t>
                      </a:r>
                    </a:p>
                  </a:txBody>
                  <a:tcPr marL="47625" marR="47625" marT="47625" marB="47625" anchor="ctr"/>
                </a:tc>
                <a:tc>
                  <a:txBody>
                    <a:bodyPr/>
                    <a:lstStyle/>
                    <a:p>
                      <a:pPr algn="ctr" fontAlgn="ctr"/>
                      <a:r>
                        <a:rPr lang="tr-TR" sz="1200" dirty="0">
                          <a:solidFill>
                            <a:schemeClr val="tx1"/>
                          </a:solidFill>
                        </a:rPr>
                        <a:t>90.743</a:t>
                      </a:r>
                    </a:p>
                  </a:txBody>
                  <a:tcPr marL="47625" marR="47625" marT="47625" marB="47625" anchor="ctr"/>
                </a:tc>
              </a:tr>
              <a:tr h="491759">
                <a:tc>
                  <a:txBody>
                    <a:bodyPr/>
                    <a:lstStyle/>
                    <a:p>
                      <a:pPr algn="ctr" fontAlgn="ctr"/>
                      <a:r>
                        <a:rPr lang="tr-TR" sz="1200" dirty="0">
                          <a:solidFill>
                            <a:schemeClr val="tx1"/>
                          </a:solidFill>
                        </a:rPr>
                        <a:t>Merkezi </a:t>
                      </a:r>
                      <a:r>
                        <a:rPr lang="tr-TR" sz="1200" dirty="0" err="1">
                          <a:solidFill>
                            <a:schemeClr val="tx1"/>
                          </a:solidFill>
                        </a:rPr>
                        <a:t>Satınalma</a:t>
                      </a:r>
                      <a:r>
                        <a:rPr lang="tr-TR" sz="1200" dirty="0">
                          <a:solidFill>
                            <a:schemeClr val="tx1"/>
                          </a:solidFill>
                        </a:rPr>
                        <a:t> </a:t>
                      </a:r>
                      <a:r>
                        <a:rPr lang="tr-TR" sz="1200" dirty="0" err="1">
                          <a:solidFill>
                            <a:schemeClr val="tx1"/>
                          </a:solidFill>
                        </a:rPr>
                        <a:t>Uzm</a:t>
                      </a:r>
                      <a:r>
                        <a:rPr lang="tr-TR" sz="1200" dirty="0">
                          <a:solidFill>
                            <a:schemeClr val="tx1"/>
                          </a:solidFill>
                        </a:rPr>
                        <a:t>. Yrd.</a:t>
                      </a:r>
                    </a:p>
                  </a:txBody>
                  <a:tcPr marL="47625" marR="47625" marT="47625" marB="47625" anchor="ctr">
                    <a:solidFill>
                      <a:srgbClr val="92D050"/>
                    </a:solidFill>
                  </a:tcPr>
                </a:tc>
                <a:tc>
                  <a:txBody>
                    <a:bodyPr/>
                    <a:lstStyle/>
                    <a:p>
                      <a:pPr algn="ctr" fontAlgn="ctr"/>
                      <a:r>
                        <a:rPr lang="tr-TR" sz="1200" b="1" dirty="0">
                          <a:solidFill>
                            <a:schemeClr val="tx1"/>
                          </a:solidFill>
                        </a:rPr>
                        <a:t>Yıllar Toplamı</a:t>
                      </a:r>
                      <a:endParaRPr lang="tr-TR" sz="1200" dirty="0">
                        <a:solidFill>
                          <a:schemeClr val="tx1"/>
                        </a:solidFill>
                      </a:endParaRPr>
                    </a:p>
                  </a:txBody>
                  <a:tcPr marL="47625" marR="47625" marT="47625" marB="47625" anchor="ctr">
                    <a:solidFill>
                      <a:srgbClr val="92D050"/>
                    </a:solidFill>
                  </a:tcPr>
                </a:tc>
                <a:tc>
                  <a:txBody>
                    <a:bodyPr/>
                    <a:lstStyle/>
                    <a:p>
                      <a:pPr algn="ctr" fontAlgn="ctr"/>
                      <a:r>
                        <a:rPr lang="tr-TR" sz="1200" dirty="0">
                          <a:solidFill>
                            <a:schemeClr val="tx1"/>
                          </a:solidFill>
                        </a:rPr>
                        <a:t>3</a:t>
                      </a:r>
                    </a:p>
                  </a:txBody>
                  <a:tcPr marL="47625" marR="47625" marT="47625" marB="47625" anchor="ctr">
                    <a:solidFill>
                      <a:srgbClr val="92D050"/>
                    </a:solidFill>
                  </a:tcPr>
                </a:tc>
                <a:tc>
                  <a:txBody>
                    <a:bodyPr/>
                    <a:lstStyle/>
                    <a:p>
                      <a:pPr algn="ctr" fontAlgn="ctr"/>
                      <a:r>
                        <a:rPr lang="tr-TR" sz="1200" dirty="0">
                          <a:solidFill>
                            <a:schemeClr val="tx1"/>
                          </a:solidFill>
                        </a:rPr>
                        <a:t>-</a:t>
                      </a:r>
                    </a:p>
                  </a:txBody>
                  <a:tcPr marL="47625" marR="47625" marT="47625" marB="47625" anchor="ctr">
                    <a:solidFill>
                      <a:srgbClr val="92D050"/>
                    </a:solidFill>
                  </a:tcPr>
                </a:tc>
                <a:tc>
                  <a:txBody>
                    <a:bodyPr/>
                    <a:lstStyle/>
                    <a:p>
                      <a:pPr algn="ctr" fontAlgn="ctr"/>
                      <a:r>
                        <a:rPr lang="tr-TR" sz="1200" dirty="0">
                          <a:solidFill>
                            <a:schemeClr val="tx1"/>
                          </a:solidFill>
                        </a:rPr>
                        <a:t>88.269</a:t>
                      </a:r>
                    </a:p>
                  </a:txBody>
                  <a:tcPr marL="47625" marR="47625" marT="47625" marB="47625" anchor="ctr">
                    <a:solidFill>
                      <a:srgbClr val="92D050"/>
                    </a:solidFill>
                  </a:tcPr>
                </a:tc>
                <a:tc>
                  <a:txBody>
                    <a:bodyPr/>
                    <a:lstStyle/>
                    <a:p>
                      <a:pPr algn="ctr" fontAlgn="ctr"/>
                      <a:r>
                        <a:rPr lang="tr-TR" sz="1200" dirty="0">
                          <a:solidFill>
                            <a:schemeClr val="tx1"/>
                          </a:solidFill>
                        </a:rPr>
                        <a:t>90.743</a:t>
                      </a:r>
                    </a:p>
                  </a:txBody>
                  <a:tcPr marL="47625" marR="47625" marT="47625" marB="47625" anchor="ctr">
                    <a:solidFill>
                      <a:srgbClr val="92D050"/>
                    </a:solidFill>
                  </a:tcPr>
                </a:tc>
              </a:tr>
              <a:tr h="487695">
                <a:tc>
                  <a:txBody>
                    <a:bodyPr/>
                    <a:lstStyle/>
                    <a:p>
                      <a:pPr algn="ctr" fontAlgn="ctr"/>
                      <a:r>
                        <a:rPr lang="tr-TR" sz="1200">
                          <a:solidFill>
                            <a:schemeClr val="tx1"/>
                          </a:solidFill>
                        </a:rPr>
                        <a:t>Uzman</a:t>
                      </a:r>
                    </a:p>
                  </a:txBody>
                  <a:tcPr marL="47625" marR="47625" marT="47625" marB="47625" anchor="ctr"/>
                </a:tc>
                <a:tc>
                  <a:txBody>
                    <a:bodyPr/>
                    <a:lstStyle/>
                    <a:p>
                      <a:pPr algn="ctr" fontAlgn="ctr"/>
                      <a:r>
                        <a:rPr lang="tr-TR" sz="1200">
                          <a:solidFill>
                            <a:schemeClr val="tx1"/>
                          </a:solidFill>
                        </a:rPr>
                        <a:t>2012</a:t>
                      </a:r>
                    </a:p>
                  </a:txBody>
                  <a:tcPr marL="47625" marR="47625" marT="47625" marB="47625" anchor="ctr"/>
                </a:tc>
                <a:tc>
                  <a:txBody>
                    <a:bodyPr/>
                    <a:lstStyle/>
                    <a:p>
                      <a:pPr algn="ctr" fontAlgn="ctr"/>
                      <a:r>
                        <a:rPr lang="tr-TR" sz="1200">
                          <a:solidFill>
                            <a:schemeClr val="tx1"/>
                          </a:solidFill>
                        </a:rPr>
                        <a:t>3</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86.903</a:t>
                      </a:r>
                    </a:p>
                  </a:txBody>
                  <a:tcPr marL="47625" marR="47625" marT="47625" marB="47625" anchor="ctr"/>
                </a:tc>
                <a:tc>
                  <a:txBody>
                    <a:bodyPr/>
                    <a:lstStyle/>
                    <a:p>
                      <a:pPr algn="ctr" fontAlgn="ctr"/>
                      <a:r>
                        <a:rPr lang="tr-TR" sz="1200" dirty="0">
                          <a:solidFill>
                            <a:schemeClr val="tx1"/>
                          </a:solidFill>
                        </a:rPr>
                        <a:t>87.226</a:t>
                      </a:r>
                    </a:p>
                  </a:txBody>
                  <a:tcPr marL="47625" marR="47625" marT="47625" marB="47625" anchor="ctr"/>
                </a:tc>
              </a:tr>
              <a:tr h="487695">
                <a:tc>
                  <a:txBody>
                    <a:bodyPr/>
                    <a:lstStyle/>
                    <a:p>
                      <a:pPr algn="ctr" fontAlgn="ctr"/>
                      <a:r>
                        <a:rPr lang="tr-TR" sz="1200" dirty="0">
                          <a:solidFill>
                            <a:schemeClr val="tx1"/>
                          </a:solidFill>
                        </a:rPr>
                        <a:t>Uzman</a:t>
                      </a:r>
                    </a:p>
                  </a:txBody>
                  <a:tcPr marL="47625" marR="47625" marT="47625" marB="47625" anchor="ctr">
                    <a:solidFill>
                      <a:srgbClr val="92D050"/>
                    </a:solidFill>
                  </a:tcPr>
                </a:tc>
                <a:tc>
                  <a:txBody>
                    <a:bodyPr/>
                    <a:lstStyle/>
                    <a:p>
                      <a:pPr algn="ctr" fontAlgn="ctr"/>
                      <a:r>
                        <a:rPr lang="tr-TR" sz="1200" b="1" dirty="0">
                          <a:solidFill>
                            <a:schemeClr val="tx1"/>
                          </a:solidFill>
                        </a:rPr>
                        <a:t>Yıllar Toplamı</a:t>
                      </a:r>
                      <a:endParaRPr lang="tr-TR" sz="1200" dirty="0">
                        <a:solidFill>
                          <a:schemeClr val="tx1"/>
                        </a:solidFill>
                      </a:endParaRPr>
                    </a:p>
                  </a:txBody>
                  <a:tcPr marL="47625" marR="47625" marT="47625" marB="47625" anchor="ctr">
                    <a:solidFill>
                      <a:srgbClr val="92D050"/>
                    </a:solidFill>
                  </a:tcPr>
                </a:tc>
                <a:tc>
                  <a:txBody>
                    <a:bodyPr/>
                    <a:lstStyle/>
                    <a:p>
                      <a:pPr algn="ctr" fontAlgn="ctr"/>
                      <a:r>
                        <a:rPr lang="tr-TR" sz="1200" dirty="0">
                          <a:solidFill>
                            <a:schemeClr val="tx1"/>
                          </a:solidFill>
                        </a:rPr>
                        <a:t>3</a:t>
                      </a:r>
                    </a:p>
                  </a:txBody>
                  <a:tcPr marL="47625" marR="47625" marT="47625" marB="47625" anchor="ctr">
                    <a:solidFill>
                      <a:srgbClr val="92D050"/>
                    </a:solidFill>
                  </a:tcPr>
                </a:tc>
                <a:tc>
                  <a:txBody>
                    <a:bodyPr/>
                    <a:lstStyle/>
                    <a:p>
                      <a:pPr algn="ctr" fontAlgn="ctr"/>
                      <a:r>
                        <a:rPr lang="tr-TR" sz="1200" dirty="0">
                          <a:solidFill>
                            <a:schemeClr val="tx1"/>
                          </a:solidFill>
                        </a:rPr>
                        <a:t>-</a:t>
                      </a:r>
                    </a:p>
                  </a:txBody>
                  <a:tcPr marL="47625" marR="47625" marT="47625" marB="47625" anchor="ctr">
                    <a:solidFill>
                      <a:srgbClr val="92D050"/>
                    </a:solidFill>
                  </a:tcPr>
                </a:tc>
                <a:tc>
                  <a:txBody>
                    <a:bodyPr/>
                    <a:lstStyle/>
                    <a:p>
                      <a:pPr algn="ctr" fontAlgn="ctr"/>
                      <a:r>
                        <a:rPr lang="tr-TR" sz="1200" dirty="0">
                          <a:solidFill>
                            <a:schemeClr val="tx1"/>
                          </a:solidFill>
                        </a:rPr>
                        <a:t>86.903</a:t>
                      </a:r>
                    </a:p>
                  </a:txBody>
                  <a:tcPr marL="47625" marR="47625" marT="47625" marB="47625" anchor="ctr">
                    <a:solidFill>
                      <a:srgbClr val="92D050"/>
                    </a:solidFill>
                  </a:tcPr>
                </a:tc>
                <a:tc>
                  <a:txBody>
                    <a:bodyPr/>
                    <a:lstStyle/>
                    <a:p>
                      <a:pPr algn="ctr" fontAlgn="ctr"/>
                      <a:r>
                        <a:rPr lang="tr-TR" sz="1200" dirty="0">
                          <a:solidFill>
                            <a:schemeClr val="tx1"/>
                          </a:solidFill>
                        </a:rPr>
                        <a:t>87.226</a:t>
                      </a:r>
                    </a:p>
                  </a:txBody>
                  <a:tcPr marL="47625" marR="47625" marT="47625" marB="47625" anchor="ctr">
                    <a:solidFill>
                      <a:srgbClr val="92D050"/>
                    </a:solidFill>
                  </a:tcPr>
                </a:tc>
              </a:tr>
              <a:tr h="491759">
                <a:tc>
                  <a:txBody>
                    <a:bodyPr/>
                    <a:lstStyle/>
                    <a:p>
                      <a:pPr algn="ctr" fontAlgn="ctr"/>
                      <a:r>
                        <a:rPr lang="tr-TR" sz="1200">
                          <a:solidFill>
                            <a:schemeClr val="tx1"/>
                          </a:solidFill>
                        </a:rPr>
                        <a:t>Veri Hazırlama ve Kontrol İşletmeni</a:t>
                      </a:r>
                    </a:p>
                  </a:txBody>
                  <a:tcPr marL="47625" marR="47625" marT="47625" marB="47625" anchor="ctr"/>
                </a:tc>
                <a:tc>
                  <a:txBody>
                    <a:bodyPr/>
                    <a:lstStyle/>
                    <a:p>
                      <a:pPr algn="ctr" fontAlgn="ctr"/>
                      <a:r>
                        <a:rPr lang="tr-TR" sz="1200">
                          <a:solidFill>
                            <a:schemeClr val="tx1"/>
                          </a:solidFill>
                        </a:rPr>
                        <a:t>2015</a:t>
                      </a:r>
                    </a:p>
                  </a:txBody>
                  <a:tcPr marL="47625" marR="47625" marT="47625" marB="47625" anchor="ctr"/>
                </a:tc>
                <a:tc>
                  <a:txBody>
                    <a:bodyPr/>
                    <a:lstStyle/>
                    <a:p>
                      <a:pPr algn="ctr" fontAlgn="ctr"/>
                      <a:r>
                        <a:rPr lang="tr-TR" sz="1200">
                          <a:solidFill>
                            <a:schemeClr val="tx1"/>
                          </a:solidFill>
                        </a:rPr>
                        <a:t>1</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87.172</a:t>
                      </a:r>
                    </a:p>
                  </a:txBody>
                  <a:tcPr marL="47625" marR="47625" marT="47625" marB="47625" anchor="ctr"/>
                </a:tc>
                <a:tc>
                  <a:txBody>
                    <a:bodyPr/>
                    <a:lstStyle/>
                    <a:p>
                      <a:pPr algn="ctr" fontAlgn="ctr"/>
                      <a:r>
                        <a:rPr lang="tr-TR" sz="1200" dirty="0">
                          <a:solidFill>
                            <a:schemeClr val="tx1"/>
                          </a:solidFill>
                        </a:rPr>
                        <a:t>87.172</a:t>
                      </a:r>
                    </a:p>
                  </a:txBody>
                  <a:tcPr marL="47625" marR="47625" marT="47625" marB="47625" anchor="ctr"/>
                </a:tc>
              </a:tr>
              <a:tr h="491759">
                <a:tc>
                  <a:txBody>
                    <a:bodyPr/>
                    <a:lstStyle/>
                    <a:p>
                      <a:pPr algn="ctr" fontAlgn="ctr"/>
                      <a:r>
                        <a:rPr lang="tr-TR" sz="1200">
                          <a:solidFill>
                            <a:schemeClr val="tx1"/>
                          </a:solidFill>
                        </a:rPr>
                        <a:t>Veri Hazırlama ve Kontrol İşletmeni</a:t>
                      </a:r>
                    </a:p>
                  </a:txBody>
                  <a:tcPr marL="47625" marR="47625" marT="47625" marB="47625" anchor="ctr"/>
                </a:tc>
                <a:tc>
                  <a:txBody>
                    <a:bodyPr/>
                    <a:lstStyle/>
                    <a:p>
                      <a:pPr algn="ctr" fontAlgn="ctr"/>
                      <a:r>
                        <a:rPr lang="tr-TR" sz="1200">
                          <a:solidFill>
                            <a:schemeClr val="tx1"/>
                          </a:solidFill>
                        </a:rPr>
                        <a:t>2014</a:t>
                      </a:r>
                    </a:p>
                  </a:txBody>
                  <a:tcPr marL="47625" marR="47625" marT="47625" marB="47625" anchor="ctr"/>
                </a:tc>
                <a:tc>
                  <a:txBody>
                    <a:bodyPr/>
                    <a:lstStyle/>
                    <a:p>
                      <a:pPr algn="ctr" fontAlgn="ctr"/>
                      <a:r>
                        <a:rPr lang="tr-TR" sz="1200">
                          <a:solidFill>
                            <a:schemeClr val="tx1"/>
                          </a:solidFill>
                        </a:rPr>
                        <a:t>7</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88.048</a:t>
                      </a:r>
                    </a:p>
                  </a:txBody>
                  <a:tcPr marL="47625" marR="47625" marT="47625" marB="47625" anchor="ctr"/>
                </a:tc>
                <a:tc>
                  <a:txBody>
                    <a:bodyPr/>
                    <a:lstStyle/>
                    <a:p>
                      <a:pPr algn="ctr" fontAlgn="ctr"/>
                      <a:r>
                        <a:rPr lang="tr-TR" sz="1200" dirty="0">
                          <a:solidFill>
                            <a:schemeClr val="tx1"/>
                          </a:solidFill>
                        </a:rPr>
                        <a:t>89.168</a:t>
                      </a:r>
                    </a:p>
                  </a:txBody>
                  <a:tcPr marL="47625" marR="47625" marT="47625" marB="47625" anchor="ctr"/>
                </a:tc>
              </a:tr>
              <a:tr h="491759">
                <a:tc>
                  <a:txBody>
                    <a:bodyPr/>
                    <a:lstStyle/>
                    <a:p>
                      <a:pPr algn="ctr" fontAlgn="ctr"/>
                      <a:r>
                        <a:rPr lang="tr-TR" sz="1200">
                          <a:solidFill>
                            <a:schemeClr val="tx1"/>
                          </a:solidFill>
                        </a:rPr>
                        <a:t>Veri Hazırlama ve Kontrol İşletmeni</a:t>
                      </a:r>
                    </a:p>
                  </a:txBody>
                  <a:tcPr marL="47625" marR="47625" marT="47625" marB="47625" anchor="ctr"/>
                </a:tc>
                <a:tc>
                  <a:txBody>
                    <a:bodyPr/>
                    <a:lstStyle/>
                    <a:p>
                      <a:pPr algn="ctr" fontAlgn="ctr"/>
                      <a:r>
                        <a:rPr lang="tr-TR" sz="1200">
                          <a:solidFill>
                            <a:schemeClr val="tx1"/>
                          </a:solidFill>
                        </a:rPr>
                        <a:t>2013</a:t>
                      </a:r>
                    </a:p>
                  </a:txBody>
                  <a:tcPr marL="47625" marR="47625" marT="47625" marB="47625" anchor="ctr"/>
                </a:tc>
                <a:tc>
                  <a:txBody>
                    <a:bodyPr/>
                    <a:lstStyle/>
                    <a:p>
                      <a:pPr algn="ctr" fontAlgn="ctr"/>
                      <a:r>
                        <a:rPr lang="tr-TR" sz="1200">
                          <a:solidFill>
                            <a:schemeClr val="tx1"/>
                          </a:solidFill>
                        </a:rPr>
                        <a:t>26</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84.249</a:t>
                      </a:r>
                    </a:p>
                  </a:txBody>
                  <a:tcPr marL="47625" marR="47625" marT="47625" marB="47625" anchor="ctr"/>
                </a:tc>
                <a:tc>
                  <a:txBody>
                    <a:bodyPr/>
                    <a:lstStyle/>
                    <a:p>
                      <a:pPr algn="ctr" fontAlgn="ctr"/>
                      <a:r>
                        <a:rPr lang="tr-TR" sz="1200" dirty="0">
                          <a:solidFill>
                            <a:schemeClr val="tx1"/>
                          </a:solidFill>
                        </a:rPr>
                        <a:t>88.716</a:t>
                      </a:r>
                    </a:p>
                  </a:txBody>
                  <a:tcPr marL="47625" marR="47625" marT="47625" marB="47625" anchor="ctr"/>
                </a:tc>
              </a:tr>
              <a:tr h="491759">
                <a:tc>
                  <a:txBody>
                    <a:bodyPr/>
                    <a:lstStyle/>
                    <a:p>
                      <a:pPr algn="ctr" fontAlgn="ctr"/>
                      <a:r>
                        <a:rPr lang="tr-TR" sz="1200">
                          <a:solidFill>
                            <a:schemeClr val="tx1"/>
                          </a:solidFill>
                        </a:rPr>
                        <a:t>Veri Hazırlama ve Kontrol İşletmeni</a:t>
                      </a:r>
                    </a:p>
                  </a:txBody>
                  <a:tcPr marL="47625" marR="47625" marT="47625" marB="47625" anchor="ctr"/>
                </a:tc>
                <a:tc>
                  <a:txBody>
                    <a:bodyPr/>
                    <a:lstStyle/>
                    <a:p>
                      <a:pPr algn="ctr" fontAlgn="ctr"/>
                      <a:r>
                        <a:rPr lang="tr-TR" sz="1200">
                          <a:solidFill>
                            <a:schemeClr val="tx1"/>
                          </a:solidFill>
                        </a:rPr>
                        <a:t>2012</a:t>
                      </a:r>
                    </a:p>
                  </a:txBody>
                  <a:tcPr marL="47625" marR="47625" marT="47625" marB="47625" anchor="ctr"/>
                </a:tc>
                <a:tc>
                  <a:txBody>
                    <a:bodyPr/>
                    <a:lstStyle/>
                    <a:p>
                      <a:pPr algn="ctr" fontAlgn="ctr"/>
                      <a:r>
                        <a:rPr lang="tr-TR" sz="1200">
                          <a:solidFill>
                            <a:schemeClr val="tx1"/>
                          </a:solidFill>
                        </a:rPr>
                        <a:t>193</a:t>
                      </a:r>
                    </a:p>
                  </a:txBody>
                  <a:tcPr marL="47625" marR="47625" marT="47625" marB="47625" anchor="ctr"/>
                </a:tc>
                <a:tc>
                  <a:txBody>
                    <a:bodyPr/>
                    <a:lstStyle/>
                    <a:p>
                      <a:pPr algn="ctr" fontAlgn="ctr"/>
                      <a:r>
                        <a:rPr lang="tr-TR" sz="1200">
                          <a:solidFill>
                            <a:schemeClr val="tx1"/>
                          </a:solidFill>
                        </a:rPr>
                        <a:t>-</a:t>
                      </a:r>
                    </a:p>
                  </a:txBody>
                  <a:tcPr marL="47625" marR="47625" marT="47625" marB="47625" anchor="ctr"/>
                </a:tc>
                <a:tc>
                  <a:txBody>
                    <a:bodyPr/>
                    <a:lstStyle/>
                    <a:p>
                      <a:pPr algn="ctr" fontAlgn="ctr"/>
                      <a:r>
                        <a:rPr lang="tr-TR" sz="1200">
                          <a:solidFill>
                            <a:schemeClr val="tx1"/>
                          </a:solidFill>
                        </a:rPr>
                        <a:t>76.547</a:t>
                      </a:r>
                    </a:p>
                  </a:txBody>
                  <a:tcPr marL="47625" marR="47625" marT="47625" marB="47625" anchor="ctr"/>
                </a:tc>
                <a:tc>
                  <a:txBody>
                    <a:bodyPr/>
                    <a:lstStyle/>
                    <a:p>
                      <a:pPr algn="ctr" fontAlgn="ctr"/>
                      <a:r>
                        <a:rPr lang="tr-TR" sz="1200" dirty="0">
                          <a:solidFill>
                            <a:schemeClr val="tx1"/>
                          </a:solidFill>
                        </a:rPr>
                        <a:t>95.035</a:t>
                      </a:r>
                    </a:p>
                  </a:txBody>
                  <a:tcPr marL="47625" marR="47625" marT="47625" marB="47625" anchor="ctr"/>
                </a:tc>
              </a:tr>
              <a:tr h="491759">
                <a:tc>
                  <a:txBody>
                    <a:bodyPr/>
                    <a:lstStyle/>
                    <a:p>
                      <a:pPr algn="ctr" fontAlgn="ctr"/>
                      <a:r>
                        <a:rPr lang="tr-TR" sz="1200" dirty="0">
                          <a:solidFill>
                            <a:schemeClr val="tx1"/>
                          </a:solidFill>
                        </a:rPr>
                        <a:t>Veri Hazırlama ve Kontrol İşletmeni</a:t>
                      </a:r>
                    </a:p>
                  </a:txBody>
                  <a:tcPr marL="47625" marR="47625" marT="47625" marB="47625" anchor="ctr">
                    <a:solidFill>
                      <a:srgbClr val="92D050"/>
                    </a:solidFill>
                  </a:tcPr>
                </a:tc>
                <a:tc>
                  <a:txBody>
                    <a:bodyPr/>
                    <a:lstStyle/>
                    <a:p>
                      <a:pPr algn="ctr" fontAlgn="ctr"/>
                      <a:r>
                        <a:rPr lang="tr-TR" sz="1200" b="1" dirty="0">
                          <a:solidFill>
                            <a:schemeClr val="tx1"/>
                          </a:solidFill>
                        </a:rPr>
                        <a:t>Yıllar Toplamı</a:t>
                      </a:r>
                      <a:endParaRPr lang="tr-TR" sz="1200" dirty="0">
                        <a:solidFill>
                          <a:schemeClr val="tx1"/>
                        </a:solidFill>
                      </a:endParaRPr>
                    </a:p>
                  </a:txBody>
                  <a:tcPr marL="47625" marR="47625" marT="47625" marB="47625" anchor="ctr">
                    <a:solidFill>
                      <a:srgbClr val="92D050"/>
                    </a:solidFill>
                  </a:tcPr>
                </a:tc>
                <a:tc>
                  <a:txBody>
                    <a:bodyPr/>
                    <a:lstStyle/>
                    <a:p>
                      <a:pPr algn="ctr" fontAlgn="ctr"/>
                      <a:r>
                        <a:rPr lang="tr-TR" sz="1200" dirty="0">
                          <a:solidFill>
                            <a:schemeClr val="tx1"/>
                          </a:solidFill>
                        </a:rPr>
                        <a:t>227</a:t>
                      </a:r>
                    </a:p>
                  </a:txBody>
                  <a:tcPr marL="47625" marR="47625" marT="47625" marB="47625" anchor="ctr">
                    <a:solidFill>
                      <a:srgbClr val="92D050"/>
                    </a:solidFill>
                  </a:tcPr>
                </a:tc>
                <a:tc>
                  <a:txBody>
                    <a:bodyPr/>
                    <a:lstStyle/>
                    <a:p>
                      <a:pPr algn="ctr" fontAlgn="ctr"/>
                      <a:r>
                        <a:rPr lang="tr-TR" sz="1200" dirty="0">
                          <a:solidFill>
                            <a:schemeClr val="tx1"/>
                          </a:solidFill>
                        </a:rPr>
                        <a:t>-</a:t>
                      </a:r>
                    </a:p>
                  </a:txBody>
                  <a:tcPr marL="47625" marR="47625" marT="47625" marB="47625" anchor="ctr">
                    <a:solidFill>
                      <a:srgbClr val="92D050"/>
                    </a:solidFill>
                  </a:tcPr>
                </a:tc>
                <a:tc>
                  <a:txBody>
                    <a:bodyPr/>
                    <a:lstStyle/>
                    <a:p>
                      <a:pPr algn="ctr" fontAlgn="ctr"/>
                      <a:r>
                        <a:rPr lang="tr-TR" sz="1200" dirty="0">
                          <a:solidFill>
                            <a:schemeClr val="tx1"/>
                          </a:solidFill>
                        </a:rPr>
                        <a:t>76.547</a:t>
                      </a:r>
                    </a:p>
                  </a:txBody>
                  <a:tcPr marL="47625" marR="47625" marT="47625" marB="47625" anchor="ctr">
                    <a:solidFill>
                      <a:srgbClr val="92D050"/>
                    </a:solidFill>
                  </a:tcPr>
                </a:tc>
                <a:tc>
                  <a:txBody>
                    <a:bodyPr/>
                    <a:lstStyle/>
                    <a:p>
                      <a:pPr algn="ctr" fontAlgn="ctr"/>
                      <a:r>
                        <a:rPr lang="tr-TR" sz="1200" dirty="0">
                          <a:solidFill>
                            <a:schemeClr val="tx1"/>
                          </a:solidFill>
                        </a:rPr>
                        <a:t>95.035</a:t>
                      </a:r>
                    </a:p>
                  </a:txBody>
                  <a:tcPr marL="47625" marR="47625" marT="47625" marB="47625" anchor="ctr">
                    <a:solidFill>
                      <a:srgbClr val="92D050"/>
                    </a:solidFill>
                  </a:tcPr>
                </a:tc>
              </a:tr>
            </a:tbl>
          </a:graphicData>
        </a:graphic>
      </p:graphicFrame>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1">
            <a:schemeClr val="accent1"/>
          </a:lnRef>
          <a:fillRef idx="3">
            <a:schemeClr val="accent1"/>
          </a:fillRef>
          <a:effectRef idx="2">
            <a:schemeClr val="accent1"/>
          </a:effectRef>
          <a:fontRef idx="minor">
            <a:schemeClr val="lt1"/>
          </a:fontRef>
        </p:style>
        <p:txBody>
          <a:bodyPr/>
          <a:lstStyle/>
          <a:p>
            <a:pPr algn="ctr"/>
            <a:r>
              <a:rPr lang="tr-TR" b="1" dirty="0" smtClean="0"/>
              <a:t>Kamu yönetimi</a:t>
            </a:r>
            <a:endParaRPr lang="tr-TR" b="1" dirty="0"/>
          </a:p>
        </p:txBody>
      </p:sp>
      <p:sp>
        <p:nvSpPr>
          <p:cNvPr id="3" name="2 İçerik Yer Tutucusu"/>
          <p:cNvSpPr>
            <a:spLocks noGrp="1"/>
          </p:cNvSpPr>
          <p:nvPr>
            <p:ph sz="quarter" idx="1"/>
          </p:nvPr>
        </p:nvSpPr>
        <p:spPr>
          <a:xfrm>
            <a:off x="179512" y="692696"/>
            <a:ext cx="8568952" cy="5976664"/>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fontAlgn="base"/>
            <a:r>
              <a:rPr lang="tr-TR" b="1" dirty="0" smtClean="0"/>
              <a:t>Kısaca</a:t>
            </a:r>
          </a:p>
          <a:p>
            <a:pPr fontAlgn="base"/>
            <a:r>
              <a:rPr lang="tr-TR" dirty="0" smtClean="0"/>
              <a:t>Kamu Yönetimi Programı; merkez ve taşra örgütünün çeşitli kademelerinde, yerel yönetimlerde, idari yargı mercilerinde, iç ve dış politika alanlarında görev alacak, siyasal ve toplumsal olayları yorumlayabilen, siyasal ve toplumsal olguları bilimsel açıdan değerlendirebilen, sorgulayan, analiz eden, yorumlayan ve çözüm üretebilen nitelikli yöneticiler yetiştirmeyi amaçlar. </a:t>
            </a:r>
            <a:br>
              <a:rPr lang="tr-TR" dirty="0" smtClean="0"/>
            </a:br>
            <a:r>
              <a:rPr lang="tr-TR" b="1" dirty="0" smtClean="0"/>
              <a:t/>
            </a:r>
            <a:br>
              <a:rPr lang="tr-TR" b="1" dirty="0" smtClean="0"/>
            </a:br>
            <a:r>
              <a:rPr lang="tr-TR" b="1" dirty="0" smtClean="0"/>
              <a:t>Kişisel Özellikler</a:t>
            </a:r>
          </a:p>
          <a:p>
            <a:pPr fontAlgn="base"/>
            <a:r>
              <a:rPr lang="tr-TR" dirty="0" smtClean="0"/>
              <a:t>Bu alanda çalışmak isteyenlerin; politika, ekonomi, sosyoloji ve hukuk konularına ilgili, düşüncelerini dile getirme ve yazmada başarılı, insan davranışlarını analiz edebilmede etkili, sağlam bir mantığa ve inandırma gücüne sahip bireyler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Anayasa Hukuku, Hukukun Temel Kavramları, İktisada Giriş, Sosyoloji, Siyaset Bilimi, Siyasi Tarih, İdare Hukuku, Kamu Maliyesi, Siyasal Düşünceler Tarihi, Ticaret Hukuku, Ceza Hukuku, Mahalli İdareler gibi derslerden oluşan bir program uygulanır.</a:t>
            </a:r>
            <a:br>
              <a:rPr lang="tr-TR" dirty="0" smtClean="0"/>
            </a:br>
            <a:r>
              <a:rPr lang="tr-TR" dirty="0" smtClean="0"/>
              <a:t/>
            </a:r>
            <a:br>
              <a:rPr lang="tr-TR" dirty="0" smtClean="0"/>
            </a:br>
            <a:r>
              <a:rPr lang="tr-TR" b="1" dirty="0" smtClean="0"/>
              <a:t>Sosyal Statü ve Unvanlar</a:t>
            </a:r>
          </a:p>
          <a:p>
            <a:pPr fontAlgn="base"/>
            <a:r>
              <a:rPr lang="tr-TR" dirty="0" smtClean="0"/>
              <a:t>Mezunlar çalışma alanlarına göre farklı unvanlar kazanırlar. </a:t>
            </a:r>
            <a:br>
              <a:rPr lang="tr-TR" dirty="0" smtClean="0"/>
            </a:br>
            <a:r>
              <a:rPr lang="tr-TR" dirty="0" smtClean="0"/>
              <a:t/>
            </a:r>
            <a:br>
              <a:rPr lang="tr-TR" dirty="0" smtClean="0"/>
            </a:br>
            <a:r>
              <a:rPr lang="tr-TR" b="1" dirty="0" smtClean="0"/>
              <a:t>Çalışma Sahaları</a:t>
            </a:r>
          </a:p>
          <a:p>
            <a:r>
              <a:rPr lang="tr-TR" dirty="0" smtClean="0"/>
              <a:t>Vali, kaymakam, diplomat, müsteşar, müfettiş vb. Mezunlar, kamu kuruluşlarında, bankalarda ve özel sektörde çalışma imkânına sahiptirler. </a:t>
            </a:r>
            <a:endParaRPr lang="tr-TR"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mu yönetimi.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cs typeface="Arial"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64000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355,908</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cs typeface="Arial" pitchFamily="34" charset="0"/>
                        </a:rPr>
                        <a:t>Dokuz Eylül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89700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337,442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cs typeface="Arial" pitchFamily="34" charset="0"/>
                        </a:rPr>
                        <a:t>Tunceli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ial" pitchFamily="34" charset="0"/>
                        </a:rPr>
                        <a:t>361000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245,89</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cs typeface="Arial" pitchFamily="34" charset="0"/>
                        </a:rPr>
                        <a:t>Bayburt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TM-2</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384000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ial" pitchFamily="34" charset="0"/>
                        </a:rPr>
                        <a:t>241,239</a:t>
                      </a:r>
                    </a:p>
                  </a:txBody>
                  <a:tcPr marL="9525" marR="9525" marT="9525" marB="0" anchor="ctr"/>
                </a:tc>
              </a:tr>
            </a:tbl>
          </a:graphicData>
        </a:graphic>
      </p:graphicFrame>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4,741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77.718</a:t>
                      </a:r>
                    </a:p>
                  </a:txBody>
                  <a:tcPr marL="47625" marR="47625" marT="47625" marB="47625" anchor="ctr">
                    <a:solidFill>
                      <a:srgbClr val="92D050"/>
                    </a:solidFill>
                  </a:tcPr>
                </a:tc>
                <a:tc>
                  <a:txBody>
                    <a:bodyPr/>
                    <a:lstStyle/>
                    <a:p>
                      <a:pPr algn="ctr" fontAlgn="ctr"/>
                      <a:r>
                        <a:rPr lang="tr-TR" sz="1200" b="1" dirty="0"/>
                        <a:t>99.265</a:t>
                      </a:r>
                    </a:p>
                  </a:txBody>
                  <a:tcPr marL="47625" marR="47625" marT="47625" marB="47625" anchor="ctr">
                    <a:solidFill>
                      <a:srgbClr val="92D050"/>
                    </a:solidFill>
                  </a:tcP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86.583</a:t>
                      </a:r>
                    </a:p>
                  </a:txBody>
                  <a:tcPr marL="47625" marR="47625" marT="47625" marB="47625" anchor="ctr"/>
                </a:tc>
                <a:tc>
                  <a:txBody>
                    <a:bodyPr/>
                    <a:lstStyle/>
                    <a:p>
                      <a:pPr algn="ctr" fontAlgn="ctr"/>
                      <a:r>
                        <a:rPr lang="tr-TR" sz="1200"/>
                        <a:t>87.194</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85.287</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527538">
                <a:tc>
                  <a:txBody>
                    <a:bodyPr/>
                    <a:lstStyle/>
                    <a:p>
                      <a:pPr algn="ctr" fontAlgn="ctr"/>
                      <a:r>
                        <a:rPr lang="tr-TR" sz="1200" dirty="0"/>
                        <a:t>Bilet Kontrol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78.648</a:t>
                      </a:r>
                    </a:p>
                  </a:txBody>
                  <a:tcPr marL="47625" marR="47625" marT="47625" marB="47625" anchor="ctr">
                    <a:solidFill>
                      <a:srgbClr val="92D050"/>
                    </a:solidFill>
                  </a:tcPr>
                </a:tc>
                <a:tc>
                  <a:txBody>
                    <a:bodyPr/>
                    <a:lstStyle/>
                    <a:p>
                      <a:pPr algn="ctr" fontAlgn="ctr"/>
                      <a:r>
                        <a:rPr lang="tr-TR" sz="1200" dirty="0"/>
                        <a:t>92.611</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84.950</a:t>
                      </a:r>
                    </a:p>
                  </a:txBody>
                  <a:tcPr marL="47625" marR="47625" marT="47625" marB="47625" anchor="ctr"/>
                </a:tc>
                <a:tc>
                  <a:txBody>
                    <a:bodyPr/>
                    <a:lstStyle/>
                    <a:p>
                      <a:pPr algn="ctr" fontAlgn="ctr"/>
                      <a:r>
                        <a:rPr lang="tr-TR" sz="1200"/>
                        <a:t>85.854</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83.779</a:t>
                      </a:r>
                    </a:p>
                  </a:txBody>
                  <a:tcPr marL="47625" marR="47625" marT="47625" marB="47625" anchor="ctr"/>
                </a:tc>
                <a:tc>
                  <a:txBody>
                    <a:bodyPr/>
                    <a:lstStyle/>
                    <a:p>
                      <a:pPr algn="ctr" fontAlgn="ctr"/>
                      <a:r>
                        <a:rPr lang="tr-TR" sz="1200"/>
                        <a:t>87.975</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356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82.332</a:t>
                      </a:r>
                    </a:p>
                  </a:txBody>
                  <a:tcPr marL="47625" marR="47625" marT="47625" marB="47625" anchor="ctr"/>
                </a:tc>
                <a:tc>
                  <a:txBody>
                    <a:bodyPr/>
                    <a:lstStyle/>
                    <a:p>
                      <a:pPr algn="ctr" fontAlgn="ctr"/>
                      <a:r>
                        <a:rPr lang="tr-TR" sz="1200"/>
                        <a:t>91.087</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397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77.731</a:t>
                      </a:r>
                    </a:p>
                  </a:txBody>
                  <a:tcPr marL="47625" marR="47625" marT="47625" marB="47625" anchor="ctr"/>
                </a:tc>
                <a:tc>
                  <a:txBody>
                    <a:bodyPr/>
                    <a:lstStyle/>
                    <a:p>
                      <a:pPr algn="ctr" fontAlgn="ctr"/>
                      <a:r>
                        <a:rPr lang="tr-TR" sz="1200"/>
                        <a:t>95.008</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774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77.731</a:t>
                      </a:r>
                    </a:p>
                  </a:txBody>
                  <a:tcPr marL="47625" marR="47625" marT="47625" marB="47625" anchor="ctr">
                    <a:solidFill>
                      <a:srgbClr val="92D050"/>
                    </a:solidFill>
                  </a:tcPr>
                </a:tc>
                <a:tc>
                  <a:txBody>
                    <a:bodyPr/>
                    <a:lstStyle/>
                    <a:p>
                      <a:pPr algn="ctr" fontAlgn="ctr"/>
                      <a:r>
                        <a:rPr lang="tr-TR" sz="1200" dirty="0"/>
                        <a:t>95.008</a:t>
                      </a:r>
                    </a:p>
                  </a:txBody>
                  <a:tcPr marL="47625" marR="47625" marT="47625" marB="47625" anchor="ctr">
                    <a:solidFill>
                      <a:srgbClr val="92D050"/>
                    </a:solidFill>
                  </a:tcP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78.470</a:t>
                      </a:r>
                    </a:p>
                  </a:txBody>
                  <a:tcPr marL="47625" marR="47625" marT="47625" marB="47625" anchor="ctr"/>
                </a:tc>
                <a:tc>
                  <a:txBody>
                    <a:bodyPr/>
                    <a:lstStyle/>
                    <a:p>
                      <a:pPr algn="ctr" fontAlgn="ctr"/>
                      <a:r>
                        <a:rPr lang="tr-TR" sz="1200"/>
                        <a:t>78.470</a:t>
                      </a:r>
                    </a:p>
                  </a:txBody>
                  <a:tcPr marL="47625" marR="47625" marT="47625" marB="47625" anchor="ctr"/>
                </a:tc>
              </a:tr>
              <a:tr h="527538">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78.470</a:t>
                      </a:r>
                    </a:p>
                  </a:txBody>
                  <a:tcPr marL="47625" marR="47625" marT="47625" marB="47625" anchor="ctr">
                    <a:solidFill>
                      <a:srgbClr val="92D050"/>
                    </a:solidFill>
                  </a:tcPr>
                </a:tc>
                <a:tc>
                  <a:txBody>
                    <a:bodyPr/>
                    <a:lstStyle/>
                    <a:p>
                      <a:pPr algn="ctr" fontAlgn="ctr"/>
                      <a:r>
                        <a:rPr lang="tr-TR" sz="1200" dirty="0"/>
                        <a:t>78.470</a:t>
                      </a:r>
                    </a:p>
                  </a:txBody>
                  <a:tcPr marL="47625" marR="47625" marT="47625" marB="47625" anchor="ctr">
                    <a:solidFill>
                      <a:srgbClr val="92D050"/>
                    </a:solidFill>
                  </a:tcPr>
                </a:tc>
              </a:tr>
            </a:tbl>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ctr"/>
                      <a:r>
                        <a:rPr lang="tr-TR" sz="1200" b="0" dirty="0" smtClean="0">
                          <a:solidFill>
                            <a:schemeClr val="tx1"/>
                          </a:solidFill>
                        </a:rPr>
                        <a:t>İcra </a:t>
                      </a:r>
                      <a:r>
                        <a:rPr lang="tr-TR" sz="1200" b="0" dirty="0">
                          <a:solidFill>
                            <a:schemeClr val="tx1"/>
                          </a:solidFill>
                        </a:rPr>
                        <a:t>Memuru</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41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86.369</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90.504</a:t>
                      </a:r>
                    </a:p>
                  </a:txBody>
                  <a:tcPr marL="47625" marR="47625" marT="47625" marB="47625" anchor="ctr">
                    <a:solidFill>
                      <a:schemeClr val="accent3">
                        <a:lumMod val="20000"/>
                        <a:lumOff val="80000"/>
                      </a:schemeClr>
                    </a:solidFill>
                  </a:tcPr>
                </a:tc>
              </a:tr>
              <a:tr h="527538">
                <a:tc>
                  <a:txBody>
                    <a:bodyPr/>
                    <a:lstStyle/>
                    <a:p>
                      <a:pPr algn="ctr" fontAlgn="ctr"/>
                      <a:r>
                        <a:rPr lang="tr-TR" sz="1200"/>
                        <a:t>İcra Memuru</a:t>
                      </a:r>
                    </a:p>
                  </a:txBody>
                  <a:tcPr marL="47625" marR="47625" marT="47625" marB="47625" anchor="ctr"/>
                </a:tc>
                <a:tc>
                  <a:txBody>
                    <a:bodyPr/>
                    <a:lstStyle/>
                    <a:p>
                      <a:pPr algn="ctr" fontAlgn="ctr"/>
                      <a:r>
                        <a:rPr lang="tr-TR" sz="1200" dirty="0"/>
                        <a:t>2014</a:t>
                      </a:r>
                    </a:p>
                  </a:txBody>
                  <a:tcPr marL="47625" marR="47625" marT="47625" marB="47625" anchor="ctr"/>
                </a:tc>
                <a:tc>
                  <a:txBody>
                    <a:bodyPr/>
                    <a:lstStyle/>
                    <a:p>
                      <a:pPr algn="ctr" fontAlgn="ctr"/>
                      <a:r>
                        <a:rPr lang="tr-TR" sz="1200" dirty="0"/>
                        <a:t>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87.995</a:t>
                      </a:r>
                    </a:p>
                  </a:txBody>
                  <a:tcPr marL="47625" marR="47625" marT="47625" marB="47625" anchor="ctr"/>
                </a:tc>
                <a:tc>
                  <a:txBody>
                    <a:bodyPr/>
                    <a:lstStyle/>
                    <a:p>
                      <a:pPr algn="ctr" fontAlgn="ctr"/>
                      <a:r>
                        <a:rPr lang="tr-TR" sz="1200"/>
                        <a:t>91.401</a:t>
                      </a:r>
                    </a:p>
                  </a:txBody>
                  <a:tcPr marL="47625" marR="47625" marT="47625" marB="47625" anchor="ctr"/>
                </a:tc>
              </a:tr>
              <a:tr h="527538">
                <a:tc>
                  <a:txBody>
                    <a:bodyPr/>
                    <a:lstStyle/>
                    <a:p>
                      <a:pPr algn="ctr" fontAlgn="ctr"/>
                      <a:r>
                        <a:rPr lang="tr-TR" sz="1200"/>
                        <a:t>İcra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332</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83.670</a:t>
                      </a:r>
                    </a:p>
                  </a:txBody>
                  <a:tcPr marL="47625" marR="47625" marT="47625" marB="47625" anchor="ctr"/>
                </a:tc>
                <a:tc>
                  <a:txBody>
                    <a:bodyPr/>
                    <a:lstStyle/>
                    <a:p>
                      <a:pPr algn="ctr" fontAlgn="ctr"/>
                      <a:r>
                        <a:rPr lang="tr-TR" sz="1200"/>
                        <a:t>93.474</a:t>
                      </a:r>
                    </a:p>
                  </a:txBody>
                  <a:tcPr marL="47625" marR="47625" marT="47625" marB="47625" anchor="ctr"/>
                </a:tc>
              </a:tr>
              <a:tr h="527538">
                <a:tc>
                  <a:txBody>
                    <a:bodyPr/>
                    <a:lstStyle/>
                    <a:p>
                      <a:pPr algn="ctr" fontAlgn="ctr"/>
                      <a:r>
                        <a:rPr lang="tr-TR" sz="1200"/>
                        <a:t>İcra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64</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79.371</a:t>
                      </a:r>
                    </a:p>
                  </a:txBody>
                  <a:tcPr marL="47625" marR="47625" marT="47625" marB="47625" anchor="ctr"/>
                </a:tc>
                <a:tc>
                  <a:txBody>
                    <a:bodyPr/>
                    <a:lstStyle/>
                    <a:p>
                      <a:pPr algn="ctr" fontAlgn="ctr"/>
                      <a:r>
                        <a:rPr lang="tr-TR" sz="1200"/>
                        <a:t>95.276</a:t>
                      </a:r>
                    </a:p>
                  </a:txBody>
                  <a:tcPr marL="47625" marR="47625" marT="47625" marB="47625" anchor="ctr"/>
                </a:tc>
              </a:tr>
              <a:tr h="527538">
                <a:tc>
                  <a:txBody>
                    <a:bodyPr/>
                    <a:lstStyle/>
                    <a:p>
                      <a:pPr algn="ctr" fontAlgn="ctr"/>
                      <a:r>
                        <a:rPr lang="tr-TR" sz="1200" dirty="0"/>
                        <a:t>İcra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444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79.371</a:t>
                      </a:r>
                    </a:p>
                  </a:txBody>
                  <a:tcPr marL="47625" marR="47625" marT="47625" marB="47625" anchor="ctr">
                    <a:solidFill>
                      <a:srgbClr val="92D050"/>
                    </a:solidFill>
                  </a:tcPr>
                </a:tc>
                <a:tc>
                  <a:txBody>
                    <a:bodyPr/>
                    <a:lstStyle/>
                    <a:p>
                      <a:pPr algn="ctr" fontAlgn="ctr"/>
                      <a:r>
                        <a:rPr lang="tr-TR" sz="1200" dirty="0"/>
                        <a:t>95.276</a:t>
                      </a:r>
                    </a:p>
                  </a:txBody>
                  <a:tcPr marL="47625" marR="47625" marT="47625" marB="47625" anchor="ctr">
                    <a:solidFill>
                      <a:srgbClr val="92D050"/>
                    </a:solidFill>
                  </a:tcPr>
                </a:tc>
              </a:tr>
              <a:tr h="527538">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267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84.977</a:t>
                      </a:r>
                    </a:p>
                  </a:txBody>
                  <a:tcPr marL="47625" marR="47625" marT="47625" marB="47625" anchor="ctr"/>
                </a:tc>
                <a:tc>
                  <a:txBody>
                    <a:bodyPr/>
                    <a:lstStyle/>
                    <a:p>
                      <a:pPr algn="ctr" fontAlgn="ctr"/>
                      <a:r>
                        <a:rPr lang="tr-TR" sz="1200"/>
                        <a:t>93.835</a:t>
                      </a:r>
                    </a:p>
                  </a:txBody>
                  <a:tcPr marL="47625" marR="47625" marT="47625" marB="47625" anchor="ctr"/>
                </a:tc>
              </a:tr>
              <a:tr h="527538">
                <a:tc>
                  <a:txBody>
                    <a:bodyPr/>
                    <a:lstStyle/>
                    <a:p>
                      <a:pPr algn="ctr" fontAlgn="ctr"/>
                      <a:r>
                        <a:rPr lang="tr-TR" sz="1200" dirty="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190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83.332</a:t>
                      </a:r>
                    </a:p>
                  </a:txBody>
                  <a:tcPr marL="47625" marR="47625" marT="47625" marB="47625" anchor="ctr"/>
                </a:tc>
                <a:tc>
                  <a:txBody>
                    <a:bodyPr/>
                    <a:lstStyle/>
                    <a:p>
                      <a:pPr algn="ctr" fontAlgn="ctr"/>
                      <a:r>
                        <a:rPr lang="tr-TR" sz="1200"/>
                        <a:t>97.166</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297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82.403</a:t>
                      </a:r>
                    </a:p>
                  </a:txBody>
                  <a:tcPr marL="47625" marR="47625" marT="47625" marB="47625" anchor="ctr"/>
                </a:tc>
                <a:tc>
                  <a:txBody>
                    <a:bodyPr/>
                    <a:lstStyle/>
                    <a:p>
                      <a:pPr algn="ctr" fontAlgn="ctr"/>
                      <a:r>
                        <a:rPr lang="tr-TR" sz="1200"/>
                        <a:t>94.052</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1,525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77.718</a:t>
                      </a:r>
                    </a:p>
                  </a:txBody>
                  <a:tcPr marL="47625" marR="47625" marT="47625" marB="47625" anchor="ctr"/>
                </a:tc>
                <a:tc>
                  <a:txBody>
                    <a:bodyPr/>
                    <a:lstStyle/>
                    <a:p>
                      <a:pPr algn="ctr" fontAlgn="ctr"/>
                      <a:r>
                        <a:rPr lang="tr-TR" sz="1200"/>
                        <a:t>97.051</a:t>
                      </a:r>
                    </a:p>
                  </a:txBody>
                  <a:tcPr marL="47625" marR="47625" marT="47625" marB="47625" anchor="ctr"/>
                </a:tc>
              </a:tr>
              <a:tr h="52753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2,279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77.718</a:t>
                      </a:r>
                    </a:p>
                  </a:txBody>
                  <a:tcPr marL="47625" marR="47625" marT="47625" marB="47625" anchor="ctr">
                    <a:solidFill>
                      <a:srgbClr val="92D050"/>
                    </a:solidFill>
                  </a:tcPr>
                </a:tc>
                <a:tc>
                  <a:txBody>
                    <a:bodyPr/>
                    <a:lstStyle/>
                    <a:p>
                      <a:pPr algn="ctr" fontAlgn="ctr"/>
                      <a:r>
                        <a:rPr lang="tr-TR" sz="1200" dirty="0"/>
                        <a:t>97.166</a:t>
                      </a:r>
                    </a:p>
                  </a:txBody>
                  <a:tcPr marL="47625" marR="47625" marT="47625" marB="47625" anchor="ctr">
                    <a:solidFill>
                      <a:srgbClr val="92D050"/>
                    </a:solidFill>
                  </a:tcPr>
                </a:tc>
              </a:tr>
              <a:tr h="527538">
                <a:tc>
                  <a:txBody>
                    <a:bodyPr/>
                    <a:lstStyle/>
                    <a:p>
                      <a:pPr algn="ctr" fontAlgn="ctr"/>
                      <a:r>
                        <a:rPr lang="tr-TR" sz="1200"/>
                        <a:t>Merkezi Satınalma Uzm. Yrd.</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90.050</a:t>
                      </a:r>
                    </a:p>
                  </a:txBody>
                  <a:tcPr marL="47625" marR="47625" marT="47625" marB="47625" anchor="ctr"/>
                </a:tc>
                <a:tc>
                  <a:txBody>
                    <a:bodyPr/>
                    <a:lstStyle/>
                    <a:p>
                      <a:pPr algn="ctr" fontAlgn="ctr"/>
                      <a:r>
                        <a:rPr lang="tr-TR" sz="1200" dirty="0"/>
                        <a:t>99.265</a:t>
                      </a:r>
                    </a:p>
                  </a:txBody>
                  <a:tcPr marL="47625" marR="47625" marT="47625" marB="47625" anchor="ctr"/>
                </a:tc>
              </a:tr>
              <a:tr h="527538">
                <a:tc>
                  <a:txBody>
                    <a:bodyPr/>
                    <a:lstStyle/>
                    <a:p>
                      <a:pPr algn="ctr" fontAlgn="ctr"/>
                      <a:r>
                        <a:rPr lang="tr-TR" sz="1200"/>
                        <a:t>Merkezi Satınalma Uzm. Yrd.</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94.309</a:t>
                      </a:r>
                    </a:p>
                  </a:txBody>
                  <a:tcPr marL="47625" marR="47625" marT="47625" marB="47625" anchor="ctr"/>
                </a:tc>
                <a:tc>
                  <a:txBody>
                    <a:bodyPr/>
                    <a:lstStyle/>
                    <a:p>
                      <a:pPr algn="ctr" fontAlgn="ctr"/>
                      <a:r>
                        <a:rPr lang="tr-TR" sz="1200" dirty="0"/>
                        <a:t>94.402</a:t>
                      </a:r>
                    </a:p>
                  </a:txBody>
                  <a:tcPr marL="47625" marR="47625" marT="47625" marB="47625" anchor="ctr"/>
                </a:tc>
              </a:tr>
              <a:tr h="527538">
                <a:tc>
                  <a:txBody>
                    <a:bodyPr/>
                    <a:lstStyle/>
                    <a:p>
                      <a:pPr algn="ctr" fontAlgn="ctr"/>
                      <a:r>
                        <a:rPr lang="tr-TR" sz="1200" dirty="0"/>
                        <a:t>Merkezi </a:t>
                      </a:r>
                      <a:r>
                        <a:rPr lang="tr-TR" sz="1200" dirty="0" err="1"/>
                        <a:t>Satınalma</a:t>
                      </a:r>
                      <a:r>
                        <a:rPr lang="tr-TR" sz="1200" dirty="0"/>
                        <a:t> </a:t>
                      </a:r>
                      <a:r>
                        <a:rPr lang="tr-TR" sz="1200" dirty="0" err="1"/>
                        <a:t>Uzm</a:t>
                      </a:r>
                      <a:r>
                        <a:rPr lang="tr-TR" sz="1200" dirty="0"/>
                        <a:t>. Yrd.</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90.050</a:t>
                      </a:r>
                    </a:p>
                  </a:txBody>
                  <a:tcPr marL="47625" marR="47625" marT="47625" marB="47625" anchor="ctr">
                    <a:solidFill>
                      <a:srgbClr val="92D050"/>
                    </a:solidFill>
                  </a:tcPr>
                </a:tc>
                <a:tc>
                  <a:txBody>
                    <a:bodyPr/>
                    <a:lstStyle/>
                    <a:p>
                      <a:pPr algn="ctr" fontAlgn="ctr"/>
                      <a:r>
                        <a:rPr lang="tr-TR" sz="1200" dirty="0"/>
                        <a:t>99.265</a:t>
                      </a:r>
                    </a:p>
                  </a:txBody>
                  <a:tcPr marL="47625" marR="47625" marT="47625" marB="47625" anchor="ctr">
                    <a:solidFill>
                      <a:srgbClr val="92D050"/>
                    </a:solidFill>
                  </a:tcPr>
                </a:tc>
              </a:tr>
            </a:tbl>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0118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03412">
                <a:tc>
                  <a:txBody>
                    <a:bodyPr/>
                    <a:lstStyle/>
                    <a:p>
                      <a:pPr algn="ctr" fontAlgn="ctr"/>
                      <a:r>
                        <a:rPr lang="tr-TR" sz="1200" b="0" dirty="0">
                          <a:solidFill>
                            <a:schemeClr val="tx1"/>
                          </a:solidFill>
                        </a:rPr>
                        <a:t>Puantör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86.569</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86.739</a:t>
                      </a:r>
                    </a:p>
                  </a:txBody>
                  <a:tcPr marL="47625" marR="47625" marT="47625" marB="47625" anchor="ctr">
                    <a:solidFill>
                      <a:schemeClr val="accent3">
                        <a:lumMod val="20000"/>
                        <a:lumOff val="80000"/>
                      </a:schemeClr>
                    </a:solidFill>
                  </a:tcPr>
                </a:tc>
              </a:tr>
              <a:tr h="289284">
                <a:tc>
                  <a:txBody>
                    <a:bodyPr/>
                    <a:lstStyle/>
                    <a:p>
                      <a:pPr algn="ctr" fontAlgn="ctr"/>
                      <a:r>
                        <a:rPr lang="tr-TR" sz="1200"/>
                        <a:t>Puantör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105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82.987</a:t>
                      </a:r>
                    </a:p>
                  </a:txBody>
                  <a:tcPr marL="47625" marR="47625" marT="47625" marB="47625" anchor="ctr"/>
                </a:tc>
                <a:tc>
                  <a:txBody>
                    <a:bodyPr/>
                    <a:lstStyle/>
                    <a:p>
                      <a:pPr algn="ctr" fontAlgn="ctr"/>
                      <a:r>
                        <a:rPr lang="tr-TR" sz="1200"/>
                        <a:t>91.863</a:t>
                      </a:r>
                    </a:p>
                  </a:txBody>
                  <a:tcPr marL="47625" marR="47625" marT="47625" marB="47625" anchor="ctr"/>
                </a:tc>
              </a:tr>
              <a:tr h="403412">
                <a:tc>
                  <a:txBody>
                    <a:bodyPr/>
                    <a:lstStyle/>
                    <a:p>
                      <a:pPr algn="ctr" fontAlgn="ctr"/>
                      <a:r>
                        <a:rPr lang="tr-TR" sz="1200" dirty="0"/>
                        <a:t>Puantör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107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82.987</a:t>
                      </a:r>
                    </a:p>
                  </a:txBody>
                  <a:tcPr marL="47625" marR="47625" marT="47625" marB="47625" anchor="ctr">
                    <a:solidFill>
                      <a:srgbClr val="92D050"/>
                    </a:solidFill>
                  </a:tcPr>
                </a:tc>
                <a:tc>
                  <a:txBody>
                    <a:bodyPr/>
                    <a:lstStyle/>
                    <a:p>
                      <a:pPr algn="ctr" fontAlgn="ctr"/>
                      <a:r>
                        <a:rPr lang="tr-TR" sz="1200" dirty="0"/>
                        <a:t>91.863</a:t>
                      </a:r>
                    </a:p>
                  </a:txBody>
                  <a:tcPr marL="47625" marR="47625" marT="47625" marB="47625" anchor="ctr">
                    <a:solidFill>
                      <a:srgbClr val="92D050"/>
                    </a:solidFill>
                  </a:tcPr>
                </a:tc>
              </a:tr>
              <a:tr h="346556">
                <a:tc>
                  <a:txBody>
                    <a:bodyPr/>
                    <a:lstStyle/>
                    <a:p>
                      <a:pPr algn="ctr" fontAlgn="ctr"/>
                      <a:r>
                        <a:rPr lang="tr-TR" sz="1200"/>
                        <a:t>Sekreter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85.446</a:t>
                      </a:r>
                    </a:p>
                  </a:txBody>
                  <a:tcPr marL="47625" marR="47625" marT="47625" marB="47625" anchor="ctr"/>
                </a:tc>
                <a:tc>
                  <a:txBody>
                    <a:bodyPr/>
                    <a:lstStyle/>
                    <a:p>
                      <a:pPr algn="ctr" fontAlgn="ctr"/>
                      <a:r>
                        <a:rPr lang="tr-TR" sz="1200"/>
                        <a:t>85.943</a:t>
                      </a:r>
                    </a:p>
                  </a:txBody>
                  <a:tcPr marL="47625" marR="47625" marT="47625" marB="47625" anchor="ctr"/>
                </a:tc>
              </a:tr>
              <a:tr h="360040">
                <a:tc>
                  <a:txBody>
                    <a:bodyPr/>
                    <a:lstStyle/>
                    <a:p>
                      <a:pPr algn="ctr" fontAlgn="ctr"/>
                      <a:r>
                        <a:rPr lang="tr-TR" sz="1200" dirty="0"/>
                        <a:t>Sekreter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85.446</a:t>
                      </a:r>
                    </a:p>
                  </a:txBody>
                  <a:tcPr marL="47625" marR="47625" marT="47625" marB="47625" anchor="ctr">
                    <a:solidFill>
                      <a:srgbClr val="92D050"/>
                    </a:solidFill>
                  </a:tcPr>
                </a:tc>
                <a:tc>
                  <a:txBody>
                    <a:bodyPr/>
                    <a:lstStyle/>
                    <a:p>
                      <a:pPr algn="ctr" fontAlgn="ctr"/>
                      <a:r>
                        <a:rPr lang="tr-TR" sz="1200" dirty="0"/>
                        <a:t>85.943</a:t>
                      </a:r>
                    </a:p>
                  </a:txBody>
                  <a:tcPr marL="47625" marR="47625" marT="47625" marB="47625" anchor="ctr">
                    <a:solidFill>
                      <a:srgbClr val="92D050"/>
                    </a:solidFill>
                  </a:tcPr>
                </a:tc>
              </a:tr>
              <a:tr h="360040">
                <a:tc>
                  <a:txBody>
                    <a:bodyPr/>
                    <a:lstStyle/>
                    <a:p>
                      <a:pPr algn="ctr" fontAlgn="ctr"/>
                      <a:r>
                        <a:rPr lang="tr-TR" sz="1200"/>
                        <a:t>Tahsildar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83.928</a:t>
                      </a:r>
                    </a:p>
                  </a:txBody>
                  <a:tcPr marL="47625" marR="47625" marT="47625" marB="47625" anchor="ctr"/>
                </a:tc>
                <a:tc>
                  <a:txBody>
                    <a:bodyPr/>
                    <a:lstStyle/>
                    <a:p>
                      <a:pPr algn="ctr" fontAlgn="ctr"/>
                      <a:r>
                        <a:rPr lang="tr-TR" sz="1200"/>
                        <a:t>83.928</a:t>
                      </a:r>
                    </a:p>
                  </a:txBody>
                  <a:tcPr marL="47625" marR="47625" marT="47625" marB="47625" anchor="ctr"/>
                </a:tc>
              </a:tr>
              <a:tr h="360040">
                <a:tc>
                  <a:txBody>
                    <a:bodyPr/>
                    <a:lstStyle/>
                    <a:p>
                      <a:pPr algn="ctr" fontAlgn="ctr"/>
                      <a:r>
                        <a:rPr lang="tr-TR" sz="1200"/>
                        <a:t>Tahsildar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87.166</a:t>
                      </a:r>
                    </a:p>
                  </a:txBody>
                  <a:tcPr marL="47625" marR="47625" marT="47625" marB="47625" anchor="ctr"/>
                </a:tc>
                <a:tc>
                  <a:txBody>
                    <a:bodyPr/>
                    <a:lstStyle/>
                    <a:p>
                      <a:pPr algn="ctr" fontAlgn="ctr"/>
                      <a:r>
                        <a:rPr lang="tr-TR" sz="1200"/>
                        <a:t>87.166</a:t>
                      </a:r>
                    </a:p>
                  </a:txBody>
                  <a:tcPr marL="47625" marR="47625" marT="47625" marB="47625" anchor="ctr"/>
                </a:tc>
              </a:tr>
              <a:tr h="403412">
                <a:tc>
                  <a:txBody>
                    <a:bodyPr/>
                    <a:lstStyle/>
                    <a:p>
                      <a:pPr algn="ctr" fontAlgn="ctr"/>
                      <a:r>
                        <a:rPr lang="tr-TR" sz="1200" dirty="0"/>
                        <a:t>Tahsildar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83.928</a:t>
                      </a:r>
                    </a:p>
                  </a:txBody>
                  <a:tcPr marL="47625" marR="47625" marT="47625" marB="47625" anchor="ctr">
                    <a:solidFill>
                      <a:srgbClr val="92D050"/>
                    </a:solidFill>
                  </a:tcPr>
                </a:tc>
                <a:tc>
                  <a:txBody>
                    <a:bodyPr/>
                    <a:lstStyle/>
                    <a:p>
                      <a:pPr algn="ctr" fontAlgn="ctr"/>
                      <a:r>
                        <a:rPr lang="tr-TR" sz="1200" dirty="0"/>
                        <a:t>87.166</a:t>
                      </a:r>
                    </a:p>
                  </a:txBody>
                  <a:tcPr marL="47625" marR="47625" marT="47625" marB="47625" anchor="ctr">
                    <a:solidFill>
                      <a:srgbClr val="92D050"/>
                    </a:solidFill>
                  </a:tcP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85.980</a:t>
                      </a:r>
                    </a:p>
                  </a:txBody>
                  <a:tcPr marL="47625" marR="47625" marT="47625" marB="47625" anchor="ctr"/>
                </a:tc>
                <a:tc>
                  <a:txBody>
                    <a:bodyPr/>
                    <a:lstStyle/>
                    <a:p>
                      <a:pPr algn="ctr" fontAlgn="ctr"/>
                      <a:r>
                        <a:rPr lang="tr-TR" sz="1200"/>
                        <a:t>90.059</a:t>
                      </a:r>
                    </a:p>
                  </a:txBody>
                  <a:tcPr marL="47625" marR="47625" marT="47625" marB="47625" anchor="ct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83.921</a:t>
                      </a:r>
                    </a:p>
                  </a:txBody>
                  <a:tcPr marL="47625" marR="47625" marT="47625" marB="47625" anchor="ctr"/>
                </a:tc>
                <a:tc>
                  <a:txBody>
                    <a:bodyPr/>
                    <a:lstStyle/>
                    <a:p>
                      <a:pPr algn="ctr" fontAlgn="ctr"/>
                      <a:r>
                        <a:rPr lang="tr-TR" sz="1200"/>
                        <a:t>94.233</a:t>
                      </a:r>
                    </a:p>
                  </a:txBody>
                  <a:tcPr marL="47625" marR="47625" marT="47625" marB="47625" anchor="ct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119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83.845</a:t>
                      </a:r>
                    </a:p>
                  </a:txBody>
                  <a:tcPr marL="47625" marR="47625" marT="47625" marB="47625" anchor="ctr"/>
                </a:tc>
                <a:tc>
                  <a:txBody>
                    <a:bodyPr/>
                    <a:lstStyle/>
                    <a:p>
                      <a:pPr algn="ctr" fontAlgn="ctr"/>
                      <a:r>
                        <a:rPr lang="tr-TR" sz="1200"/>
                        <a:t>90.115</a:t>
                      </a:r>
                    </a:p>
                  </a:txBody>
                  <a:tcPr marL="47625" marR="47625" marT="47625" marB="47625" anchor="ctr"/>
                </a:tc>
              </a:tr>
              <a:tr h="403412">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480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77.894</a:t>
                      </a:r>
                    </a:p>
                  </a:txBody>
                  <a:tcPr marL="47625" marR="47625" marT="47625" marB="47625" anchor="ctr"/>
                </a:tc>
                <a:tc>
                  <a:txBody>
                    <a:bodyPr/>
                    <a:lstStyle/>
                    <a:p>
                      <a:pPr algn="ctr" fontAlgn="ctr"/>
                      <a:r>
                        <a:rPr lang="tr-TR" sz="1200"/>
                        <a:t>95.035</a:t>
                      </a:r>
                    </a:p>
                  </a:txBody>
                  <a:tcPr marL="47625" marR="47625" marT="47625" marB="47625" anchor="ctr"/>
                </a:tc>
              </a:tr>
              <a:tr h="403412">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752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77.894</a:t>
                      </a:r>
                    </a:p>
                  </a:txBody>
                  <a:tcPr marL="47625" marR="47625" marT="47625" marB="47625" anchor="ctr">
                    <a:solidFill>
                      <a:srgbClr val="92D050"/>
                    </a:solidFill>
                  </a:tcPr>
                </a:tc>
                <a:tc>
                  <a:txBody>
                    <a:bodyPr/>
                    <a:lstStyle/>
                    <a:p>
                      <a:pPr algn="ctr" fontAlgn="ctr"/>
                      <a:r>
                        <a:rPr lang="tr-TR" sz="1200" dirty="0"/>
                        <a:t>95.035</a:t>
                      </a:r>
                    </a:p>
                  </a:txBody>
                  <a:tcPr marL="47625" marR="47625" marT="47625" marB="47625" anchor="ctr">
                    <a:solidFill>
                      <a:srgbClr val="92D050"/>
                    </a:solidFill>
                  </a:tcPr>
                </a:tc>
              </a:tr>
              <a:tr h="387882">
                <a:tc>
                  <a:txBody>
                    <a:bodyPr/>
                    <a:lstStyle/>
                    <a:p>
                      <a:pPr algn="ctr" fontAlgn="ctr"/>
                      <a:r>
                        <a:rPr lang="tr-TR" sz="120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a:t>87.881</a:t>
                      </a:r>
                    </a:p>
                  </a:txBody>
                  <a:tcPr marL="47625" marR="47625" marT="47625" marB="47625" anchor="ctr"/>
                </a:tc>
              </a:tr>
              <a:tr h="360040">
                <a:tc>
                  <a:txBody>
                    <a:bodyPr/>
                    <a:lstStyle/>
                    <a:p>
                      <a:pPr algn="ctr" fontAlgn="ctr"/>
                      <a:r>
                        <a:rPr lang="tr-TR" sz="1200" dirty="0"/>
                        <a:t>Veznedar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78.443</a:t>
                      </a:r>
                    </a:p>
                  </a:txBody>
                  <a:tcPr marL="47625" marR="47625" marT="47625" marB="47625" anchor="ctr">
                    <a:solidFill>
                      <a:srgbClr val="92D050"/>
                    </a:solidFill>
                  </a:tcPr>
                </a:tc>
                <a:tc>
                  <a:txBody>
                    <a:bodyPr/>
                    <a:lstStyle/>
                    <a:p>
                      <a:pPr algn="ctr" fontAlgn="ctr"/>
                      <a:r>
                        <a:rPr lang="tr-TR" sz="1200" dirty="0"/>
                        <a:t>87.881</a:t>
                      </a:r>
                    </a:p>
                  </a:txBody>
                  <a:tcPr marL="47625" marR="47625" marT="47625" marB="47625" anchor="ctr">
                    <a:solidFill>
                      <a:srgbClr val="92D050"/>
                    </a:solidFill>
                  </a:tcPr>
                </a:tc>
              </a:tr>
              <a:tr h="403412">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a:t>88.244</a:t>
                      </a:r>
                    </a:p>
                  </a:txBody>
                  <a:tcPr marL="47625" marR="47625" marT="47625" marB="47625" anchor="ctr"/>
                </a:tc>
              </a:tr>
              <a:tr h="403412">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b="1" dirty="0" smtClean="0"/>
              <a:t>kimya</a:t>
            </a:r>
            <a:endParaRPr lang="tr-TR" b="1" dirty="0"/>
          </a:p>
        </p:txBody>
      </p:sp>
      <p:sp>
        <p:nvSpPr>
          <p:cNvPr id="3" name="2 İçerik Yer Tutucusu"/>
          <p:cNvSpPr>
            <a:spLocks noGrp="1"/>
          </p:cNvSpPr>
          <p:nvPr>
            <p:ph sz="quarter" idx="1"/>
          </p:nvPr>
        </p:nvSpPr>
        <p:spPr>
          <a:xfrm>
            <a:off x="179512" y="692696"/>
            <a:ext cx="8640960" cy="5976664"/>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fontAlgn="base"/>
            <a:r>
              <a:rPr lang="tr-TR" b="1" dirty="0" smtClean="0"/>
              <a:t>Kısaca</a:t>
            </a:r>
          </a:p>
          <a:p>
            <a:pPr fontAlgn="base"/>
            <a:r>
              <a:rPr lang="tr-TR" dirty="0" smtClean="0"/>
              <a:t>Kimya Programında; maddelerin kimyasal nitelikleri, atom yapıları ve bunların ne şekilde değiştirilebileceği konusunda çalışmalar yaparak bu yolla bilimsel bilginin geliştirilmesi ve bu bilgilerin yeni maddelerin üretiminde kullanılması gibi alanlarda eğitim yapılır. Kimya Programının amacı, kimya endüstrisinde, kimya mühendisleri ve kimyagerlerle işçiler arasında köprü görevi yapacak ara insan gücünü yetiştirmektir. </a:t>
            </a:r>
            <a:br>
              <a:rPr lang="tr-TR" dirty="0" smtClean="0"/>
            </a:br>
            <a:r>
              <a:rPr lang="tr-TR" b="1" dirty="0" smtClean="0"/>
              <a:t/>
            </a:r>
            <a:br>
              <a:rPr lang="tr-TR" b="1" dirty="0" smtClean="0"/>
            </a:br>
            <a:r>
              <a:rPr lang="tr-TR" b="1" dirty="0" smtClean="0"/>
              <a:t>Kişisel Özellikler</a:t>
            </a:r>
          </a:p>
          <a:p>
            <a:pPr fontAlgn="base"/>
            <a:r>
              <a:rPr lang="tr-TR" dirty="0" smtClean="0"/>
              <a:t>Kimya Programına girmek ve bu alanda çalışmak isteyenlerin; başta kimya olmak üzere fizik, biyoloji ve matematiğe ilgili ve bu alanlarda başarılı, dikkatli, sorumlu, alet ve makinelerle çalışmaktan hoşlanan, renkler arasındaki ince farkları ayırt edebilen, bilimsel meraka sahip kişiler olmaları gerekir.</a:t>
            </a:r>
            <a:br>
              <a:rPr lang="tr-TR" dirty="0" smtClean="0"/>
            </a:br>
            <a:r>
              <a:rPr lang="tr-TR" dirty="0" smtClean="0"/>
              <a:t/>
            </a:r>
            <a:br>
              <a:rPr lang="tr-TR" dirty="0" smtClean="0"/>
            </a:br>
            <a:r>
              <a:rPr lang="tr-TR" b="1" dirty="0" smtClean="0"/>
              <a:t>Dersler ve Eğitim Süreleri</a:t>
            </a:r>
          </a:p>
          <a:p>
            <a:pPr fontAlgn="base"/>
            <a:r>
              <a:rPr lang="tr-TR" dirty="0" smtClean="0"/>
              <a:t>Kimya Programında öğretim süresi dört yıldır. Öğretim süresince; Matematik, Kimyanın Temelleri, Kimya Teknolojisine Giriş, Kimyasal İşlemler, Teknik Resim, Teknik Proje, Ölçü Aletleri, İstihdam Projeleri gibi dersler okutulur ve uygulamalar yaptırılır. Eğitimin ilk yılında, başta Kimya olmak üzere, Fizik, Matematik gibi temel fen dersleri okutulur. Daha sonraki yıllarda, Organik Kimya, Analitik Kimya, Besin Kimyası, Biyokimya gibi lisans dersleri verilir. Eğitim süresi içinde iki aylık staj zorunluluğu vardır. </a:t>
            </a:r>
            <a:br>
              <a:rPr lang="tr-TR" dirty="0" smtClean="0"/>
            </a:br>
            <a:r>
              <a:rPr lang="tr-TR" dirty="0" smtClean="0"/>
              <a:t/>
            </a:r>
            <a:br>
              <a:rPr lang="tr-TR" dirty="0" smtClean="0"/>
            </a:br>
            <a:r>
              <a:rPr lang="tr-TR" b="1" dirty="0" smtClean="0"/>
              <a:t>Sosyal Statü ve Unvanlar</a:t>
            </a:r>
          </a:p>
          <a:p>
            <a:pPr fontAlgn="base"/>
            <a:r>
              <a:rPr lang="tr-TR" dirty="0" smtClean="0"/>
              <a:t>Mezunlara "Kimyager" unvanı verilir.</a:t>
            </a:r>
            <a:br>
              <a:rPr lang="tr-TR" dirty="0" smtClean="0"/>
            </a:br>
            <a:r>
              <a:rPr lang="tr-TR" dirty="0" smtClean="0"/>
              <a:t/>
            </a:r>
            <a:br>
              <a:rPr lang="tr-TR" dirty="0" smtClean="0"/>
            </a:br>
            <a:r>
              <a:rPr lang="tr-TR" b="1" dirty="0" smtClean="0"/>
              <a:t>Çalışma Sahaları</a:t>
            </a:r>
          </a:p>
          <a:p>
            <a:r>
              <a:rPr lang="tr-TR" dirty="0" smtClean="0"/>
              <a:t>Bir kimyager çalıştığı kurumda maddelerin kimyasal yapıları üzerinde araştırma yapar. Kimyager, petrol ve kömür ürünleri, kauçuk ve plastik, gıda maddeleri, kâğıt ürünleri, metal endüstrisi, ilaç endüstrisi gibi alanlarda, daha çok uygulamaya dönük araştırma çalışmalarını yürütür. Ülkemizde </a:t>
            </a:r>
            <a:r>
              <a:rPr lang="tr-TR" dirty="0" err="1" smtClean="0"/>
              <a:t>petro</a:t>
            </a:r>
            <a:r>
              <a:rPr lang="tr-TR" dirty="0" smtClean="0"/>
              <a:t>-kimya, lastik, bitkisel yağlar, temizlik malzemeleri üretimi ağırlık kazandıkça kimyagerlere gereksinim artmaktadır. Hastaneler, MKE, Maden Tetkik Arama Enstitüsü, TSE gibi kamu kuruluşları, ilaç ve gübre endüstrisi çalışma alanlarıdır. Öğretmenlik sertifikası alanlar, orta dereceli okullarda ve dershanelerde kimya öğretmeni olarak çalışabilmektedirler.</a:t>
            </a:r>
            <a:br>
              <a:rPr lang="tr-TR" dirty="0" smtClean="0"/>
            </a:br>
            <a:endParaRPr lang="tr-TR"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imya-blog-resmi.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61900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357,855</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32400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404,953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Çukurova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242000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226,115</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Abant İzzet Baysal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247000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223,801</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480" y="7462"/>
            <a:ext cx="9126519" cy="558177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35497" y="5628847"/>
          <a:ext cx="9073008" cy="1184529"/>
        </p:xfrm>
        <a:graphic>
          <a:graphicData uri="http://schemas.openxmlformats.org/drawingml/2006/table">
            <a:tbl>
              <a:tblPr firstRow="1" bandRow="1">
                <a:tableStyleId>{775DCB02-9BB8-47FD-8907-85C794F793BA}</a:tableStyleId>
              </a:tblPr>
              <a:tblGrid>
                <a:gridCol w="3456384"/>
                <a:gridCol w="1584176"/>
                <a:gridCol w="2016224"/>
                <a:gridCol w="2016224"/>
              </a:tblGrid>
              <a:tr h="442849">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a:t>
                      </a:r>
                      <a:r>
                        <a:rPr lang="tr-TR" sz="1400" baseline="0" dirty="0" smtClean="0">
                          <a:solidFill>
                            <a:schemeClr val="tx1"/>
                          </a:solidFill>
                          <a:latin typeface="Arial Black" panose="020B0A04020102020204" pitchFamily="34" charset="0"/>
                        </a:rPr>
                        <a:t> Puanı</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 Sırası</a:t>
                      </a:r>
                      <a:endParaRPr lang="tr-TR" sz="1400" dirty="0">
                        <a:solidFill>
                          <a:schemeClr val="tx1"/>
                        </a:solidFill>
                        <a:latin typeface="Arial Black" panose="020B0A04020102020204" pitchFamily="34" charset="0"/>
                      </a:endParaRPr>
                    </a:p>
                  </a:txBody>
                  <a:tcPr/>
                </a:tc>
              </a:tr>
              <a:tr h="370840">
                <a:tc>
                  <a:txBody>
                    <a:bodyPr/>
                    <a:lstStyle/>
                    <a:p>
                      <a:pPr algn="ctr" fontAlgn="ctr"/>
                      <a:r>
                        <a:rPr lang="tr-TR" sz="1400" b="1" i="0" u="none" strike="noStrike" dirty="0" smtClean="0">
                          <a:solidFill>
                            <a:schemeClr val="tx1"/>
                          </a:solidFill>
                          <a:effectLst/>
                          <a:latin typeface="Arial Black" panose="020B0A04020102020204" pitchFamily="34" charset="0"/>
                        </a:rPr>
                        <a:t>Akdeniz Üniversitesi</a:t>
                      </a:r>
                      <a:endParaRPr lang="es-ES" sz="1400" b="1" i="0" u="none" strike="noStrike" dirty="0">
                        <a:solidFill>
                          <a:schemeClr val="tx1"/>
                        </a:solidFill>
                        <a:effectLst/>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DİL-1</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309,624</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23300</a:t>
                      </a:r>
                      <a:endParaRPr lang="tr-TR" sz="1400" dirty="0">
                        <a:latin typeface="Arial Black" panose="020B0A04020102020204" pitchFamily="34" charset="0"/>
                      </a:endParaRPr>
                    </a:p>
                  </a:txBody>
                  <a:tcPr/>
                </a:tc>
              </a:tr>
              <a:tr h="370840">
                <a:tc>
                  <a:txBody>
                    <a:bodyPr/>
                    <a:lstStyle/>
                    <a:p>
                      <a:pPr algn="ctr"/>
                      <a:r>
                        <a:rPr lang="tr-TR" sz="1400" dirty="0" smtClean="0">
                          <a:latin typeface="Arial Black" panose="020B0A04020102020204" pitchFamily="34" charset="0"/>
                        </a:rPr>
                        <a:t>Marmara Üniversitesi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DİL-1</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DOLMADI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DOLMADI</a:t>
                      </a:r>
                      <a:endParaRPr lang="tr-TR" sz="1400" dirty="0">
                        <a:latin typeface="Arial Black" panose="020B0A04020102020204" pitchFamily="34" charset="0"/>
                      </a:endParaRPr>
                    </a:p>
                  </a:txBody>
                  <a:tcPr/>
                </a:tc>
              </a:tr>
            </a:tbl>
          </a:graphicData>
        </a:graphic>
      </p:graphicFrame>
    </p:spTree>
    <p:extLst>
      <p:ext uri="{BB962C8B-B14F-4D97-AF65-F5344CB8AC3E}">
        <p14:creationId xmlns:p14="http://schemas.microsoft.com/office/powerpoint/2010/main" val="124532722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2"/>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9857">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89857">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255</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68.603</a:t>
                      </a:r>
                    </a:p>
                  </a:txBody>
                  <a:tcPr marL="47625" marR="47625" marT="47625" marB="47625" anchor="ctr">
                    <a:solidFill>
                      <a:srgbClr val="92D050"/>
                    </a:solidFill>
                  </a:tcPr>
                </a:tc>
                <a:tc>
                  <a:txBody>
                    <a:bodyPr/>
                    <a:lstStyle/>
                    <a:p>
                      <a:pPr algn="ctr" fontAlgn="ctr"/>
                      <a:r>
                        <a:rPr lang="tr-TR" sz="1200" b="1" dirty="0"/>
                        <a:t>98.859</a:t>
                      </a:r>
                    </a:p>
                  </a:txBody>
                  <a:tcPr marL="47625" marR="47625" marT="47625" marB="47625" anchor="ctr">
                    <a:solidFill>
                      <a:srgbClr val="92D050"/>
                    </a:solidFill>
                  </a:tcPr>
                </a:tc>
              </a:tr>
              <a:tr h="489857">
                <a:tc>
                  <a:txBody>
                    <a:bodyPr/>
                    <a:lstStyle/>
                    <a:p>
                      <a:pPr algn="ctr" fontAlgn="ctr"/>
                      <a:r>
                        <a:rPr lang="tr-TR" sz="1200"/>
                        <a:t>Kimyager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68.603</a:t>
                      </a:r>
                    </a:p>
                  </a:txBody>
                  <a:tcPr marL="47625" marR="47625" marT="47625" marB="47625" anchor="ctr"/>
                </a:tc>
                <a:tc>
                  <a:txBody>
                    <a:bodyPr/>
                    <a:lstStyle/>
                    <a:p>
                      <a:pPr algn="ctr" fontAlgn="ctr"/>
                      <a:r>
                        <a:rPr lang="tr-TR" sz="1200"/>
                        <a:t>93.740</a:t>
                      </a:r>
                    </a:p>
                  </a:txBody>
                  <a:tcPr marL="47625" marR="47625" marT="47625" marB="47625" anchor="ctr"/>
                </a:tc>
              </a:tr>
              <a:tr h="489857">
                <a:tc>
                  <a:txBody>
                    <a:bodyPr/>
                    <a:lstStyle/>
                    <a:p>
                      <a:pPr algn="ctr" fontAlgn="ctr"/>
                      <a:r>
                        <a:rPr lang="tr-TR" sz="1200"/>
                        <a:t>Kimyager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91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85.964</a:t>
                      </a:r>
                    </a:p>
                  </a:txBody>
                  <a:tcPr marL="47625" marR="47625" marT="47625" marB="47625" anchor="ctr"/>
                </a:tc>
                <a:tc>
                  <a:txBody>
                    <a:bodyPr/>
                    <a:lstStyle/>
                    <a:p>
                      <a:pPr algn="ctr" fontAlgn="ctr"/>
                      <a:r>
                        <a:rPr lang="tr-TR" sz="1200"/>
                        <a:t>98.859</a:t>
                      </a:r>
                    </a:p>
                  </a:txBody>
                  <a:tcPr marL="47625" marR="47625" marT="47625" marB="47625" anchor="ctr"/>
                </a:tc>
              </a:tr>
              <a:tr h="489857">
                <a:tc>
                  <a:txBody>
                    <a:bodyPr/>
                    <a:lstStyle/>
                    <a:p>
                      <a:pPr algn="ctr" fontAlgn="ctr"/>
                      <a:r>
                        <a:rPr lang="tr-TR" sz="1200"/>
                        <a:t>Kimyager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96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88.968</a:t>
                      </a:r>
                    </a:p>
                  </a:txBody>
                  <a:tcPr marL="47625" marR="47625" marT="47625" marB="47625" anchor="ctr"/>
                </a:tc>
                <a:tc>
                  <a:txBody>
                    <a:bodyPr/>
                    <a:lstStyle/>
                    <a:p>
                      <a:pPr algn="ctr" fontAlgn="ctr"/>
                      <a:r>
                        <a:rPr lang="tr-TR" sz="1200"/>
                        <a:t>97.051</a:t>
                      </a:r>
                    </a:p>
                  </a:txBody>
                  <a:tcPr marL="47625" marR="47625" marT="47625" marB="47625" anchor="ctr"/>
                </a:tc>
              </a:tr>
              <a:tr h="489857">
                <a:tc>
                  <a:txBody>
                    <a:bodyPr/>
                    <a:lstStyle/>
                    <a:p>
                      <a:pPr algn="ctr" fontAlgn="ctr"/>
                      <a:r>
                        <a:rPr lang="tr-TR" sz="1200"/>
                        <a:t>Kimyager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88.235</a:t>
                      </a:r>
                    </a:p>
                  </a:txBody>
                  <a:tcPr marL="47625" marR="47625" marT="47625" marB="47625" anchor="ctr"/>
                </a:tc>
                <a:tc>
                  <a:txBody>
                    <a:bodyPr/>
                    <a:lstStyle/>
                    <a:p>
                      <a:pPr algn="ctr" fontAlgn="ctr"/>
                      <a:r>
                        <a:rPr lang="tr-TR" sz="1200"/>
                        <a:t>98.498</a:t>
                      </a:r>
                    </a:p>
                  </a:txBody>
                  <a:tcPr marL="47625" marR="47625" marT="47625" marB="47625" anchor="ctr"/>
                </a:tc>
              </a:tr>
              <a:tr h="489857">
                <a:tc>
                  <a:txBody>
                    <a:bodyPr/>
                    <a:lstStyle/>
                    <a:p>
                      <a:pPr algn="ctr" fontAlgn="ctr"/>
                      <a:r>
                        <a:rPr lang="tr-TR" sz="1200" dirty="0"/>
                        <a:t>Kimyager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246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68.603</a:t>
                      </a:r>
                    </a:p>
                  </a:txBody>
                  <a:tcPr marL="47625" marR="47625" marT="47625" marB="47625" anchor="ctr">
                    <a:solidFill>
                      <a:srgbClr val="92D050"/>
                    </a:solidFill>
                  </a:tcPr>
                </a:tc>
                <a:tc>
                  <a:txBody>
                    <a:bodyPr/>
                    <a:lstStyle/>
                    <a:p>
                      <a:pPr algn="ctr" fontAlgn="ctr"/>
                      <a:r>
                        <a:rPr lang="tr-TR" sz="1200" dirty="0"/>
                        <a:t>98.859</a:t>
                      </a:r>
                    </a:p>
                  </a:txBody>
                  <a:tcPr marL="47625" marR="47625" marT="47625" marB="47625" anchor="ctr">
                    <a:solidFill>
                      <a:srgbClr val="92D050"/>
                    </a:solidFill>
                  </a:tcPr>
                </a:tc>
              </a:tr>
              <a:tr h="489857">
                <a:tc>
                  <a:txBody>
                    <a:bodyPr/>
                    <a:lstStyle/>
                    <a:p>
                      <a:pPr algn="ctr" fontAlgn="ctr"/>
                      <a:r>
                        <a:rPr lang="tr-TR" sz="1200"/>
                        <a:t>Kitap Pataloğu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88.830</a:t>
                      </a:r>
                    </a:p>
                  </a:txBody>
                  <a:tcPr marL="47625" marR="47625" marT="47625" marB="47625" anchor="ctr"/>
                </a:tc>
                <a:tc>
                  <a:txBody>
                    <a:bodyPr/>
                    <a:lstStyle/>
                    <a:p>
                      <a:pPr algn="ctr" fontAlgn="ctr"/>
                      <a:r>
                        <a:rPr lang="tr-TR" sz="1200"/>
                        <a:t>91.639</a:t>
                      </a:r>
                    </a:p>
                  </a:txBody>
                  <a:tcPr marL="47625" marR="47625" marT="47625" marB="47625" anchor="ctr"/>
                </a:tc>
              </a:tr>
              <a:tr h="489857">
                <a:tc>
                  <a:txBody>
                    <a:bodyPr/>
                    <a:lstStyle/>
                    <a:p>
                      <a:pPr algn="ctr" fontAlgn="ctr"/>
                      <a:r>
                        <a:rPr lang="tr-TR" sz="1200" dirty="0"/>
                        <a:t>Kitap </a:t>
                      </a:r>
                      <a:r>
                        <a:rPr lang="tr-TR" sz="1200" dirty="0" err="1"/>
                        <a:t>Pataloğu</a:t>
                      </a:r>
                      <a:endParaRPr lang="tr-TR" sz="1200" dirty="0"/>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88.830</a:t>
                      </a:r>
                    </a:p>
                  </a:txBody>
                  <a:tcPr marL="47625" marR="47625" marT="47625" marB="47625" anchor="ctr">
                    <a:solidFill>
                      <a:srgbClr val="92D050"/>
                    </a:solidFill>
                  </a:tcPr>
                </a:tc>
                <a:tc>
                  <a:txBody>
                    <a:bodyPr/>
                    <a:lstStyle/>
                    <a:p>
                      <a:pPr algn="ctr" fontAlgn="ctr"/>
                      <a:r>
                        <a:rPr lang="tr-TR" sz="1200" dirty="0"/>
                        <a:t>91.639</a:t>
                      </a:r>
                    </a:p>
                  </a:txBody>
                  <a:tcPr marL="47625" marR="47625" marT="47625" marB="47625" anchor="ctr">
                    <a:solidFill>
                      <a:srgbClr val="92D050"/>
                    </a:solidFill>
                  </a:tcPr>
                </a:tc>
              </a:tr>
              <a:tr h="489857">
                <a:tc>
                  <a:txBody>
                    <a:bodyPr/>
                    <a:lstStyle/>
                    <a:p>
                      <a:pPr algn="ctr" fontAlgn="ctr"/>
                      <a:r>
                        <a:rPr lang="tr-TR" sz="1200"/>
                        <a:t>Kitap Patoloğu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98.788</a:t>
                      </a:r>
                    </a:p>
                  </a:txBody>
                  <a:tcPr marL="47625" marR="47625" marT="47625" marB="47625" anchor="ctr"/>
                </a:tc>
                <a:tc>
                  <a:txBody>
                    <a:bodyPr/>
                    <a:lstStyle/>
                    <a:p>
                      <a:pPr algn="ctr" fontAlgn="ctr"/>
                      <a:r>
                        <a:rPr lang="tr-TR" sz="1200"/>
                        <a:t>98.788</a:t>
                      </a:r>
                    </a:p>
                  </a:txBody>
                  <a:tcPr marL="47625" marR="47625" marT="47625" marB="47625" anchor="ctr"/>
                </a:tc>
              </a:tr>
              <a:tr h="489857">
                <a:tc>
                  <a:txBody>
                    <a:bodyPr/>
                    <a:lstStyle/>
                    <a:p>
                      <a:pPr algn="ctr" fontAlgn="ctr"/>
                      <a:r>
                        <a:rPr lang="tr-TR" sz="1200" dirty="0"/>
                        <a:t>Kitap </a:t>
                      </a:r>
                      <a:r>
                        <a:rPr lang="tr-TR" sz="1200" dirty="0" err="1"/>
                        <a:t>Patoloğu</a:t>
                      </a:r>
                      <a:endParaRPr lang="tr-TR" sz="1200" dirty="0"/>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98.788</a:t>
                      </a:r>
                    </a:p>
                  </a:txBody>
                  <a:tcPr marL="47625" marR="47625" marT="47625" marB="47625" anchor="ctr">
                    <a:solidFill>
                      <a:srgbClr val="92D050"/>
                    </a:solidFill>
                  </a:tcPr>
                </a:tc>
                <a:tc>
                  <a:txBody>
                    <a:bodyPr/>
                    <a:lstStyle/>
                    <a:p>
                      <a:pPr algn="ctr" fontAlgn="ctr"/>
                      <a:r>
                        <a:rPr lang="tr-TR" sz="1200" dirty="0"/>
                        <a:t>98.788</a:t>
                      </a:r>
                    </a:p>
                  </a:txBody>
                  <a:tcPr marL="47625" marR="47625" marT="47625" marB="47625" anchor="ctr">
                    <a:solidFill>
                      <a:srgbClr val="92D050"/>
                    </a:solidFill>
                  </a:tcPr>
                </a:tc>
              </a:tr>
              <a:tr h="489857">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89.979</a:t>
                      </a:r>
                    </a:p>
                  </a:txBody>
                  <a:tcPr marL="47625" marR="47625" marT="47625" marB="47625" anchor="ctr"/>
                </a:tc>
                <a:tc>
                  <a:txBody>
                    <a:bodyPr/>
                    <a:lstStyle/>
                    <a:p>
                      <a:pPr algn="ctr" fontAlgn="ctr"/>
                      <a:r>
                        <a:rPr lang="tr-TR" sz="1200"/>
                        <a:t>89.979</a:t>
                      </a:r>
                    </a:p>
                  </a:txBody>
                  <a:tcPr marL="47625" marR="47625" marT="47625" marB="47625" anchor="ctr"/>
                </a:tc>
              </a:tr>
              <a:tr h="489857">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88.221</a:t>
                      </a:r>
                    </a:p>
                  </a:txBody>
                  <a:tcPr marL="47625" marR="47625" marT="47625" marB="47625" anchor="ctr"/>
                </a:tc>
                <a:tc>
                  <a:txBody>
                    <a:bodyPr/>
                    <a:lstStyle/>
                    <a:p>
                      <a:pPr algn="ctr" fontAlgn="ctr"/>
                      <a:r>
                        <a:rPr lang="tr-TR" sz="1200"/>
                        <a:t>88.221</a:t>
                      </a:r>
                    </a:p>
                  </a:txBody>
                  <a:tcPr marL="47625" marR="47625" marT="47625" marB="47625" anchor="ctr"/>
                </a:tc>
              </a:tr>
              <a:tr h="489857">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88.221</a:t>
                      </a:r>
                    </a:p>
                  </a:txBody>
                  <a:tcPr marL="47625" marR="47625" marT="47625" marB="47625" anchor="ctr">
                    <a:solidFill>
                      <a:srgbClr val="92D050"/>
                    </a:solidFill>
                  </a:tcPr>
                </a:tc>
                <a:tc>
                  <a:txBody>
                    <a:bodyPr/>
                    <a:lstStyle/>
                    <a:p>
                      <a:pPr algn="ctr" fontAlgn="ctr"/>
                      <a:r>
                        <a:rPr lang="tr-TR" sz="1200" dirty="0"/>
                        <a:t>89.979</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490066"/>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b="1" dirty="0" smtClean="0"/>
              <a:t>Kimya mühendisliği</a:t>
            </a:r>
            <a:endParaRPr lang="tr-TR" b="1" dirty="0"/>
          </a:p>
        </p:txBody>
      </p:sp>
      <p:sp>
        <p:nvSpPr>
          <p:cNvPr id="3" name="2 İçerik Yer Tutucusu"/>
          <p:cNvSpPr>
            <a:spLocks noGrp="1"/>
          </p:cNvSpPr>
          <p:nvPr>
            <p:ph sz="quarter" idx="1"/>
          </p:nvPr>
        </p:nvSpPr>
        <p:spPr>
          <a:xfrm>
            <a:off x="107504" y="620688"/>
            <a:ext cx="8640960" cy="6048672"/>
          </a:xfrm>
        </p:spPr>
        <p:style>
          <a:lnRef idx="0">
            <a:schemeClr val="accent1"/>
          </a:lnRef>
          <a:fillRef idx="3">
            <a:schemeClr val="accent1"/>
          </a:fillRef>
          <a:effectRef idx="3">
            <a:schemeClr val="accent1"/>
          </a:effectRef>
          <a:fontRef idx="minor">
            <a:schemeClr val="lt1"/>
          </a:fontRef>
        </p:style>
        <p:txBody>
          <a:bodyPr>
            <a:normAutofit fontScale="47500" lnSpcReduction="20000"/>
          </a:bodyPr>
          <a:lstStyle/>
          <a:p>
            <a:pPr fontAlgn="base"/>
            <a:endParaRPr lang="tr-TR" dirty="0" smtClean="0"/>
          </a:p>
          <a:p>
            <a:pPr fontAlgn="base"/>
            <a:endParaRPr lang="tr-TR" b="1" dirty="0" smtClean="0"/>
          </a:p>
          <a:p>
            <a:pPr fontAlgn="base"/>
            <a:r>
              <a:rPr lang="tr-TR" b="1" dirty="0" smtClean="0"/>
              <a:t>Kısaca</a:t>
            </a:r>
          </a:p>
          <a:p>
            <a:pPr fontAlgn="base"/>
            <a:r>
              <a:rPr lang="tr-TR" dirty="0" smtClean="0"/>
              <a:t>Kimya Mühendisliği Programı; Kimya Biliminin sağladığı bulguların endüstriye uygulanması, kimyasal üretim yapacak tesislerin tasarımı, yapımının amaca uygunluk açısından denetlenmesi, kimyasal maddelerin işlenmesinden ürünlerin pazarlanmasına kadar geçen süreçte değerlendirme, denetim ve geliştirme çalışmalarının yapılması gibi konularda kuramsal ve uygulamalı eğitim vermekte ve araştırma yapmaktadır. Kimya mühendisliği bölümleri modern kimya mühendisliğinin temellerini öğretmenin yanı sıra endüstri ve örgütleme problemlerine ilişkin gerek teknik gerekse teknik olmayan bilgilerin eğitimini de üstlenmiştir. </a:t>
            </a:r>
            <a:br>
              <a:rPr lang="tr-TR" dirty="0" smtClean="0"/>
            </a:br>
            <a:r>
              <a:rPr lang="tr-TR" dirty="0" smtClean="0"/>
              <a:t/>
            </a:r>
            <a:br>
              <a:rPr lang="tr-TR" dirty="0" smtClean="0"/>
            </a:br>
            <a:r>
              <a:rPr lang="tr-TR" b="1" dirty="0" smtClean="0"/>
              <a:t>Kişisel Özellikler</a:t>
            </a:r>
          </a:p>
          <a:p>
            <a:pPr fontAlgn="base"/>
            <a:r>
              <a:rPr lang="tr-TR" dirty="0" smtClean="0"/>
              <a:t>Kimya Mühendisliği alanında çalışmak isteyenlerin; genel akademik yeteneğe sahip, matematik, fizik ve özellikle kimya ve ekonomi konularına ilgili, bilimsel merakı olan, sabırlı ve insanlarla olumlu ilişkiler kurabilen kişiler olmaları gerekir. </a:t>
            </a:r>
            <a:br>
              <a:rPr lang="tr-TR" dirty="0" smtClean="0"/>
            </a:br>
            <a:r>
              <a:rPr lang="tr-TR" dirty="0" smtClean="0"/>
              <a:t/>
            </a:r>
            <a:br>
              <a:rPr lang="tr-TR" dirty="0" smtClean="0"/>
            </a:br>
            <a:r>
              <a:rPr lang="tr-TR" b="1" dirty="0" smtClean="0"/>
              <a:t>Dersler ve Eğitim Süreleri</a:t>
            </a:r>
          </a:p>
          <a:p>
            <a:pPr fontAlgn="base"/>
            <a:r>
              <a:rPr lang="tr-TR" dirty="0" smtClean="0"/>
              <a:t>Kimya Mühendisliği Programında öğretim süresi dört yıldır. Birinci ve ikinci sınıfta verilen temel mühendislik bilgilerinden sonra, öncelikle öğrenciye kimya mühendisliği bilimi öğretilmektedir. Daha sonra bu temel bilgilere dayanarak endüstriyel işlemlerde kullanılan araçların tasarımı incelenir ve tasarım bilgilerinin işlem kontrolü ve ekonomi bilgileri ile sentezi yapılarak endüstriyel tesisler projelendirilir. Kimya Mühendisliği Programında ayrıca öğrencilere kimya sanayini tanıtmak, pratik bilgiler ve beceri kazandırmak amacıyla kimya sanayi kuruluşlarında işletme stajı yaptırılmaktadır. </a:t>
            </a:r>
            <a:br>
              <a:rPr lang="tr-TR" dirty="0" smtClean="0"/>
            </a:br>
            <a:r>
              <a:rPr lang="tr-TR" dirty="0" smtClean="0"/>
              <a:t/>
            </a:r>
            <a:br>
              <a:rPr lang="tr-TR" dirty="0" smtClean="0"/>
            </a:br>
            <a:r>
              <a:rPr lang="tr-TR" b="1" dirty="0" smtClean="0"/>
              <a:t>Sosyal Statü ve Unvanlar</a:t>
            </a:r>
          </a:p>
          <a:p>
            <a:pPr fontAlgn="base"/>
            <a:r>
              <a:rPr lang="tr-TR" dirty="0" smtClean="0"/>
              <a:t>Kimya Mühendisliği Programından mezun olanlar "Kimya Mühendisi" unvanı almaktadırlar. Kimya Mühendisi çalıştığı kurumda mühendislik faaliyetlerinin her çeşidi ile ilgilidir. Kimyasal üretim yapacak fabrika ve araçları planlar, desenini hazırlar, kurar (kurucu mühendislik), bol ve ucuz üretim elde etmek için uygun yöntemler seçer, üretimi denetler (üretici mühendislik), kimyasal maddeler ve üretimler üzerinde araştırmalar yapar (araştırıcı mühendislik). Yapma kauçuk, plastik, antibiyotikler, deterjan vb. kimya mühendislerinin uğraştığı ürünlerdir. </a:t>
            </a:r>
            <a:br>
              <a:rPr lang="tr-TR" dirty="0" smtClean="0"/>
            </a:br>
            <a:r>
              <a:rPr lang="tr-TR" dirty="0" smtClean="0"/>
              <a:t/>
            </a:r>
            <a:br>
              <a:rPr lang="tr-TR" dirty="0" smtClean="0"/>
            </a:br>
            <a:r>
              <a:rPr lang="tr-TR" b="1" dirty="0" smtClean="0"/>
              <a:t>Çalışma Sahaları</a:t>
            </a:r>
          </a:p>
          <a:p>
            <a:r>
              <a:rPr lang="tr-TR" dirty="0" smtClean="0"/>
              <a:t>Mezunlar, Kimya Mühendisliğinin çok geniş uygulama alanlarını kapsayan fabrika ve işletmelerin, işletme, plan-proje ve kontrol ünitelerinde çalışmaktadırlar. Ancak kimya mühendisliği alanında işsizlik, diğer mühendislik alanlarında olduğundan daha fazladır. Bunun nedeni yetiştirilen kimya mühendisi sayısının ihtiyaçtan fazla oluşu ve ülkemizde kimya endüstrisinin, dışarıdan aktarılan endüstri alanı oluşudur. Bu gelişmiş teknoloji karşısında kimya mühendisleri edilgen bir duruma düşmekte, üretim sürecinin dışında kalmaktadır. Dolayısıyla iş alanlarının artması kimya sektöründeki gelişmeye bağlıdır.</a:t>
            </a:r>
            <a:br>
              <a:rPr lang="tr-TR" dirty="0" smtClean="0"/>
            </a:br>
            <a:endParaRPr lang="tr-TR"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25600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412,112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8800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456,495</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Cumhuriyet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dirty="0">
                          <a:solidFill>
                            <a:srgbClr val="000000"/>
                          </a:solidFill>
                          <a:latin typeface="Arial Black" pitchFamily="34" charset="0"/>
                        </a:rPr>
                        <a:t>Hitit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230</a:t>
                      </a:r>
                    </a:p>
                  </a:txBody>
                  <a:tcPr marL="47625" marR="47625" marT="47625" marB="47625" anchor="ctr">
                    <a:solidFill>
                      <a:srgbClr val="92D050"/>
                    </a:solidFill>
                  </a:tcPr>
                </a:tc>
                <a:tc>
                  <a:txBody>
                    <a:bodyPr/>
                    <a:lstStyle/>
                    <a:p>
                      <a:pPr algn="ctr" fontAlgn="ctr"/>
                      <a:r>
                        <a:rPr lang="tr-TR" sz="1200" b="1" dirty="0"/>
                        <a:t>8</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97.734</a:t>
                      </a:r>
                    </a:p>
                  </a:txBody>
                  <a:tcPr marL="47625" marR="47625" marT="47625" marB="47625" anchor="ctr">
                    <a:solidFill>
                      <a:srgbClr val="92D050"/>
                    </a:solidFill>
                  </a:tcPr>
                </a:tc>
              </a:tr>
              <a:tr h="762000">
                <a:tc>
                  <a:txBody>
                    <a:bodyPr/>
                    <a:lstStyle/>
                    <a:p>
                      <a:pPr algn="ctr" fontAlgn="ctr"/>
                      <a:r>
                        <a:rPr lang="tr-TR" sz="1200"/>
                        <a:t>Kimya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93.060</a:t>
                      </a:r>
                    </a:p>
                  </a:txBody>
                  <a:tcPr marL="47625" marR="47625" marT="47625" marB="47625" anchor="ctr"/>
                </a:tc>
                <a:tc>
                  <a:txBody>
                    <a:bodyPr/>
                    <a:lstStyle/>
                    <a:p>
                      <a:pPr algn="ctr" fontAlgn="ctr"/>
                      <a:r>
                        <a:rPr lang="tr-TR" sz="1200"/>
                        <a:t>96.300</a:t>
                      </a:r>
                    </a:p>
                  </a:txBody>
                  <a:tcPr marL="47625" marR="47625" marT="47625" marB="47625" anchor="ctr"/>
                </a:tc>
              </a:tr>
              <a:tr h="762000">
                <a:tc>
                  <a:txBody>
                    <a:bodyPr/>
                    <a:lstStyle/>
                    <a:p>
                      <a:pPr algn="ctr" fontAlgn="ctr"/>
                      <a:r>
                        <a:rPr lang="tr-TR" sz="1200" dirty="0"/>
                        <a:t>Kimya Mühendisi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93.060</a:t>
                      </a:r>
                    </a:p>
                  </a:txBody>
                  <a:tcPr marL="47625" marR="47625" marT="47625" marB="47625" anchor="ctr">
                    <a:solidFill>
                      <a:srgbClr val="92D050"/>
                    </a:solidFill>
                  </a:tcPr>
                </a:tc>
                <a:tc>
                  <a:txBody>
                    <a:bodyPr/>
                    <a:lstStyle/>
                    <a:p>
                      <a:pPr algn="ctr" fontAlgn="ctr"/>
                      <a:r>
                        <a:rPr lang="tr-TR" sz="1200" dirty="0"/>
                        <a:t>96.300</a:t>
                      </a:r>
                    </a:p>
                  </a:txBody>
                  <a:tcPr marL="47625" marR="47625" marT="47625" marB="47625" anchor="ctr">
                    <a:solidFill>
                      <a:srgbClr val="92D050"/>
                    </a:solidFill>
                  </a:tcPr>
                </a:tc>
              </a:tr>
              <a:tr h="762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56</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93.091</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82.551</a:t>
                      </a:r>
                    </a:p>
                  </a:txBody>
                  <a:tcPr marL="47625" marR="47625" marT="47625" marB="47625" anchor="ctr"/>
                </a:tc>
                <a:tc>
                  <a:txBody>
                    <a:bodyPr/>
                    <a:lstStyle/>
                    <a:p>
                      <a:pPr algn="ctr" fontAlgn="ctr"/>
                      <a:r>
                        <a:rPr lang="tr-TR" sz="1200"/>
                        <a:t>94.174</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51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88.821</a:t>
                      </a:r>
                    </a:p>
                  </a:txBody>
                  <a:tcPr marL="47625" marR="47625" marT="47625" marB="47625" anchor="ctr"/>
                </a:tc>
                <a:tc>
                  <a:txBody>
                    <a:bodyPr/>
                    <a:lstStyle/>
                    <a:p>
                      <a:pPr algn="ctr" fontAlgn="ctr"/>
                      <a:r>
                        <a:rPr lang="tr-TR" sz="1200"/>
                        <a:t>97.734</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88.385</a:t>
                      </a:r>
                    </a:p>
                  </a:txBody>
                  <a:tcPr marL="47625" marR="47625" marT="47625" marB="47625" anchor="ctr"/>
                </a:tc>
                <a:tc>
                  <a:txBody>
                    <a:bodyPr/>
                    <a:lstStyle/>
                    <a:p>
                      <a:pPr algn="ctr" fontAlgn="ctr"/>
                      <a:r>
                        <a:rPr lang="tr-TR" sz="1200"/>
                        <a:t>96.969</a:t>
                      </a:r>
                    </a:p>
                  </a:txBody>
                  <a:tcPr marL="47625" marR="47625" marT="47625" marB="47625" anchor="ctr"/>
                </a:tc>
              </a:tr>
              <a:tr h="7620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226</a:t>
                      </a:r>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97.734</a:t>
                      </a:r>
                    </a:p>
                  </a:txBody>
                  <a:tcPr marL="47625" marR="47625" marT="47625" marB="47625" anchor="ctr">
                    <a:solidFill>
                      <a:srgbClr val="92D050"/>
                    </a:solidFill>
                  </a:tcPr>
                </a:tc>
              </a:tr>
            </a:tbl>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1">
            <a:schemeClr val="accent4"/>
          </a:lnRef>
          <a:fillRef idx="3">
            <a:schemeClr val="accent4"/>
          </a:fillRef>
          <a:effectRef idx="2">
            <a:schemeClr val="accent4"/>
          </a:effectRef>
          <a:fontRef idx="minor">
            <a:schemeClr val="lt1"/>
          </a:fontRef>
        </p:style>
        <p:txBody>
          <a:bodyPr/>
          <a:lstStyle/>
          <a:p>
            <a:pPr algn="ctr"/>
            <a:r>
              <a:rPr lang="tr-TR" b="1" dirty="0" smtClean="0"/>
              <a:t>MADEN MÜHENDİSLİĞİ</a:t>
            </a:r>
            <a:endParaRPr lang="tr-TR" b="1" dirty="0"/>
          </a:p>
        </p:txBody>
      </p:sp>
      <p:sp>
        <p:nvSpPr>
          <p:cNvPr id="3" name="2 İçerik Yer Tutucusu"/>
          <p:cNvSpPr>
            <a:spLocks noGrp="1"/>
          </p:cNvSpPr>
          <p:nvPr>
            <p:ph sz="quarter" idx="1"/>
          </p:nvPr>
        </p:nvSpPr>
        <p:spPr>
          <a:xfrm>
            <a:off x="179512" y="764704"/>
            <a:ext cx="8568952" cy="5904656"/>
          </a:xfrm>
        </p:spPr>
        <p:style>
          <a:lnRef idx="0">
            <a:schemeClr val="accent4"/>
          </a:lnRef>
          <a:fillRef idx="3">
            <a:schemeClr val="accent4"/>
          </a:fillRef>
          <a:effectRef idx="3">
            <a:schemeClr val="accent4"/>
          </a:effectRef>
          <a:fontRef idx="minor">
            <a:schemeClr val="lt1"/>
          </a:fontRef>
        </p:style>
        <p:txBody>
          <a:bodyPr>
            <a:normAutofit fontScale="62500" lnSpcReduction="20000"/>
          </a:bodyPr>
          <a:lstStyle/>
          <a:p>
            <a:pPr fontAlgn="base"/>
            <a:endParaRPr lang="tr-TR" dirty="0" smtClean="0"/>
          </a:p>
          <a:p>
            <a:pPr fontAlgn="base"/>
            <a:r>
              <a:rPr lang="tr-TR" b="1" dirty="0" smtClean="0">
                <a:solidFill>
                  <a:schemeClr val="tx1"/>
                </a:solidFill>
              </a:rPr>
              <a:t>Kısaca</a:t>
            </a:r>
          </a:p>
          <a:p>
            <a:pPr fontAlgn="base"/>
            <a:r>
              <a:rPr lang="tr-TR" dirty="0" smtClean="0">
                <a:solidFill>
                  <a:schemeClr val="tx1"/>
                </a:solidFill>
              </a:rPr>
              <a:t>Maden Mühendisliği Programı; en geniş anlamda, cevherlerin bulunması, çıkarılması ve zenginleştirilmesi konularında eğitim ve araştırma yapar, bu alanda yetkinleşmiş mühendisleri yetiştirmeyi amaçlar. </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Kişisel Özellikler</a:t>
            </a:r>
          </a:p>
          <a:p>
            <a:pPr fontAlgn="base"/>
            <a:r>
              <a:rPr lang="tr-TR" dirty="0" smtClean="0">
                <a:solidFill>
                  <a:schemeClr val="tx1"/>
                </a:solidFill>
              </a:rPr>
              <a:t>Maden Mühendisi olmak isteyenlerin; zihinsel yeteneğe sahip, matematik, fizik, jeoloji, kimya ve ekonomiyle ilgili ve bu alanlarda iyi yetişmiş olması gerekir. Ayrıca yeraltında güç koşullarda çalışan işçileri yönetme durumunda olan bir maden mühendisinin insan ilişkileri konusunda bilgili, anlayışlı ve sabırlı kişiler olmaları gerekir. </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Dersler ve Eğitim Süreleri</a:t>
            </a:r>
          </a:p>
          <a:p>
            <a:pPr fontAlgn="base"/>
            <a:r>
              <a:rPr lang="tr-TR" dirty="0" smtClean="0">
                <a:solidFill>
                  <a:schemeClr val="tx1"/>
                </a:solidFill>
              </a:rPr>
              <a:t>Programın öğretim süresi dört yıldır. Öğretim süresince; Matematik, Fizik, Kimya gibi temel bilim dersleri, Jeoloji, Mineraloji, Yüksek Matematik gibi mühendislik dersleri okutulup, Maden Mühendisliğinin temelleri hakkında genel bilgiler verilir. Böylece öğrencilerin yetiştirme programına yabancı kalmamaları sağlanır. Bu derslerin yanı sıra, madencilik alanında daha derin bilgiler veren dersler okutulur. Ayrıca öğrenciler yaz aylarında staj yaparlar. </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Sosyal Statü ve Unvanlar</a:t>
            </a:r>
          </a:p>
          <a:p>
            <a:pPr fontAlgn="base"/>
            <a:r>
              <a:rPr lang="tr-TR" dirty="0" smtClean="0">
                <a:solidFill>
                  <a:schemeClr val="tx1"/>
                </a:solidFill>
              </a:rPr>
              <a:t>Maden Mühendisliği Programını bitirenlere "Maden Mühendisi" unvanı verilir. </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Çalışma Sahaları</a:t>
            </a:r>
          </a:p>
          <a:p>
            <a:r>
              <a:rPr lang="tr-TR" dirty="0" smtClean="0">
                <a:solidFill>
                  <a:schemeClr val="tx1"/>
                </a:solidFill>
              </a:rPr>
              <a:t>Maden Mühendisleri, Türkiye Kömür İşletmeleri ve Maden Tetkik Arama Enstitüsü, TDÇİ, Köy Hizmetleri gibi resmi kuruluşlarda ve özel maden işletmelerinde görev almaktadırlar. </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61887-zonguldak-maden--ocagi--23.jpg"/>
          <p:cNvPicPr>
            <a:picLocks noGrp="1" noChangeAspect="1"/>
          </p:cNvPicPr>
          <p:nvPr>
            <p:ph sz="quarter" idx="1"/>
          </p:nvPr>
        </p:nvPicPr>
        <p:blipFill>
          <a:blip r:embed="rId2" cstate="print"/>
          <a:stretch>
            <a:fillRect/>
          </a:stretch>
        </p:blipFill>
        <p:spPr>
          <a:xfrm>
            <a:off x="0" y="0"/>
            <a:ext cx="9144000" cy="443865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61600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352,4</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84100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325,229</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İnönü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Bülent Ecevit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a:p>
                  </a:txBody>
                  <a:tcPr marL="47625" marR="47625" marT="47625" marB="47625" anchor="ctr">
                    <a:solidFill>
                      <a:srgbClr val="92D050"/>
                    </a:solidFill>
                  </a:tcPr>
                </a:tc>
                <a:tc>
                  <a:txBody>
                    <a:bodyPr/>
                    <a:lstStyle/>
                    <a:p>
                      <a:pPr algn="ctr" fontAlgn="ctr"/>
                      <a:r>
                        <a:rPr lang="tr-TR" sz="1200" b="1"/>
                        <a:t>Yıllar Toplamı</a:t>
                      </a:r>
                    </a:p>
                  </a:txBody>
                  <a:tcPr marL="47625" marR="47625" marT="47625" marB="47625" anchor="ctr">
                    <a:solidFill>
                      <a:srgbClr val="92D050"/>
                    </a:solidFill>
                  </a:tcPr>
                </a:tc>
                <a:tc>
                  <a:txBody>
                    <a:bodyPr/>
                    <a:lstStyle/>
                    <a:p>
                      <a:pPr algn="ctr" fontAlgn="ctr"/>
                      <a:r>
                        <a:rPr lang="tr-TR" sz="1200" b="1"/>
                        <a:t>253</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a:t>72.694</a:t>
                      </a:r>
                    </a:p>
                  </a:txBody>
                  <a:tcPr marL="47625" marR="47625" marT="47625" marB="47625" anchor="ctr">
                    <a:solidFill>
                      <a:srgbClr val="92D050"/>
                    </a:solidFill>
                  </a:tcPr>
                </a:tc>
                <a:tc>
                  <a:txBody>
                    <a:bodyPr/>
                    <a:lstStyle/>
                    <a:p>
                      <a:pPr algn="ctr" fontAlgn="ctr"/>
                      <a:r>
                        <a:rPr lang="tr-TR" sz="1200" b="1"/>
                        <a:t>94.839</a:t>
                      </a:r>
                    </a:p>
                  </a:txBody>
                  <a:tcPr marL="47625" marR="47625" marT="47625" marB="47625" anchor="ctr">
                    <a:solidFill>
                      <a:srgbClr val="92D050"/>
                    </a:solidFill>
                  </a:tcPr>
                </a:tc>
              </a:tr>
              <a:tr h="762000">
                <a:tc>
                  <a:txBody>
                    <a:bodyPr/>
                    <a:lstStyle/>
                    <a:p>
                      <a:pPr algn="ctr" fontAlgn="ctr"/>
                      <a:r>
                        <a:rPr lang="tr-TR" sz="1200"/>
                        <a:t>Maden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80.308</a:t>
                      </a:r>
                    </a:p>
                  </a:txBody>
                  <a:tcPr marL="47625" marR="47625" marT="47625" marB="47625" anchor="ctr"/>
                </a:tc>
                <a:tc>
                  <a:txBody>
                    <a:bodyPr/>
                    <a:lstStyle/>
                    <a:p>
                      <a:pPr algn="ctr" fontAlgn="ctr"/>
                      <a:r>
                        <a:rPr lang="tr-TR" sz="1200"/>
                        <a:t>82.496</a:t>
                      </a:r>
                    </a:p>
                  </a:txBody>
                  <a:tcPr marL="47625" marR="47625" marT="47625" marB="47625" anchor="ctr"/>
                </a:tc>
              </a:tr>
              <a:tr h="762000">
                <a:tc>
                  <a:txBody>
                    <a:bodyPr/>
                    <a:lstStyle/>
                    <a:p>
                      <a:pPr algn="ctr" fontAlgn="ctr"/>
                      <a:r>
                        <a:rPr lang="tr-TR" sz="1200"/>
                        <a:t>Maden Mühendisi</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2</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80.308</a:t>
                      </a:r>
                    </a:p>
                  </a:txBody>
                  <a:tcPr marL="47625" marR="47625" marT="47625" marB="47625" anchor="ctr">
                    <a:solidFill>
                      <a:srgbClr val="92D050"/>
                    </a:solidFill>
                  </a:tcPr>
                </a:tc>
                <a:tc>
                  <a:txBody>
                    <a:bodyPr/>
                    <a:lstStyle/>
                    <a:p>
                      <a:pPr algn="ctr" fontAlgn="ctr"/>
                      <a:r>
                        <a:rPr lang="tr-TR" sz="1200"/>
                        <a:t>82.496</a:t>
                      </a:r>
                    </a:p>
                  </a:txBody>
                  <a:tcPr marL="47625" marR="47625" marT="47625" marB="47625" anchor="ctr">
                    <a:solidFill>
                      <a:srgbClr val="92D050"/>
                    </a:solidFill>
                  </a:tcPr>
                </a:tc>
              </a:tr>
              <a:tr h="762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87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72.694</a:t>
                      </a:r>
                    </a:p>
                  </a:txBody>
                  <a:tcPr marL="47625" marR="47625" marT="47625" marB="47625" anchor="ctr"/>
                </a:tc>
                <a:tc>
                  <a:txBody>
                    <a:bodyPr/>
                    <a:lstStyle/>
                    <a:p>
                      <a:pPr algn="ctr" fontAlgn="ctr"/>
                      <a:r>
                        <a:rPr lang="tr-TR" sz="1200"/>
                        <a:t>90.911</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64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82.130</a:t>
                      </a:r>
                    </a:p>
                  </a:txBody>
                  <a:tcPr marL="47625" marR="47625" marT="47625" marB="47625" anchor="ctr"/>
                </a:tc>
                <a:tc>
                  <a:txBody>
                    <a:bodyPr/>
                    <a:lstStyle/>
                    <a:p>
                      <a:pPr algn="ctr" fontAlgn="ctr"/>
                      <a:r>
                        <a:rPr lang="tr-TR" sz="1200"/>
                        <a:t>94.779</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50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83.146</a:t>
                      </a:r>
                    </a:p>
                  </a:txBody>
                  <a:tcPr marL="47625" marR="47625" marT="47625" marB="47625" anchor="ctr"/>
                </a:tc>
                <a:tc>
                  <a:txBody>
                    <a:bodyPr/>
                    <a:lstStyle/>
                    <a:p>
                      <a:pPr algn="ctr" fontAlgn="ctr"/>
                      <a:r>
                        <a:rPr lang="tr-TR" sz="1200"/>
                        <a:t>94.380</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80.411</a:t>
                      </a:r>
                    </a:p>
                  </a:txBody>
                  <a:tcPr marL="47625" marR="47625" marT="47625" marB="47625" anchor="ctr"/>
                </a:tc>
                <a:tc>
                  <a:txBody>
                    <a:bodyPr/>
                    <a:lstStyle/>
                    <a:p>
                      <a:pPr algn="ctr" fontAlgn="ctr"/>
                      <a:r>
                        <a:rPr lang="tr-TR" sz="1200"/>
                        <a:t>94.839</a:t>
                      </a:r>
                    </a:p>
                  </a:txBody>
                  <a:tcPr marL="47625" marR="47625" marT="47625" marB="47625" anchor="ctr"/>
                </a:tc>
              </a:tr>
              <a:tr h="762000">
                <a:tc>
                  <a:txBody>
                    <a:bodyPr/>
                    <a:lstStyle/>
                    <a:p>
                      <a:pPr algn="ctr" fontAlgn="ctr"/>
                      <a:r>
                        <a:rPr lang="tr-TR" sz="1200"/>
                        <a:t>Mühendis</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251</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72.694</a:t>
                      </a:r>
                    </a:p>
                  </a:txBody>
                  <a:tcPr marL="47625" marR="47625" marT="47625" marB="47625" anchor="ctr">
                    <a:solidFill>
                      <a:srgbClr val="92D050"/>
                    </a:solidFill>
                  </a:tcPr>
                </a:tc>
                <a:tc>
                  <a:txBody>
                    <a:bodyPr/>
                    <a:lstStyle/>
                    <a:p>
                      <a:pPr algn="ctr" fontAlgn="ctr"/>
                      <a:r>
                        <a:rPr lang="tr-TR" sz="1200" dirty="0"/>
                        <a:t>94.839</a:t>
                      </a:r>
                    </a:p>
                  </a:txBody>
                  <a:tcPr marL="47625" marR="47625" marT="47625" marB="47625" anchor="ctr">
                    <a:solidFill>
                      <a:srgbClr val="92D050"/>
                    </a:solidFill>
                  </a:tcPr>
                </a:tc>
              </a:tr>
            </a:tbl>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2">
            <a:schemeClr val="dk1">
              <a:shade val="50000"/>
            </a:schemeClr>
          </a:lnRef>
          <a:fillRef idx="1">
            <a:schemeClr val="dk1"/>
          </a:fillRef>
          <a:effectRef idx="0">
            <a:schemeClr val="dk1"/>
          </a:effectRef>
          <a:fontRef idx="minor">
            <a:schemeClr val="lt1"/>
          </a:fontRef>
        </p:style>
        <p:txBody>
          <a:bodyPr/>
          <a:lstStyle/>
          <a:p>
            <a:pPr algn="ctr"/>
            <a:r>
              <a:rPr lang="tr-TR" b="1" dirty="0" smtClean="0"/>
              <a:t>Makine mühendisliği</a:t>
            </a:r>
            <a:endParaRPr lang="tr-TR" b="1" dirty="0"/>
          </a:p>
        </p:txBody>
      </p:sp>
      <p:sp>
        <p:nvSpPr>
          <p:cNvPr id="3" name="2 İçerik Yer Tutucusu"/>
          <p:cNvSpPr>
            <a:spLocks noGrp="1"/>
          </p:cNvSpPr>
          <p:nvPr>
            <p:ph sz="quarter" idx="1"/>
          </p:nvPr>
        </p:nvSpPr>
        <p:spPr>
          <a:xfrm>
            <a:off x="107504" y="657664"/>
            <a:ext cx="8640960" cy="6011696"/>
          </a:xfrm>
        </p:spPr>
        <p:style>
          <a:lnRef idx="0">
            <a:schemeClr val="dk1"/>
          </a:lnRef>
          <a:fillRef idx="3">
            <a:schemeClr val="dk1"/>
          </a:fillRef>
          <a:effectRef idx="3">
            <a:schemeClr val="dk1"/>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Makine Mühendisliği Programı; her türlü mekanik sistemlerin ve enerji dönüşüm sistemlerinin tasarımı, geliştirilmesi ve üretiminin planlanması konularında eğitim ve araştırma yapar. </a:t>
            </a:r>
            <a:br>
              <a:rPr lang="tr-TR" dirty="0" smtClean="0"/>
            </a:br>
            <a:r>
              <a:rPr lang="tr-TR" dirty="0" smtClean="0"/>
              <a:t/>
            </a:r>
            <a:br>
              <a:rPr lang="tr-TR" dirty="0" smtClean="0"/>
            </a:br>
            <a:r>
              <a:rPr lang="tr-TR" b="1" dirty="0" smtClean="0"/>
              <a:t>Kişisel Özellikler</a:t>
            </a:r>
          </a:p>
          <a:p>
            <a:pPr fontAlgn="base"/>
            <a:r>
              <a:rPr lang="tr-TR" dirty="0" smtClean="0"/>
              <a:t>Makine Mühendisi olmak isteyenlerin; akademik yeteneğe, hayal gücüne ve üretkenliğe, uzay ilişkileri yeteneğine ve el becerisine sahip, matematik, fizik, teknik resim ve tasarı geometri ile ilgili ve bu alanlarda başarılı kişiler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Matematik, Fizik, Kimya, Geometri, Teknik Resim gibi temel dersler ile birlikte Termodinamik, Isı Transferi, Akışkanlar Mekaniği, Mekanik, Makine Elemanları, Makine Tasarımı, Nükleer Enerji ve Enerji Dönüştürüm Sistemleri gibi dersler, kuramsal ve uygulamalı olarak verilir. </a:t>
            </a:r>
            <a:br>
              <a:rPr lang="tr-TR" dirty="0" smtClean="0"/>
            </a:br>
            <a:r>
              <a:rPr lang="tr-TR" dirty="0" smtClean="0"/>
              <a:t/>
            </a:r>
            <a:br>
              <a:rPr lang="tr-TR" dirty="0" smtClean="0"/>
            </a:br>
            <a:r>
              <a:rPr lang="tr-TR" b="1" dirty="0" smtClean="0"/>
              <a:t>Sosyal Statü ve Unvanlar</a:t>
            </a:r>
          </a:p>
          <a:p>
            <a:pPr fontAlgn="base"/>
            <a:r>
              <a:rPr lang="tr-TR" dirty="0" smtClean="0"/>
              <a:t>Makine Mühendisliği Programından mezun olanlara "Makine Mühendisi" unvanı verilir. </a:t>
            </a:r>
            <a:br>
              <a:rPr lang="tr-TR" dirty="0" smtClean="0"/>
            </a:br>
            <a:r>
              <a:rPr lang="tr-TR" dirty="0" smtClean="0"/>
              <a:t/>
            </a:r>
            <a:br>
              <a:rPr lang="tr-TR" dirty="0" smtClean="0"/>
            </a:br>
            <a:r>
              <a:rPr lang="tr-TR" b="1" dirty="0" smtClean="0"/>
              <a:t>Çalışma Sahaları</a:t>
            </a:r>
          </a:p>
          <a:p>
            <a:r>
              <a:rPr lang="tr-TR" dirty="0" smtClean="0"/>
              <a:t>Makine Mühendisi, çalıştığı kurumun yapısına göre, her türlü mekanik sistemlerin, gaz ve buhar tribünlerinin, pistonlu kompresörlerin, nükleer reaktörlerin, içten yanmalı motorların, soğutma, ısıtma, havalandırma sistemlerinin tasarımını yapar, geliştirir. Bunu yaparken kullanışlılık ve ucuzluk faktörlerini göz önünde bulundurur. </a:t>
            </a:r>
            <a:br>
              <a:rPr lang="tr-TR" dirty="0" smtClean="0"/>
            </a:br>
            <a:endParaRPr lang="tr-TR"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6020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468,134</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1290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504,21</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Bursa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216000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235,448</a:t>
                      </a:r>
                    </a:p>
                  </a:txBody>
                  <a:tcPr marL="9525" marR="9525" marT="9525" marB="0" anchor="ctr"/>
                </a:tc>
              </a:tr>
            </a:tbl>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a:p>
                  </a:txBody>
                  <a:tcPr marL="47625" marR="47625" marT="47625" marB="47625" anchor="ctr">
                    <a:solidFill>
                      <a:srgbClr val="92D050"/>
                    </a:solidFill>
                  </a:tcPr>
                </a:tc>
                <a:tc>
                  <a:txBody>
                    <a:bodyPr/>
                    <a:lstStyle/>
                    <a:p>
                      <a:pPr algn="ctr" fontAlgn="ctr"/>
                      <a:r>
                        <a:rPr lang="tr-TR" sz="1200" b="1"/>
                        <a:t>Yıllar Toplamı</a:t>
                      </a:r>
                    </a:p>
                  </a:txBody>
                  <a:tcPr marL="47625" marR="47625" marT="47625" marB="47625" anchor="ctr">
                    <a:solidFill>
                      <a:srgbClr val="92D050"/>
                    </a:solidFill>
                  </a:tcPr>
                </a:tc>
                <a:tc>
                  <a:txBody>
                    <a:bodyPr/>
                    <a:lstStyle/>
                    <a:p>
                      <a:pPr algn="ctr" fontAlgn="ctr"/>
                      <a:r>
                        <a:rPr lang="tr-TR" sz="1200" b="1"/>
                        <a:t>1,203</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a:t>79.009</a:t>
                      </a:r>
                    </a:p>
                  </a:txBody>
                  <a:tcPr marL="47625" marR="47625" marT="47625" marB="47625" anchor="ctr">
                    <a:solidFill>
                      <a:srgbClr val="92D050"/>
                    </a:solidFill>
                  </a:tcPr>
                </a:tc>
                <a:tc>
                  <a:txBody>
                    <a:bodyPr/>
                    <a:lstStyle/>
                    <a:p>
                      <a:pPr algn="ctr" fontAlgn="ctr"/>
                      <a:r>
                        <a:rPr lang="tr-TR" sz="1200" b="1"/>
                        <a:t>98.498</a:t>
                      </a:r>
                    </a:p>
                  </a:txBody>
                  <a:tcPr marL="47625" marR="47625" marT="47625" marB="47625" anchor="ctr">
                    <a:solidFill>
                      <a:srgbClr val="92D050"/>
                    </a:solidFill>
                  </a:tcPr>
                </a:tc>
              </a:tr>
              <a:tr h="762000">
                <a:tc>
                  <a:txBody>
                    <a:bodyPr/>
                    <a:lstStyle/>
                    <a:p>
                      <a:pPr algn="ctr" fontAlgn="ctr"/>
                      <a:r>
                        <a:rPr lang="tr-TR" sz="1200"/>
                        <a:t>Makina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84.834</a:t>
                      </a:r>
                    </a:p>
                  </a:txBody>
                  <a:tcPr marL="47625" marR="47625" marT="47625" marB="47625" anchor="ctr"/>
                </a:tc>
                <a:tc>
                  <a:txBody>
                    <a:bodyPr/>
                    <a:lstStyle/>
                    <a:p>
                      <a:pPr algn="ctr" fontAlgn="ctr"/>
                      <a:r>
                        <a:rPr lang="tr-TR" sz="1200"/>
                        <a:t>88.308</a:t>
                      </a:r>
                    </a:p>
                  </a:txBody>
                  <a:tcPr marL="47625" marR="47625" marT="47625" marB="47625" anchor="ctr"/>
                </a:tc>
              </a:tr>
              <a:tr h="762000">
                <a:tc>
                  <a:txBody>
                    <a:bodyPr/>
                    <a:lstStyle/>
                    <a:p>
                      <a:pPr algn="ctr" fontAlgn="ctr"/>
                      <a:r>
                        <a:rPr lang="tr-TR" sz="1200"/>
                        <a:t>Makina Mühendisi</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5</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84.834</a:t>
                      </a:r>
                    </a:p>
                  </a:txBody>
                  <a:tcPr marL="47625" marR="47625" marT="47625" marB="47625" anchor="ctr">
                    <a:solidFill>
                      <a:srgbClr val="92D050"/>
                    </a:solidFill>
                  </a:tcPr>
                </a:tc>
                <a:tc>
                  <a:txBody>
                    <a:bodyPr/>
                    <a:lstStyle/>
                    <a:p>
                      <a:pPr algn="ctr" fontAlgn="ctr"/>
                      <a:r>
                        <a:rPr lang="tr-TR" sz="1200"/>
                        <a:t>88.308</a:t>
                      </a:r>
                    </a:p>
                  </a:txBody>
                  <a:tcPr marL="47625" marR="47625" marT="47625" marB="47625" anchor="ctr">
                    <a:solidFill>
                      <a:srgbClr val="92D050"/>
                    </a:solidFill>
                  </a:tcPr>
                </a:tc>
              </a:tr>
              <a:tr h="762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224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79.009</a:t>
                      </a:r>
                    </a:p>
                  </a:txBody>
                  <a:tcPr marL="47625" marR="47625" marT="47625" marB="47625" anchor="ctr"/>
                </a:tc>
                <a:tc>
                  <a:txBody>
                    <a:bodyPr/>
                    <a:lstStyle/>
                    <a:p>
                      <a:pPr algn="ctr" fontAlgn="ctr"/>
                      <a:r>
                        <a:rPr lang="tr-TR" sz="1200"/>
                        <a:t>95.800</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291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82.376</a:t>
                      </a:r>
                    </a:p>
                  </a:txBody>
                  <a:tcPr marL="47625" marR="47625" marT="47625" marB="47625" anchor="ctr"/>
                </a:tc>
                <a:tc>
                  <a:txBody>
                    <a:bodyPr/>
                    <a:lstStyle/>
                    <a:p>
                      <a:pPr algn="ctr" fontAlgn="ctr"/>
                      <a:r>
                        <a:rPr lang="tr-TR" sz="1200"/>
                        <a:t>96.319</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323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83.671</a:t>
                      </a:r>
                    </a:p>
                  </a:txBody>
                  <a:tcPr marL="47625" marR="47625" marT="47625" marB="47625" anchor="ctr"/>
                </a:tc>
                <a:tc>
                  <a:txBody>
                    <a:bodyPr/>
                    <a:lstStyle/>
                    <a:p>
                      <a:pPr algn="ctr" fontAlgn="ctr"/>
                      <a:r>
                        <a:rPr lang="tr-TR" sz="1200"/>
                        <a:t>97.357</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360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84.611</a:t>
                      </a:r>
                    </a:p>
                  </a:txBody>
                  <a:tcPr marL="47625" marR="47625" marT="47625" marB="47625" anchor="ctr"/>
                </a:tc>
                <a:tc>
                  <a:txBody>
                    <a:bodyPr/>
                    <a:lstStyle/>
                    <a:p>
                      <a:pPr algn="ctr" fontAlgn="ctr"/>
                      <a:r>
                        <a:rPr lang="tr-TR" sz="1200"/>
                        <a:t>98.498</a:t>
                      </a:r>
                    </a:p>
                  </a:txBody>
                  <a:tcPr marL="47625" marR="47625" marT="47625" marB="47625" anchor="ctr"/>
                </a:tc>
              </a:tr>
              <a:tr h="762000">
                <a:tc>
                  <a:txBody>
                    <a:bodyPr/>
                    <a:lstStyle/>
                    <a:p>
                      <a:pPr algn="ctr" fontAlgn="ctr"/>
                      <a:r>
                        <a:rPr lang="tr-TR" sz="1200"/>
                        <a:t>Mühendis</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1,198</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79.009</a:t>
                      </a:r>
                    </a:p>
                  </a:txBody>
                  <a:tcPr marL="47625" marR="47625" marT="47625" marB="47625" anchor="ctr">
                    <a:solidFill>
                      <a:srgbClr val="92D050"/>
                    </a:solidFill>
                  </a:tcPr>
                </a:tc>
                <a:tc>
                  <a:txBody>
                    <a:bodyPr/>
                    <a:lstStyle/>
                    <a:p>
                      <a:pPr algn="ctr" fontAlgn="ctr"/>
                      <a:r>
                        <a:rPr lang="tr-TR" sz="1200" dirty="0"/>
                        <a:t>98.498</a:t>
                      </a:r>
                    </a:p>
                  </a:txBody>
                  <a:tcPr marL="47625" marR="47625" marT="47625" marB="47625" anchor="ctr">
                    <a:solidFill>
                      <a:srgbClr val="92D050"/>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792088"/>
          </a:xfrm>
        </p:spPr>
        <p:style>
          <a:lnRef idx="1">
            <a:schemeClr val="accent3"/>
          </a:lnRef>
          <a:fillRef idx="3">
            <a:schemeClr val="accent3"/>
          </a:fillRef>
          <a:effectRef idx="2">
            <a:schemeClr val="accent3"/>
          </a:effectRef>
          <a:fontRef idx="minor">
            <a:schemeClr val="lt1"/>
          </a:fontRef>
        </p:style>
        <p:txBody>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Açıklamaları lütfen dikkatlice okuyun</a:t>
            </a:r>
            <a:endParaRPr 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sz="quarter" idx="1"/>
          </p:nvPr>
        </p:nvSpPr>
        <p:spPr>
          <a:xfrm>
            <a:off x="0" y="836712"/>
            <a:ext cx="9144000" cy="6021288"/>
          </a:xfrm>
        </p:spPr>
        <p:style>
          <a:lnRef idx="1">
            <a:schemeClr val="accent3"/>
          </a:lnRef>
          <a:fillRef idx="3">
            <a:schemeClr val="accent3"/>
          </a:fillRef>
          <a:effectRef idx="2">
            <a:schemeClr val="accent3"/>
          </a:effectRef>
          <a:fontRef idx="minor">
            <a:schemeClr val="lt1"/>
          </a:fontRef>
        </p:style>
        <p:txBody>
          <a:bodyPr/>
          <a:lstStyle/>
          <a:p>
            <a:r>
              <a:rPr lang="tr-TR" dirty="0" smtClean="0"/>
              <a:t>KPSS ATAMA KISIMINDA VAR OLAN  </a:t>
            </a:r>
            <a:r>
              <a:rPr lang="tr-TR" b="1" dirty="0" smtClean="0">
                <a:solidFill>
                  <a:schemeClr val="bg2">
                    <a:lumMod val="75000"/>
                  </a:schemeClr>
                </a:solidFill>
              </a:rPr>
              <a:t>(UNVAN),(BRANŞ),(GERİ DÖN) </a:t>
            </a:r>
            <a:r>
              <a:rPr lang="tr-TR" b="1" dirty="0" smtClean="0">
                <a:solidFill>
                  <a:schemeClr val="bg1"/>
                </a:solidFill>
              </a:rPr>
              <a:t>TIKLANDIĞINDA  OTOMATİK ALFEBETİK SIRAYA DÖNMEKTEDİR…ALFABETİK SIRAYA GÖRE GİDEN HARFLER TIKLANDIĞINDA MESLEKLERİN ADLARININ OLDUĞU LİSTELER GELMEKTEDİR.</a:t>
            </a:r>
          </a:p>
          <a:p>
            <a:endParaRPr lang="tr-TR" b="1" dirty="0" smtClean="0">
              <a:solidFill>
                <a:schemeClr val="bg1"/>
              </a:solidFill>
            </a:endParaRPr>
          </a:p>
          <a:p>
            <a:r>
              <a:rPr lang="tr-TR" b="1" dirty="0" smtClean="0">
                <a:solidFill>
                  <a:schemeClr val="bg1"/>
                </a:solidFill>
              </a:rPr>
              <a:t>KPSS ATAMALARI SLAYTLARINDA </a:t>
            </a:r>
            <a:r>
              <a:rPr lang="tr-TR" b="1" dirty="0" smtClean="0">
                <a:solidFill>
                  <a:srgbClr val="00B050"/>
                </a:solidFill>
              </a:rPr>
              <a:t>“YEŞİL” </a:t>
            </a:r>
            <a:r>
              <a:rPr lang="tr-TR" b="1" dirty="0" smtClean="0">
                <a:solidFill>
                  <a:schemeClr val="bg1"/>
                </a:solidFill>
              </a:rPr>
              <a:t>İLE İŞARETLENEN SATIRLAR ATAMA YAPILAN KADROLAR SONUCU OLUŞAN KPSS PUANLARINI GÖSTERMEKTEDİR.</a:t>
            </a:r>
            <a:endParaRPr lang="tr-TR" b="1" dirty="0">
              <a:solidFill>
                <a:srgbClr val="00B050"/>
              </a:solidFill>
            </a:endParaRPr>
          </a:p>
        </p:txBody>
      </p:sp>
      <p:sp>
        <p:nvSpPr>
          <p:cNvPr id="4" name="Metin kutusu 3"/>
          <p:cNvSpPr txBox="1"/>
          <p:nvPr/>
        </p:nvSpPr>
        <p:spPr>
          <a:xfrm>
            <a:off x="467544" y="4725144"/>
            <a:ext cx="7992888" cy="1384995"/>
          </a:xfrm>
          <a:prstGeom prst="rect">
            <a:avLst/>
          </a:prstGeom>
          <a:noFill/>
        </p:spPr>
        <p:txBody>
          <a:bodyPr wrap="square" rtlCol="0">
            <a:spAutoFit/>
          </a:bodyPr>
          <a:lstStyle/>
          <a:p>
            <a:r>
              <a:rPr lang="tr-TR" sz="2800" b="1" dirty="0" smtClean="0">
                <a:solidFill>
                  <a:schemeClr val="bg1"/>
                </a:solidFill>
              </a:rPr>
              <a:t>Bölümlerin taban puanları ilgili yıla ait olup son yılın taban puan bilgileri ÖSYM </a:t>
            </a:r>
            <a:r>
              <a:rPr lang="tr-TR" sz="2800" b="1" dirty="0" err="1" smtClean="0">
                <a:solidFill>
                  <a:schemeClr val="bg1"/>
                </a:solidFill>
              </a:rPr>
              <a:t>nin</a:t>
            </a:r>
            <a:r>
              <a:rPr lang="tr-TR" sz="2800" b="1" dirty="0" smtClean="0">
                <a:solidFill>
                  <a:schemeClr val="bg1"/>
                </a:solidFill>
              </a:rPr>
              <a:t> resmi sitesinden öğrenilebilir.</a:t>
            </a:r>
            <a:endParaRPr lang="tr-TR" sz="28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108520" y="0"/>
          <a:ext cx="9252520" cy="6869430"/>
        </p:xfrm>
        <a:graphic>
          <a:graphicData uri="http://schemas.openxmlformats.org/drawingml/2006/table">
            <a:tbl>
              <a:tblPr firstRow="1" bandRow="1">
                <a:tableStyleId>{5C22544A-7EE6-4342-B048-85BDC9FD1C3A}</a:tableStyleId>
              </a:tblPr>
              <a:tblGrid>
                <a:gridCol w="1632520"/>
                <a:gridCol w="1524000"/>
                <a:gridCol w="152400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solidFill>
                      <a:schemeClr val="tx1"/>
                    </a:solidFill>
                  </a:tcPr>
                </a:tc>
                <a:tc>
                  <a:txBody>
                    <a:bodyPr/>
                    <a:lstStyle/>
                    <a:p>
                      <a:pPr algn="ctr" fontAlgn="t"/>
                      <a:r>
                        <a:rPr lang="tr-TR" sz="1200" b="1" dirty="0"/>
                        <a:t>Yıl</a:t>
                      </a:r>
                    </a:p>
                  </a:txBody>
                  <a:tcPr marL="47625" marR="47625" marT="76200" marB="76200">
                    <a:solidFill>
                      <a:schemeClr val="tx1"/>
                    </a:solidFill>
                  </a:tcPr>
                </a:tc>
                <a:tc>
                  <a:txBody>
                    <a:bodyPr/>
                    <a:lstStyle/>
                    <a:p>
                      <a:pPr algn="ctr" fontAlgn="t"/>
                      <a:r>
                        <a:rPr lang="tr-TR" sz="1200" b="1" dirty="0"/>
                        <a:t>Kontenjan</a:t>
                      </a:r>
                    </a:p>
                  </a:txBody>
                  <a:tcPr marL="47625" marR="47625" marT="76200" marB="76200">
                    <a:solidFill>
                      <a:schemeClr val="tx1"/>
                    </a:solidFill>
                  </a:tcPr>
                </a:tc>
                <a:tc>
                  <a:txBody>
                    <a:bodyPr/>
                    <a:lstStyle/>
                    <a:p>
                      <a:pPr algn="ctr" fontAlgn="t"/>
                      <a:r>
                        <a:rPr lang="tr-TR" sz="1200" b="1" dirty="0"/>
                        <a:t>Boş Kadro</a:t>
                      </a:r>
                    </a:p>
                  </a:txBody>
                  <a:tcPr marL="47625" marR="47625" marT="76200" marB="76200">
                    <a:solidFill>
                      <a:schemeClr val="tx1"/>
                    </a:solidFill>
                  </a:tcPr>
                </a:tc>
                <a:tc>
                  <a:txBody>
                    <a:bodyPr/>
                    <a:lstStyle/>
                    <a:p>
                      <a:pPr algn="ctr" fontAlgn="t"/>
                      <a:r>
                        <a:rPr lang="tr-TR" sz="1200" b="1" dirty="0" err="1"/>
                        <a:t>Min</a:t>
                      </a:r>
                      <a:r>
                        <a:rPr lang="tr-TR" sz="1200" b="1" dirty="0"/>
                        <a:t>.Puan</a:t>
                      </a:r>
                    </a:p>
                  </a:txBody>
                  <a:tcPr marL="47625" marR="47625" marT="76200" marB="76200">
                    <a:solidFill>
                      <a:schemeClr val="tx1"/>
                    </a:solidFill>
                  </a:tcPr>
                </a:tc>
                <a:tc>
                  <a:txBody>
                    <a:bodyPr/>
                    <a:lstStyle/>
                    <a:p>
                      <a:pPr algn="ctr" fontAlgn="t"/>
                      <a:r>
                        <a:rPr lang="tr-TR" sz="1200" b="1" dirty="0" err="1"/>
                        <a:t>Max</a:t>
                      </a:r>
                      <a:r>
                        <a:rPr lang="tr-TR" sz="1200" b="1" dirty="0"/>
                        <a:t>.Puan</a:t>
                      </a:r>
                    </a:p>
                  </a:txBody>
                  <a:tcPr marL="47625" marR="47625" marT="76200" marB="76200">
                    <a:solidFill>
                      <a:schemeClr val="tx1"/>
                    </a:solidFill>
                  </a:tcPr>
                </a:tc>
              </a:tr>
              <a:tr h="457200">
                <a:tc>
                  <a:txBody>
                    <a:bodyPr/>
                    <a:lstStyle/>
                    <a:p>
                      <a:pPr fontAlgn="ctr"/>
                      <a:endParaRPr lang="tr-TR" sz="1200" b="1"/>
                    </a:p>
                  </a:txBody>
                  <a:tcPr marL="47625" marR="47625" marT="47625" marB="47625" anchor="ctr"/>
                </a:tc>
                <a:tc>
                  <a:txBody>
                    <a:bodyPr/>
                    <a:lstStyle/>
                    <a:p>
                      <a:pPr fontAlgn="ctr"/>
                      <a:r>
                        <a:rPr lang="tr-TR" sz="1200" b="1"/>
                        <a:t>Yıllar Toplamı</a:t>
                      </a:r>
                    </a:p>
                  </a:txBody>
                  <a:tcPr marL="47625" marR="47625" marT="47625" marB="47625" anchor="ctr"/>
                </a:tc>
                <a:tc>
                  <a:txBody>
                    <a:bodyPr/>
                    <a:lstStyle/>
                    <a:p>
                      <a:pPr algn="ctr" fontAlgn="ctr"/>
                      <a:r>
                        <a:rPr lang="tr-TR" sz="1200" b="1" dirty="0"/>
                        <a:t>15</a:t>
                      </a:r>
                    </a:p>
                  </a:txBody>
                  <a:tcPr marL="47625" marR="47625" marT="47625" marB="47625" anchor="ctr"/>
                </a:tc>
                <a:tc>
                  <a:txBody>
                    <a:bodyPr/>
                    <a:lstStyle/>
                    <a:p>
                      <a:pPr algn="ctr" fontAlgn="ctr"/>
                      <a:r>
                        <a:rPr lang="tr-TR" sz="1200" b="1" dirty="0"/>
                        <a:t>-</a:t>
                      </a:r>
                    </a:p>
                  </a:txBody>
                  <a:tcPr marL="47625" marR="47625" marT="47625" marB="47625" anchor="ctr"/>
                </a:tc>
                <a:tc>
                  <a:txBody>
                    <a:bodyPr/>
                    <a:lstStyle/>
                    <a:p>
                      <a:pPr algn="ctr" fontAlgn="ctr"/>
                      <a:r>
                        <a:rPr lang="tr-TR" sz="1200" b="1"/>
                        <a:t>72.461</a:t>
                      </a:r>
                    </a:p>
                  </a:txBody>
                  <a:tcPr marL="47625" marR="47625" marT="47625" marB="47625" anchor="ctr"/>
                </a:tc>
                <a:tc>
                  <a:txBody>
                    <a:bodyPr/>
                    <a:lstStyle/>
                    <a:p>
                      <a:pPr algn="ctr" fontAlgn="ctr"/>
                      <a:r>
                        <a:rPr lang="tr-TR" sz="1200" b="1" dirty="0"/>
                        <a:t>88.367</a:t>
                      </a:r>
                    </a:p>
                  </a:txBody>
                  <a:tcPr marL="47625" marR="47625" marT="47625" marB="47625" anchor="ctr"/>
                </a:tc>
              </a:tr>
              <a:tr h="457200">
                <a:tc>
                  <a:txBody>
                    <a:bodyPr/>
                    <a:lstStyle/>
                    <a:p>
                      <a:pPr fontAlgn="ctr"/>
                      <a:r>
                        <a:rPr lang="tr-TR" sz="1200" dirty="0"/>
                        <a:t>Bilgisayar İşletmeni</a:t>
                      </a:r>
                    </a:p>
                  </a:txBody>
                  <a:tcPr marL="47625" marR="47625" marT="47625" marB="47625" anchor="ctr"/>
                </a:tc>
                <a:tc>
                  <a:txBody>
                    <a:bodyPr/>
                    <a:lstStyle/>
                    <a:p>
                      <a:pP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83.243</a:t>
                      </a:r>
                    </a:p>
                  </a:txBody>
                  <a:tcPr marL="47625" marR="47625" marT="47625" marB="47625" anchor="ctr"/>
                </a:tc>
                <a:tc>
                  <a:txBody>
                    <a:bodyPr/>
                    <a:lstStyle/>
                    <a:p>
                      <a:pPr algn="ctr" fontAlgn="ctr"/>
                      <a:r>
                        <a:rPr lang="tr-TR" sz="1200" dirty="0"/>
                        <a:t>84.915</a:t>
                      </a:r>
                    </a:p>
                  </a:txBody>
                  <a:tcPr marL="47625" marR="47625" marT="47625" marB="47625" anchor="ctr"/>
                </a:tc>
              </a:tr>
              <a:tr h="457200">
                <a:tc>
                  <a:txBody>
                    <a:bodyPr/>
                    <a:lstStyle/>
                    <a:p>
                      <a:pPr fontAlgn="ctr"/>
                      <a:r>
                        <a:rPr lang="tr-TR" sz="1200" b="1" dirty="0"/>
                        <a:t>Bilgisayar İşletmeni</a:t>
                      </a:r>
                    </a:p>
                  </a:txBody>
                  <a:tcPr marL="47625" marR="47625" marT="47625" marB="47625" anchor="ctr">
                    <a:solidFill>
                      <a:srgbClr val="92D050"/>
                    </a:solidFill>
                  </a:tcPr>
                </a:tc>
                <a:tc>
                  <a:txBody>
                    <a:bodyPr/>
                    <a:lstStyle/>
                    <a:p>
                      <a:pP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83.243</a:t>
                      </a:r>
                    </a:p>
                  </a:txBody>
                  <a:tcPr marL="47625" marR="47625" marT="47625" marB="47625" anchor="ctr">
                    <a:solidFill>
                      <a:srgbClr val="92D050"/>
                    </a:solidFill>
                  </a:tcPr>
                </a:tc>
                <a:tc>
                  <a:txBody>
                    <a:bodyPr/>
                    <a:lstStyle/>
                    <a:p>
                      <a:pPr algn="ctr" fontAlgn="ctr"/>
                      <a:r>
                        <a:rPr lang="tr-TR" sz="1200" b="1" dirty="0"/>
                        <a:t>84.915</a:t>
                      </a:r>
                    </a:p>
                  </a:txBody>
                  <a:tcPr marL="47625" marR="47625" marT="47625" marB="47625" anchor="ctr">
                    <a:solidFill>
                      <a:srgbClr val="92D050"/>
                    </a:solidFill>
                  </a:tcPr>
                </a:tc>
              </a:tr>
              <a:tr h="457200">
                <a:tc>
                  <a:txBody>
                    <a:bodyPr/>
                    <a:lstStyle/>
                    <a:p>
                      <a:pPr fontAlgn="ctr"/>
                      <a:r>
                        <a:rPr lang="tr-TR" sz="1200"/>
                        <a:t>Memur</a:t>
                      </a:r>
                    </a:p>
                  </a:txBody>
                  <a:tcPr marL="47625" marR="47625" marT="47625" marB="47625" anchor="ctr"/>
                </a:tc>
                <a:tc>
                  <a:txBody>
                    <a:bodyPr/>
                    <a:lstStyle/>
                    <a:p>
                      <a:pP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88.367</a:t>
                      </a:r>
                    </a:p>
                  </a:txBody>
                  <a:tcPr marL="47625" marR="47625" marT="47625" marB="47625" anchor="ctr"/>
                </a:tc>
                <a:tc>
                  <a:txBody>
                    <a:bodyPr/>
                    <a:lstStyle/>
                    <a:p>
                      <a:pPr algn="ctr" fontAlgn="ctr"/>
                      <a:r>
                        <a:rPr lang="tr-TR" sz="1200"/>
                        <a:t>88.367</a:t>
                      </a:r>
                    </a:p>
                  </a:txBody>
                  <a:tcPr marL="47625" marR="47625" marT="47625" marB="47625" anchor="ctr"/>
                </a:tc>
              </a:tr>
              <a:tr h="457200">
                <a:tc>
                  <a:txBody>
                    <a:bodyPr/>
                    <a:lstStyle/>
                    <a:p>
                      <a:pPr fontAlgn="ctr"/>
                      <a:r>
                        <a:rPr lang="tr-TR" sz="1200" b="1" dirty="0"/>
                        <a:t>Memur</a:t>
                      </a:r>
                    </a:p>
                  </a:txBody>
                  <a:tcPr marL="47625" marR="47625" marT="47625" marB="47625" anchor="ctr">
                    <a:solidFill>
                      <a:srgbClr val="92D050"/>
                    </a:solidFill>
                  </a:tcPr>
                </a:tc>
                <a:tc>
                  <a:txBody>
                    <a:bodyPr/>
                    <a:lstStyle/>
                    <a:p>
                      <a:pP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88.367</a:t>
                      </a:r>
                    </a:p>
                  </a:txBody>
                  <a:tcPr marL="47625" marR="47625" marT="47625" marB="47625" anchor="ctr">
                    <a:solidFill>
                      <a:srgbClr val="92D050"/>
                    </a:solidFill>
                  </a:tcPr>
                </a:tc>
                <a:tc>
                  <a:txBody>
                    <a:bodyPr/>
                    <a:lstStyle/>
                    <a:p>
                      <a:pPr algn="ctr" fontAlgn="ctr"/>
                      <a:r>
                        <a:rPr lang="tr-TR" sz="1200" b="1" dirty="0"/>
                        <a:t>88.367</a:t>
                      </a:r>
                    </a:p>
                  </a:txBody>
                  <a:tcPr marL="47625" marR="47625" marT="47625" marB="47625" anchor="ctr">
                    <a:solidFill>
                      <a:srgbClr val="92D050"/>
                    </a:solidFill>
                  </a:tcPr>
                </a:tc>
              </a:tr>
              <a:tr h="457200">
                <a:tc>
                  <a:txBody>
                    <a:bodyPr/>
                    <a:lstStyle/>
                    <a:p>
                      <a:pPr fontAlgn="ctr"/>
                      <a:r>
                        <a:rPr lang="tr-TR" sz="1200"/>
                        <a:t>Mütercim</a:t>
                      </a:r>
                    </a:p>
                  </a:txBody>
                  <a:tcPr marL="47625" marR="47625" marT="47625" marB="47625" anchor="ctr"/>
                </a:tc>
                <a:tc>
                  <a:txBody>
                    <a:bodyPr/>
                    <a:lstStyle/>
                    <a:p>
                      <a:pP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74.484</a:t>
                      </a:r>
                    </a:p>
                  </a:txBody>
                  <a:tcPr marL="47625" marR="47625" marT="47625" marB="47625" anchor="ctr"/>
                </a:tc>
                <a:tc>
                  <a:txBody>
                    <a:bodyPr/>
                    <a:lstStyle/>
                    <a:p>
                      <a:pPr algn="ctr" fontAlgn="ctr"/>
                      <a:r>
                        <a:rPr lang="tr-TR" sz="1200"/>
                        <a:t>74.484</a:t>
                      </a:r>
                    </a:p>
                  </a:txBody>
                  <a:tcPr marL="47625" marR="47625" marT="47625" marB="47625" anchor="ctr"/>
                </a:tc>
              </a:tr>
              <a:tr h="457200">
                <a:tc>
                  <a:txBody>
                    <a:bodyPr/>
                    <a:lstStyle/>
                    <a:p>
                      <a:pPr fontAlgn="ctr"/>
                      <a:r>
                        <a:rPr lang="tr-TR" sz="1200"/>
                        <a:t>Mütercim</a:t>
                      </a:r>
                    </a:p>
                  </a:txBody>
                  <a:tcPr marL="47625" marR="47625" marT="47625" marB="47625" anchor="ctr"/>
                </a:tc>
                <a:tc>
                  <a:txBody>
                    <a:bodyPr/>
                    <a:lstStyle/>
                    <a:p>
                      <a:pP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76.135</a:t>
                      </a:r>
                    </a:p>
                  </a:txBody>
                  <a:tcPr marL="47625" marR="47625" marT="47625" marB="47625" anchor="ctr"/>
                </a:tc>
                <a:tc>
                  <a:txBody>
                    <a:bodyPr/>
                    <a:lstStyle/>
                    <a:p>
                      <a:pPr algn="ctr" fontAlgn="ctr"/>
                      <a:r>
                        <a:rPr lang="tr-TR" sz="1200"/>
                        <a:t>77.062</a:t>
                      </a:r>
                    </a:p>
                  </a:txBody>
                  <a:tcPr marL="47625" marR="47625" marT="47625" marB="47625" anchor="ctr"/>
                </a:tc>
              </a:tr>
              <a:tr h="457200">
                <a:tc>
                  <a:txBody>
                    <a:bodyPr/>
                    <a:lstStyle/>
                    <a:p>
                      <a:pPr fontAlgn="ctr"/>
                      <a:r>
                        <a:rPr lang="tr-TR" sz="1200" b="1" dirty="0"/>
                        <a:t>Mütercim</a:t>
                      </a:r>
                    </a:p>
                  </a:txBody>
                  <a:tcPr marL="47625" marR="47625" marT="47625" marB="47625" anchor="ctr">
                    <a:solidFill>
                      <a:srgbClr val="92D050"/>
                    </a:solidFill>
                  </a:tcPr>
                </a:tc>
                <a:tc>
                  <a:txBody>
                    <a:bodyPr/>
                    <a:lstStyle/>
                    <a:p>
                      <a:pP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74.484</a:t>
                      </a:r>
                    </a:p>
                  </a:txBody>
                  <a:tcPr marL="47625" marR="47625" marT="47625" marB="47625" anchor="ctr">
                    <a:solidFill>
                      <a:srgbClr val="92D050"/>
                    </a:solidFill>
                  </a:tcPr>
                </a:tc>
                <a:tc>
                  <a:txBody>
                    <a:bodyPr/>
                    <a:lstStyle/>
                    <a:p>
                      <a:pPr algn="ctr" fontAlgn="ctr"/>
                      <a:r>
                        <a:rPr lang="tr-TR" sz="1200" b="1" dirty="0"/>
                        <a:t>77.062</a:t>
                      </a:r>
                    </a:p>
                  </a:txBody>
                  <a:tcPr marL="47625" marR="47625" marT="47625" marB="47625" anchor="ctr">
                    <a:solidFill>
                      <a:srgbClr val="92D050"/>
                    </a:solidFill>
                  </a:tcPr>
                </a:tc>
              </a:tr>
              <a:tr h="457200">
                <a:tc>
                  <a:txBody>
                    <a:bodyPr/>
                    <a:lstStyle/>
                    <a:p>
                      <a:pPr fontAlgn="ctr"/>
                      <a:r>
                        <a:rPr lang="tr-TR" sz="1200"/>
                        <a:t>Sekreter</a:t>
                      </a:r>
                    </a:p>
                  </a:txBody>
                  <a:tcPr marL="47625" marR="47625" marT="47625" marB="47625" anchor="ctr"/>
                </a:tc>
                <a:tc>
                  <a:txBody>
                    <a:bodyPr/>
                    <a:lstStyle/>
                    <a:p>
                      <a:pP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75.018</a:t>
                      </a:r>
                    </a:p>
                  </a:txBody>
                  <a:tcPr marL="47625" marR="47625" marT="47625" marB="47625" anchor="ctr"/>
                </a:tc>
                <a:tc>
                  <a:txBody>
                    <a:bodyPr/>
                    <a:lstStyle/>
                    <a:p>
                      <a:pPr algn="ctr" fontAlgn="ctr"/>
                      <a:r>
                        <a:rPr lang="tr-TR" sz="1200" dirty="0"/>
                        <a:t>77.084</a:t>
                      </a:r>
                    </a:p>
                  </a:txBody>
                  <a:tcPr marL="47625" marR="47625" marT="47625" marB="47625" anchor="ctr"/>
                </a:tc>
              </a:tr>
              <a:tr h="457200">
                <a:tc>
                  <a:txBody>
                    <a:bodyPr/>
                    <a:lstStyle/>
                    <a:p>
                      <a:pPr fontAlgn="ctr"/>
                      <a:r>
                        <a:rPr lang="tr-TR" sz="1200"/>
                        <a:t>Sekreter</a:t>
                      </a:r>
                    </a:p>
                  </a:txBody>
                  <a:tcPr marL="47625" marR="47625" marT="47625" marB="47625" anchor="ctr"/>
                </a:tc>
                <a:tc>
                  <a:txBody>
                    <a:bodyPr/>
                    <a:lstStyle/>
                    <a:p>
                      <a:pP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75.418</a:t>
                      </a:r>
                    </a:p>
                  </a:txBody>
                  <a:tcPr marL="47625" marR="47625" marT="47625" marB="47625" anchor="ctr"/>
                </a:tc>
                <a:tc>
                  <a:txBody>
                    <a:bodyPr/>
                    <a:lstStyle/>
                    <a:p>
                      <a:pPr algn="ctr" fontAlgn="ctr"/>
                      <a:r>
                        <a:rPr lang="tr-TR" sz="1200" dirty="0"/>
                        <a:t>75.418</a:t>
                      </a:r>
                    </a:p>
                  </a:txBody>
                  <a:tcPr marL="47625" marR="47625" marT="47625" marB="47625" anchor="ctr"/>
                </a:tc>
              </a:tr>
              <a:tr h="457200">
                <a:tc>
                  <a:txBody>
                    <a:bodyPr/>
                    <a:lstStyle/>
                    <a:p>
                      <a:pPr fontAlgn="ctr"/>
                      <a:r>
                        <a:rPr lang="tr-TR" sz="1200"/>
                        <a:t>Sekreter</a:t>
                      </a:r>
                    </a:p>
                  </a:txBody>
                  <a:tcPr marL="47625" marR="47625" marT="47625" marB="47625" anchor="ctr"/>
                </a:tc>
                <a:tc>
                  <a:txBody>
                    <a:bodyPr/>
                    <a:lstStyle/>
                    <a:p>
                      <a:pPr fontAlgn="ctr"/>
                      <a:r>
                        <a:rPr lang="tr-TR" sz="1200"/>
                        <a:t>2013</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74.527</a:t>
                      </a:r>
                    </a:p>
                  </a:txBody>
                  <a:tcPr marL="47625" marR="47625" marT="47625" marB="47625" anchor="ctr"/>
                </a:tc>
                <a:tc>
                  <a:txBody>
                    <a:bodyPr/>
                    <a:lstStyle/>
                    <a:p>
                      <a:pPr algn="ctr" fontAlgn="ctr"/>
                      <a:r>
                        <a:rPr lang="tr-TR" sz="1200" dirty="0"/>
                        <a:t>83.053</a:t>
                      </a:r>
                    </a:p>
                  </a:txBody>
                  <a:tcPr marL="47625" marR="47625" marT="47625" marB="47625" anchor="ctr"/>
                </a:tc>
              </a:tr>
              <a:tr h="457200">
                <a:tc>
                  <a:txBody>
                    <a:bodyPr/>
                    <a:lstStyle/>
                    <a:p>
                      <a:pPr fontAlgn="ctr"/>
                      <a:r>
                        <a:rPr lang="tr-TR" sz="1200" b="1" dirty="0"/>
                        <a:t>Sekreter</a:t>
                      </a:r>
                    </a:p>
                  </a:txBody>
                  <a:tcPr marL="47625" marR="47625" marT="47625" marB="47625" anchor="ctr">
                    <a:solidFill>
                      <a:srgbClr val="92D050"/>
                    </a:solidFill>
                  </a:tcPr>
                </a:tc>
                <a:tc>
                  <a:txBody>
                    <a:bodyPr/>
                    <a:lstStyle/>
                    <a:p>
                      <a:pP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7</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74.527</a:t>
                      </a:r>
                    </a:p>
                  </a:txBody>
                  <a:tcPr marL="47625" marR="47625" marT="47625" marB="47625" anchor="ctr">
                    <a:solidFill>
                      <a:srgbClr val="92D050"/>
                    </a:solidFill>
                  </a:tcPr>
                </a:tc>
                <a:tc>
                  <a:txBody>
                    <a:bodyPr/>
                    <a:lstStyle/>
                    <a:p>
                      <a:pPr algn="ctr" fontAlgn="ctr"/>
                      <a:r>
                        <a:rPr lang="tr-TR" sz="1200" b="1" dirty="0"/>
                        <a:t>83.053</a:t>
                      </a:r>
                    </a:p>
                  </a:txBody>
                  <a:tcPr marL="47625" marR="47625" marT="47625" marB="47625" anchor="ctr">
                    <a:solidFill>
                      <a:srgbClr val="92D050"/>
                    </a:solidFill>
                  </a:tcPr>
                </a:tc>
              </a:tr>
              <a:tr h="457200">
                <a:tc>
                  <a:txBody>
                    <a:bodyPr/>
                    <a:lstStyle/>
                    <a:p>
                      <a:pPr fontAlgn="ctr"/>
                      <a:r>
                        <a:rPr lang="tr-TR" sz="1200"/>
                        <a:t>Veri Hazırlama ve Kontrol İşletmeni</a:t>
                      </a:r>
                    </a:p>
                  </a:txBody>
                  <a:tcPr marL="47625" marR="47625" marT="47625" marB="47625" anchor="ctr"/>
                </a:tc>
                <a:tc>
                  <a:txBody>
                    <a:bodyPr/>
                    <a:lstStyle/>
                    <a:p>
                      <a:pP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72.461</a:t>
                      </a:r>
                    </a:p>
                  </a:txBody>
                  <a:tcPr marL="47625" marR="47625" marT="47625" marB="47625" anchor="ctr"/>
                </a:tc>
                <a:tc>
                  <a:txBody>
                    <a:bodyPr/>
                    <a:lstStyle/>
                    <a:p>
                      <a:pPr algn="ctr" fontAlgn="ctr"/>
                      <a:r>
                        <a:rPr lang="tr-TR" sz="1200"/>
                        <a:t>77.760</a:t>
                      </a:r>
                    </a:p>
                  </a:txBody>
                  <a:tcPr marL="47625" marR="47625" marT="47625" marB="47625" anchor="ctr"/>
                </a:tc>
              </a:tr>
              <a:tr h="457200">
                <a:tc>
                  <a:txBody>
                    <a:bodyPr/>
                    <a:lstStyle/>
                    <a:p>
                      <a:pPr fontAlgn="ctr"/>
                      <a:r>
                        <a:rPr lang="tr-TR" sz="1200" b="1" dirty="0"/>
                        <a:t>Veri Hazırlama ve Kontrol İşletmeni</a:t>
                      </a:r>
                    </a:p>
                  </a:txBody>
                  <a:tcPr marL="47625" marR="47625" marT="47625" marB="47625" anchor="ctr">
                    <a:solidFill>
                      <a:srgbClr val="92D050"/>
                    </a:solidFill>
                  </a:tcPr>
                </a:tc>
                <a:tc>
                  <a:txBody>
                    <a:bodyPr/>
                    <a:lstStyle/>
                    <a:p>
                      <a:pP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72.461</a:t>
                      </a:r>
                    </a:p>
                  </a:txBody>
                  <a:tcPr marL="47625" marR="47625" marT="47625" marB="47625" anchor="ctr">
                    <a:solidFill>
                      <a:srgbClr val="92D050"/>
                    </a:solidFill>
                  </a:tcPr>
                </a:tc>
                <a:tc>
                  <a:txBody>
                    <a:bodyPr/>
                    <a:lstStyle/>
                    <a:p>
                      <a:pPr algn="ctr" fontAlgn="ctr"/>
                      <a:r>
                        <a:rPr lang="tr-TR" sz="1200" b="1" dirty="0"/>
                        <a:t>77.760</a:t>
                      </a:r>
                    </a:p>
                  </a:txBody>
                  <a:tcPr marL="47625" marR="47625" marT="47625" marB="47625" anchor="ctr">
                    <a:solidFill>
                      <a:srgbClr val="92D050"/>
                    </a:solidFill>
                  </a:tcPr>
                </a:tc>
              </a:tr>
            </a:tbl>
          </a:graphicData>
        </a:graphic>
      </p:graphicFrame>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3">
            <a:schemeClr val="lt1"/>
          </a:lnRef>
          <a:fillRef idx="1">
            <a:schemeClr val="accent6"/>
          </a:fillRef>
          <a:effectRef idx="1">
            <a:schemeClr val="accent6"/>
          </a:effectRef>
          <a:fontRef idx="minor">
            <a:schemeClr val="lt1"/>
          </a:fontRef>
        </p:style>
        <p:txBody>
          <a:bodyPr/>
          <a:lstStyle/>
          <a:p>
            <a:pPr algn="ctr"/>
            <a:r>
              <a:rPr lang="tr-TR" b="1" dirty="0" smtClean="0"/>
              <a:t>maliye</a:t>
            </a:r>
            <a:endParaRPr lang="tr-TR" b="1" dirty="0"/>
          </a:p>
        </p:txBody>
      </p:sp>
      <p:sp>
        <p:nvSpPr>
          <p:cNvPr id="3" name="2 İçerik Yer Tutucusu"/>
          <p:cNvSpPr>
            <a:spLocks noGrp="1"/>
          </p:cNvSpPr>
          <p:nvPr>
            <p:ph sz="quarter" idx="1"/>
          </p:nvPr>
        </p:nvSpPr>
        <p:spPr>
          <a:xfrm>
            <a:off x="179512" y="764704"/>
            <a:ext cx="8568952" cy="5904656"/>
          </a:xfrm>
        </p:spPr>
        <p:style>
          <a:lnRef idx="0">
            <a:schemeClr val="accent6"/>
          </a:lnRef>
          <a:fillRef idx="3">
            <a:schemeClr val="accent6"/>
          </a:fillRef>
          <a:effectRef idx="3">
            <a:schemeClr val="accent6"/>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Maliye Programı; mali konularda gerekli ihtisası yapmış, kamu ve özel sektörde mali konulara ilişkin sorunlara bilimsel yöntemlerle, gerekli çözümleri geliştirecek elemanları yetiştirmeyi amaçlar. </a:t>
            </a:r>
            <a:br>
              <a:rPr lang="tr-TR" dirty="0" smtClean="0"/>
            </a:br>
            <a:r>
              <a:rPr lang="tr-TR" b="1" dirty="0" smtClean="0"/>
              <a:t/>
            </a:r>
            <a:br>
              <a:rPr lang="tr-TR" b="1" dirty="0" smtClean="0"/>
            </a:br>
            <a:r>
              <a:rPr lang="tr-TR" b="1" dirty="0" smtClean="0"/>
              <a:t>Kişisel Özellikler</a:t>
            </a:r>
          </a:p>
          <a:p>
            <a:pPr fontAlgn="base"/>
            <a:r>
              <a:rPr lang="tr-TR" dirty="0" smtClean="0"/>
              <a:t>Bu alanda çalışmak isteyenlerin; sayısal düşünme yeteneğine sahip, tertipli, sabırlı, dikkatli, ayrıntı ile uğraşmaktan sıkılmayan, yerinde ve doğru kararlar verebilen ve kararların uygulanmasını izleyebilen kişiler olmaları gerekir.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Maliye, Vergi, Muhasebe, Ekonomi, İstatistik, Matematik, Hukuk, Vergi Hukuku, Vergi Sistemi, Bütçe, Mahalli İdareler Maliyesi, Mali Yargı gibi derslerden oluşan bir program uygulanır. </a:t>
            </a:r>
            <a:br>
              <a:rPr lang="tr-TR" dirty="0" smtClean="0"/>
            </a:br>
            <a:r>
              <a:rPr lang="tr-TR" dirty="0" smtClean="0"/>
              <a:t/>
            </a:r>
            <a:br>
              <a:rPr lang="tr-TR" dirty="0" smtClean="0"/>
            </a:br>
            <a:r>
              <a:rPr lang="tr-TR" dirty="0" smtClean="0"/>
              <a:t>Sosyal Statü ve Unvanlar</a:t>
            </a:r>
          </a:p>
          <a:p>
            <a:pPr fontAlgn="base"/>
            <a:r>
              <a:rPr lang="tr-TR" dirty="0" smtClean="0"/>
              <a:t/>
            </a:r>
            <a:br>
              <a:rPr lang="tr-TR" dirty="0" smtClean="0"/>
            </a:br>
            <a:r>
              <a:rPr lang="tr-TR" dirty="0" smtClean="0"/>
              <a:t/>
            </a:r>
            <a:br>
              <a:rPr lang="tr-TR" dirty="0" smtClean="0"/>
            </a:br>
            <a:r>
              <a:rPr lang="tr-TR" b="1" dirty="0" smtClean="0"/>
              <a:t>Çalışma Sahaları</a:t>
            </a:r>
          </a:p>
          <a:p>
            <a:pPr fontAlgn="base"/>
            <a:r>
              <a:rPr lang="tr-TR" dirty="0" smtClean="0"/>
              <a:t>Maliye Programını bitirenlerin unvanları, çalıştıkları kuruma ve bulundukları konuma göre değişir. Kamu kesiminde çalışanlar, devlet harcamalarını denetleme görevi ve uygulama görevi yapanlar olarak iki gruba ayrılırlar. Kamu kesiminde özellikle Maliye ve Gümrük Bakanlığında denetleme görevi yapan elemanlar, maliye müfettişi, hesap uzmanı, gelirler kontrolörü, vergi kontrol memuru, vergi yoklama memurudur. Uygulama görevi yapan elemanlar ise, defterdar, gelir müdürü, muhasebe müdürü, vergi dairesi müdürü ve vergi dairesi memurudur. Bu elemanlar belediye ve il özel dairelerinin ilgili servislerinde görev alabilirler. Maliye alanında eğitim görmüş olanlar Maliye ve Gümrük Bakanlığı, Merkez Bankası, Kamu İktisadi Teşebbüsleri, DPT, Mahalli İdareler, Sayıştay yanında diğer kamu kuruluşları ile bankalarda ve özel sektörün değişik kuruluşlarında iş bulabilirler. Büro açarak bağımsız da çalışabilirler.</a:t>
            </a:r>
            <a:br>
              <a:rPr lang="tr-TR" dirty="0" smtClean="0"/>
            </a:br>
            <a:r>
              <a:rPr lang="tr-TR" dirty="0" smtClean="0"/>
              <a:t/>
            </a:r>
            <a:br>
              <a:rPr lang="tr-TR" dirty="0" smtClean="0"/>
            </a:br>
            <a:endParaRPr lang="tr-TR" dirty="0" smtClean="0"/>
          </a:p>
          <a:p>
            <a:r>
              <a:rPr lang="tr-TR" dirty="0" smtClean="0"/>
              <a:t/>
            </a:r>
            <a:br>
              <a:rPr lang="tr-TR" dirty="0" smtClean="0"/>
            </a:br>
            <a:endParaRPr lang="tr-TR"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59565.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68700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348,136</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Yıldırım Beyazıt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96800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327,492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Gaziosmanpaşa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344000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243,071</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Dumlupınar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243,892</a:t>
                      </a:r>
                    </a:p>
                  </a:txBody>
                  <a:tcPr marL="9525" marR="9525" marT="9525" marB="0" anchor="ctr"/>
                </a:tc>
              </a:tr>
            </a:tbl>
          </a:graphicData>
        </a:graphic>
      </p:graphicFrame>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1"/>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42065">
                <a:tc>
                  <a:txBody>
                    <a:bodyPr/>
                    <a:lstStyle/>
                    <a:p>
                      <a:pPr algn="l" fontAlgn="t"/>
                      <a:r>
                        <a:rPr lang="tr-TR" sz="1000" b="1" dirty="0" smtClean="0">
                          <a:hlinkClick r:id="rId2" action="ppaction://hlinksldjump"/>
                        </a:rPr>
                        <a:t>Unvan</a:t>
                      </a:r>
                      <a:endParaRPr lang="tr-TR" sz="1000" b="1" dirty="0"/>
                    </a:p>
                  </a:txBody>
                  <a:tcPr marL="47625" marR="47625" marT="76200" marB="76200"/>
                </a:tc>
                <a:tc>
                  <a:txBody>
                    <a:bodyPr/>
                    <a:lstStyle/>
                    <a:p>
                      <a:pPr algn="l" fontAlgn="t"/>
                      <a:r>
                        <a:rPr lang="tr-TR" sz="1000" b="1"/>
                        <a:t>Yıl</a:t>
                      </a:r>
                    </a:p>
                  </a:txBody>
                  <a:tcPr marL="47625" marR="47625" marT="76200" marB="76200"/>
                </a:tc>
                <a:tc>
                  <a:txBody>
                    <a:bodyPr/>
                    <a:lstStyle/>
                    <a:p>
                      <a:pPr algn="ctr" fontAlgn="t"/>
                      <a:r>
                        <a:rPr lang="tr-TR" sz="1000" b="1"/>
                        <a:t>Kontenjan</a:t>
                      </a:r>
                    </a:p>
                  </a:txBody>
                  <a:tcPr marL="47625" marR="47625" marT="76200" marB="76200"/>
                </a:tc>
                <a:tc>
                  <a:txBody>
                    <a:bodyPr/>
                    <a:lstStyle/>
                    <a:p>
                      <a:pPr algn="ctr" fontAlgn="t"/>
                      <a:r>
                        <a:rPr lang="tr-TR" sz="1000" b="1"/>
                        <a:t>Boş Kadro</a:t>
                      </a:r>
                    </a:p>
                  </a:txBody>
                  <a:tcPr marL="47625" marR="47625" marT="76200" marB="76200"/>
                </a:tc>
                <a:tc>
                  <a:txBody>
                    <a:bodyPr/>
                    <a:lstStyle/>
                    <a:p>
                      <a:pPr algn="ctr" fontAlgn="t"/>
                      <a:r>
                        <a:rPr lang="tr-TR" sz="1000" b="1"/>
                        <a:t>Min.Puan</a:t>
                      </a:r>
                    </a:p>
                  </a:txBody>
                  <a:tcPr marL="47625" marR="47625" marT="76200" marB="76200"/>
                </a:tc>
                <a:tc>
                  <a:txBody>
                    <a:bodyPr/>
                    <a:lstStyle/>
                    <a:p>
                      <a:pPr algn="ctr" fontAlgn="t"/>
                      <a:r>
                        <a:rPr lang="tr-TR" sz="1000" b="1"/>
                        <a:t>Max.Puan</a:t>
                      </a:r>
                    </a:p>
                  </a:txBody>
                  <a:tcPr marL="47625" marR="47625" marT="76200" marB="76200"/>
                </a:tc>
              </a:tr>
              <a:tr h="330960">
                <a:tc>
                  <a:txBody>
                    <a:bodyPr/>
                    <a:lstStyle/>
                    <a:p>
                      <a:pPr fontAlgn="ctr"/>
                      <a:endParaRPr lang="tr-TR" sz="1000" b="1" dirty="0"/>
                    </a:p>
                  </a:txBody>
                  <a:tcPr marL="47625" marR="47625" marT="47625" marB="47625" anchor="ctr">
                    <a:solidFill>
                      <a:srgbClr val="92D050"/>
                    </a:solidFill>
                  </a:tcPr>
                </a:tc>
                <a:tc>
                  <a:txBody>
                    <a:bodyPr/>
                    <a:lstStyle/>
                    <a:p>
                      <a:pPr fontAlgn="ctr"/>
                      <a:r>
                        <a:rPr lang="tr-TR" sz="1000" b="1" dirty="0"/>
                        <a:t>Yıllar Toplamı</a:t>
                      </a:r>
                    </a:p>
                  </a:txBody>
                  <a:tcPr marL="47625" marR="47625" marT="47625" marB="47625" anchor="ctr">
                    <a:solidFill>
                      <a:srgbClr val="92D050"/>
                    </a:solidFill>
                  </a:tcPr>
                </a:tc>
                <a:tc>
                  <a:txBody>
                    <a:bodyPr/>
                    <a:lstStyle/>
                    <a:p>
                      <a:pPr algn="ctr" fontAlgn="ctr"/>
                      <a:r>
                        <a:rPr lang="tr-TR" sz="1000" b="1" dirty="0"/>
                        <a:t>5,151</a:t>
                      </a:r>
                    </a:p>
                  </a:txBody>
                  <a:tcPr marL="47625" marR="47625" marT="47625" marB="47625" anchor="ctr">
                    <a:solidFill>
                      <a:srgbClr val="92D050"/>
                    </a:solidFill>
                  </a:tcPr>
                </a:tc>
                <a:tc>
                  <a:txBody>
                    <a:bodyPr/>
                    <a:lstStyle/>
                    <a:p>
                      <a:pPr algn="ctr" fontAlgn="ctr"/>
                      <a:r>
                        <a:rPr lang="tr-TR" sz="1000" b="1" dirty="0"/>
                        <a:t>-</a:t>
                      </a:r>
                    </a:p>
                  </a:txBody>
                  <a:tcPr marL="47625" marR="47625" marT="47625" marB="47625" anchor="ctr">
                    <a:solidFill>
                      <a:srgbClr val="92D050"/>
                    </a:solidFill>
                  </a:tcPr>
                </a:tc>
                <a:tc>
                  <a:txBody>
                    <a:bodyPr/>
                    <a:lstStyle/>
                    <a:p>
                      <a:pPr algn="ctr" fontAlgn="ctr"/>
                      <a:r>
                        <a:rPr lang="tr-TR" sz="1000" b="1" dirty="0"/>
                        <a:t>66.537</a:t>
                      </a:r>
                    </a:p>
                  </a:txBody>
                  <a:tcPr marL="47625" marR="47625" marT="47625" marB="47625" anchor="ctr">
                    <a:solidFill>
                      <a:srgbClr val="92D050"/>
                    </a:solidFill>
                  </a:tcPr>
                </a:tc>
                <a:tc>
                  <a:txBody>
                    <a:bodyPr/>
                    <a:lstStyle/>
                    <a:p>
                      <a:pPr algn="ctr" fontAlgn="ctr"/>
                      <a:r>
                        <a:rPr lang="tr-TR" sz="1000" b="1" dirty="0"/>
                        <a:t>97.166</a:t>
                      </a:r>
                    </a:p>
                  </a:txBody>
                  <a:tcPr marL="47625" marR="47625" marT="47625" marB="47625" anchor="ctr">
                    <a:solidFill>
                      <a:srgbClr val="92D050"/>
                    </a:solidFill>
                  </a:tcPr>
                </a:tc>
              </a:tr>
              <a:tr h="335443">
                <a:tc>
                  <a:txBody>
                    <a:bodyPr/>
                    <a:lstStyle/>
                    <a:p>
                      <a:pPr fontAlgn="ctr"/>
                      <a:r>
                        <a:rPr lang="tr-TR" sz="1000"/>
                        <a:t>Bilet Kontrol Memuru</a:t>
                      </a:r>
                    </a:p>
                  </a:txBody>
                  <a:tcPr marL="47625" marR="47625" marT="47625" marB="47625" anchor="ctr"/>
                </a:tc>
                <a:tc>
                  <a:txBody>
                    <a:bodyPr/>
                    <a:lstStyle/>
                    <a:p>
                      <a:pPr fontAlgn="ctr"/>
                      <a:r>
                        <a:rPr lang="tr-TR" sz="1000"/>
                        <a:t>2015</a:t>
                      </a:r>
                    </a:p>
                  </a:txBody>
                  <a:tcPr marL="47625" marR="47625" marT="47625" marB="47625" anchor="ctr"/>
                </a:tc>
                <a:tc>
                  <a:txBody>
                    <a:bodyPr/>
                    <a:lstStyle/>
                    <a:p>
                      <a:pPr algn="ctr" fontAlgn="ctr"/>
                      <a:r>
                        <a:rPr lang="tr-TR" sz="1000" dirty="0"/>
                        <a:t>5</a:t>
                      </a:r>
                    </a:p>
                  </a:txBody>
                  <a:tcPr marL="47625" marR="47625" marT="47625" marB="47625" anchor="ctr"/>
                </a:tc>
                <a:tc>
                  <a:txBody>
                    <a:bodyPr/>
                    <a:lstStyle/>
                    <a:p>
                      <a:pPr algn="ctr" fontAlgn="ctr"/>
                      <a:r>
                        <a:rPr lang="tr-TR" sz="1000" dirty="0"/>
                        <a:t>-</a:t>
                      </a:r>
                    </a:p>
                  </a:txBody>
                  <a:tcPr marL="47625" marR="47625" marT="47625" marB="47625" anchor="ctr"/>
                </a:tc>
                <a:tc>
                  <a:txBody>
                    <a:bodyPr/>
                    <a:lstStyle/>
                    <a:p>
                      <a:pPr algn="ctr" fontAlgn="ctr"/>
                      <a:r>
                        <a:rPr lang="tr-TR" sz="1000"/>
                        <a:t>86.583</a:t>
                      </a:r>
                    </a:p>
                  </a:txBody>
                  <a:tcPr marL="47625" marR="47625" marT="47625" marB="47625" anchor="ctr"/>
                </a:tc>
                <a:tc>
                  <a:txBody>
                    <a:bodyPr/>
                    <a:lstStyle/>
                    <a:p>
                      <a:pPr algn="ctr" fontAlgn="ctr"/>
                      <a:r>
                        <a:rPr lang="tr-TR" sz="1000"/>
                        <a:t>87.194</a:t>
                      </a:r>
                    </a:p>
                  </a:txBody>
                  <a:tcPr marL="47625" marR="47625" marT="47625" marB="47625" anchor="ctr"/>
                </a:tc>
              </a:tr>
              <a:tr h="370224">
                <a:tc>
                  <a:txBody>
                    <a:bodyPr/>
                    <a:lstStyle/>
                    <a:p>
                      <a:pPr fontAlgn="ctr"/>
                      <a:r>
                        <a:rPr lang="tr-TR" sz="1000"/>
                        <a:t>Bilet Kontrol Memuru</a:t>
                      </a:r>
                    </a:p>
                  </a:txBody>
                  <a:tcPr marL="47625" marR="47625" marT="47625" marB="47625" anchor="ctr"/>
                </a:tc>
                <a:tc>
                  <a:txBody>
                    <a:bodyPr/>
                    <a:lstStyle/>
                    <a:p>
                      <a:pPr fontAlgn="ctr"/>
                      <a:r>
                        <a:rPr lang="tr-TR" sz="1000"/>
                        <a:t>2013</a:t>
                      </a:r>
                    </a:p>
                  </a:txBody>
                  <a:tcPr marL="47625" marR="47625" marT="47625" marB="47625" anchor="ctr"/>
                </a:tc>
                <a:tc>
                  <a:txBody>
                    <a:bodyPr/>
                    <a:lstStyle/>
                    <a:p>
                      <a:pPr algn="ctr" fontAlgn="ctr"/>
                      <a:r>
                        <a:rPr lang="tr-TR" sz="1000"/>
                        <a:t>3</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84.844</a:t>
                      </a:r>
                    </a:p>
                  </a:txBody>
                  <a:tcPr marL="47625" marR="47625" marT="47625" marB="47625" anchor="ctr"/>
                </a:tc>
                <a:tc>
                  <a:txBody>
                    <a:bodyPr/>
                    <a:lstStyle/>
                    <a:p>
                      <a:pPr algn="ctr" fontAlgn="ctr"/>
                      <a:r>
                        <a:rPr lang="tr-TR" sz="1000"/>
                        <a:t>85.287</a:t>
                      </a:r>
                    </a:p>
                  </a:txBody>
                  <a:tcPr marL="47625" marR="47625" marT="47625" marB="47625" anchor="ctr"/>
                </a:tc>
              </a:tr>
              <a:tr h="296179">
                <a:tc>
                  <a:txBody>
                    <a:bodyPr/>
                    <a:lstStyle/>
                    <a:p>
                      <a:pPr fontAlgn="ctr"/>
                      <a:r>
                        <a:rPr lang="tr-TR" sz="1000"/>
                        <a:t>Bilet Kontrol Memuru</a:t>
                      </a:r>
                    </a:p>
                  </a:txBody>
                  <a:tcPr marL="47625" marR="47625" marT="47625" marB="47625" anchor="ctr"/>
                </a:tc>
                <a:tc>
                  <a:txBody>
                    <a:bodyPr/>
                    <a:lstStyle/>
                    <a:p>
                      <a:pPr fontAlgn="ctr"/>
                      <a:r>
                        <a:rPr lang="tr-TR" sz="1000"/>
                        <a:t>2012</a:t>
                      </a:r>
                    </a:p>
                  </a:txBody>
                  <a:tcPr marL="47625" marR="47625" marT="47625" marB="47625" anchor="ctr"/>
                </a:tc>
                <a:tc>
                  <a:txBody>
                    <a:bodyPr/>
                    <a:lstStyle/>
                    <a:p>
                      <a:pPr algn="ctr" fontAlgn="ctr"/>
                      <a:r>
                        <a:rPr lang="tr-TR" sz="1000"/>
                        <a:t>49</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78.648</a:t>
                      </a:r>
                    </a:p>
                  </a:txBody>
                  <a:tcPr marL="47625" marR="47625" marT="47625" marB="47625" anchor="ctr"/>
                </a:tc>
                <a:tc>
                  <a:txBody>
                    <a:bodyPr/>
                    <a:lstStyle/>
                    <a:p>
                      <a:pPr algn="ctr" fontAlgn="ctr"/>
                      <a:r>
                        <a:rPr lang="tr-TR" sz="1000"/>
                        <a:t>92.611</a:t>
                      </a:r>
                    </a:p>
                  </a:txBody>
                  <a:tcPr marL="47625" marR="47625" marT="47625" marB="47625" anchor="ctr"/>
                </a:tc>
              </a:tr>
              <a:tr h="370224">
                <a:tc>
                  <a:txBody>
                    <a:bodyPr/>
                    <a:lstStyle/>
                    <a:p>
                      <a:pPr fontAlgn="ctr"/>
                      <a:r>
                        <a:rPr lang="tr-TR" sz="1000" dirty="0"/>
                        <a:t>Bilet Kontrol Memuru</a:t>
                      </a:r>
                    </a:p>
                  </a:txBody>
                  <a:tcPr marL="47625" marR="47625" marT="47625" marB="47625" anchor="ctr">
                    <a:solidFill>
                      <a:srgbClr val="92D050"/>
                    </a:solidFill>
                  </a:tcPr>
                </a:tc>
                <a:tc>
                  <a:txBody>
                    <a:bodyPr/>
                    <a:lstStyle/>
                    <a:p>
                      <a:pPr fontAlgn="ctr"/>
                      <a:r>
                        <a:rPr lang="tr-TR" sz="1000" b="1" dirty="0"/>
                        <a:t>Yıllar Toplamı</a:t>
                      </a:r>
                      <a:endParaRPr lang="tr-TR" sz="1000" dirty="0"/>
                    </a:p>
                  </a:txBody>
                  <a:tcPr marL="47625" marR="47625" marT="47625" marB="47625" anchor="ctr">
                    <a:solidFill>
                      <a:srgbClr val="92D050"/>
                    </a:solidFill>
                  </a:tcPr>
                </a:tc>
                <a:tc>
                  <a:txBody>
                    <a:bodyPr/>
                    <a:lstStyle/>
                    <a:p>
                      <a:pPr algn="ctr" fontAlgn="ctr"/>
                      <a:r>
                        <a:rPr lang="tr-TR" sz="1000" dirty="0"/>
                        <a:t>57</a:t>
                      </a:r>
                    </a:p>
                  </a:txBody>
                  <a:tcPr marL="47625" marR="47625" marT="47625" marB="47625" anchor="ctr">
                    <a:solidFill>
                      <a:srgbClr val="92D050"/>
                    </a:solidFill>
                  </a:tcPr>
                </a:tc>
                <a:tc>
                  <a:txBody>
                    <a:bodyPr/>
                    <a:lstStyle/>
                    <a:p>
                      <a:pPr algn="ctr" fontAlgn="ctr"/>
                      <a:r>
                        <a:rPr lang="tr-TR" sz="1000" dirty="0"/>
                        <a:t>-</a:t>
                      </a:r>
                    </a:p>
                  </a:txBody>
                  <a:tcPr marL="47625" marR="47625" marT="47625" marB="47625" anchor="ctr">
                    <a:solidFill>
                      <a:srgbClr val="92D050"/>
                    </a:solidFill>
                  </a:tcPr>
                </a:tc>
                <a:tc>
                  <a:txBody>
                    <a:bodyPr/>
                    <a:lstStyle/>
                    <a:p>
                      <a:pPr algn="ctr" fontAlgn="ctr"/>
                      <a:r>
                        <a:rPr lang="tr-TR" sz="1000" dirty="0"/>
                        <a:t>78.648</a:t>
                      </a:r>
                    </a:p>
                  </a:txBody>
                  <a:tcPr marL="47625" marR="47625" marT="47625" marB="47625" anchor="ctr">
                    <a:solidFill>
                      <a:srgbClr val="92D050"/>
                    </a:solidFill>
                  </a:tcPr>
                </a:tc>
                <a:tc>
                  <a:txBody>
                    <a:bodyPr/>
                    <a:lstStyle/>
                    <a:p>
                      <a:pPr algn="ctr" fontAlgn="ctr"/>
                      <a:r>
                        <a:rPr lang="tr-TR" sz="1000" dirty="0"/>
                        <a:t>92.611</a:t>
                      </a:r>
                    </a:p>
                  </a:txBody>
                  <a:tcPr marL="47625" marR="47625" marT="47625" marB="47625" anchor="ctr">
                    <a:solidFill>
                      <a:srgbClr val="92D050"/>
                    </a:solidFill>
                  </a:tcPr>
                </a:tc>
              </a:tr>
              <a:tr h="381329">
                <a:tc>
                  <a:txBody>
                    <a:bodyPr/>
                    <a:lstStyle/>
                    <a:p>
                      <a:pPr fontAlgn="ctr"/>
                      <a:r>
                        <a:rPr lang="tr-TR" sz="1000" dirty="0"/>
                        <a:t>Bilgisayar İşletmeni</a:t>
                      </a:r>
                    </a:p>
                  </a:txBody>
                  <a:tcPr marL="47625" marR="47625" marT="47625" marB="47625" anchor="ctr"/>
                </a:tc>
                <a:tc>
                  <a:txBody>
                    <a:bodyPr/>
                    <a:lstStyle/>
                    <a:p>
                      <a:pPr fontAlgn="ctr"/>
                      <a:r>
                        <a:rPr lang="tr-TR" sz="1000"/>
                        <a:t>2015</a:t>
                      </a:r>
                    </a:p>
                  </a:txBody>
                  <a:tcPr marL="47625" marR="47625" marT="47625" marB="47625" anchor="ctr"/>
                </a:tc>
                <a:tc>
                  <a:txBody>
                    <a:bodyPr/>
                    <a:lstStyle/>
                    <a:p>
                      <a:pPr algn="ctr" fontAlgn="ctr"/>
                      <a:r>
                        <a:rPr lang="tr-TR" sz="1000"/>
                        <a:t>23</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85.106</a:t>
                      </a:r>
                    </a:p>
                  </a:txBody>
                  <a:tcPr marL="47625" marR="47625" marT="47625" marB="47625" anchor="ctr"/>
                </a:tc>
                <a:tc>
                  <a:txBody>
                    <a:bodyPr/>
                    <a:lstStyle/>
                    <a:p>
                      <a:pPr algn="ctr" fontAlgn="ctr"/>
                      <a:r>
                        <a:rPr lang="tr-TR" sz="1000"/>
                        <a:t>89.012</a:t>
                      </a:r>
                    </a:p>
                  </a:txBody>
                  <a:tcPr marL="47625" marR="47625" marT="47625" marB="47625" anchor="ctr"/>
                </a:tc>
              </a:tr>
              <a:tr h="381329">
                <a:tc>
                  <a:txBody>
                    <a:bodyPr/>
                    <a:lstStyle/>
                    <a:p>
                      <a:pPr fontAlgn="ctr"/>
                      <a:r>
                        <a:rPr lang="tr-TR" sz="1000"/>
                        <a:t>Bilgisayar İşletmeni</a:t>
                      </a:r>
                    </a:p>
                  </a:txBody>
                  <a:tcPr marL="47625" marR="47625" marT="47625" marB="47625" anchor="ctr"/>
                </a:tc>
                <a:tc>
                  <a:txBody>
                    <a:bodyPr/>
                    <a:lstStyle/>
                    <a:p>
                      <a:pPr fontAlgn="ctr"/>
                      <a:r>
                        <a:rPr lang="tr-TR" sz="1000"/>
                        <a:t>2014</a:t>
                      </a:r>
                    </a:p>
                  </a:txBody>
                  <a:tcPr marL="47625" marR="47625" marT="47625" marB="47625" anchor="ctr"/>
                </a:tc>
                <a:tc>
                  <a:txBody>
                    <a:bodyPr/>
                    <a:lstStyle/>
                    <a:p>
                      <a:pPr algn="ctr" fontAlgn="ctr"/>
                      <a:r>
                        <a:rPr lang="tr-TR" sz="1000"/>
                        <a:t>34</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83.376</a:t>
                      </a:r>
                    </a:p>
                  </a:txBody>
                  <a:tcPr marL="47625" marR="47625" marT="47625" marB="47625" anchor="ctr"/>
                </a:tc>
                <a:tc>
                  <a:txBody>
                    <a:bodyPr/>
                    <a:lstStyle/>
                    <a:p>
                      <a:pPr algn="ctr" fontAlgn="ctr"/>
                      <a:r>
                        <a:rPr lang="tr-TR" sz="1000"/>
                        <a:t>90.195</a:t>
                      </a:r>
                    </a:p>
                  </a:txBody>
                  <a:tcPr marL="47625" marR="47625" marT="47625" marB="47625" anchor="ctr"/>
                </a:tc>
              </a:tr>
              <a:tr h="381329">
                <a:tc>
                  <a:txBody>
                    <a:bodyPr/>
                    <a:lstStyle/>
                    <a:p>
                      <a:pPr fontAlgn="ctr"/>
                      <a:r>
                        <a:rPr lang="tr-TR" sz="1000"/>
                        <a:t>Bilgisayar İşletmeni</a:t>
                      </a:r>
                    </a:p>
                  </a:txBody>
                  <a:tcPr marL="47625" marR="47625" marT="47625" marB="47625" anchor="ctr"/>
                </a:tc>
                <a:tc>
                  <a:txBody>
                    <a:bodyPr/>
                    <a:lstStyle/>
                    <a:p>
                      <a:pPr fontAlgn="ctr"/>
                      <a:r>
                        <a:rPr lang="tr-TR" sz="1000"/>
                        <a:t>2013</a:t>
                      </a:r>
                    </a:p>
                  </a:txBody>
                  <a:tcPr marL="47625" marR="47625" marT="47625" marB="47625" anchor="ctr"/>
                </a:tc>
                <a:tc>
                  <a:txBody>
                    <a:bodyPr/>
                    <a:lstStyle/>
                    <a:p>
                      <a:pPr algn="ctr" fontAlgn="ctr"/>
                      <a:r>
                        <a:rPr lang="tr-TR" sz="1000"/>
                        <a:t>431</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81.966</a:t>
                      </a:r>
                    </a:p>
                  </a:txBody>
                  <a:tcPr marL="47625" marR="47625" marT="47625" marB="47625" anchor="ctr"/>
                </a:tc>
                <a:tc>
                  <a:txBody>
                    <a:bodyPr/>
                    <a:lstStyle/>
                    <a:p>
                      <a:pPr algn="ctr" fontAlgn="ctr"/>
                      <a:r>
                        <a:rPr lang="tr-TR" sz="1000"/>
                        <a:t>89.324</a:t>
                      </a:r>
                    </a:p>
                  </a:txBody>
                  <a:tcPr marL="47625" marR="47625" marT="47625" marB="47625" anchor="ctr"/>
                </a:tc>
              </a:tr>
              <a:tr h="381329">
                <a:tc>
                  <a:txBody>
                    <a:bodyPr/>
                    <a:lstStyle/>
                    <a:p>
                      <a:pPr fontAlgn="ctr"/>
                      <a:r>
                        <a:rPr lang="tr-TR" sz="1000"/>
                        <a:t>Bilgisayar İşletmeni</a:t>
                      </a:r>
                    </a:p>
                  </a:txBody>
                  <a:tcPr marL="47625" marR="47625" marT="47625" marB="47625" anchor="ctr"/>
                </a:tc>
                <a:tc>
                  <a:txBody>
                    <a:bodyPr/>
                    <a:lstStyle/>
                    <a:p>
                      <a:pPr fontAlgn="ctr"/>
                      <a:r>
                        <a:rPr lang="tr-TR" sz="1000"/>
                        <a:t>2012</a:t>
                      </a:r>
                    </a:p>
                  </a:txBody>
                  <a:tcPr marL="47625" marR="47625" marT="47625" marB="47625" anchor="ctr"/>
                </a:tc>
                <a:tc>
                  <a:txBody>
                    <a:bodyPr/>
                    <a:lstStyle/>
                    <a:p>
                      <a:pPr algn="ctr" fontAlgn="ctr"/>
                      <a:r>
                        <a:rPr lang="tr-TR" sz="1000"/>
                        <a:t>165</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76.459</a:t>
                      </a:r>
                    </a:p>
                  </a:txBody>
                  <a:tcPr marL="47625" marR="47625" marT="47625" marB="47625" anchor="ctr"/>
                </a:tc>
                <a:tc>
                  <a:txBody>
                    <a:bodyPr/>
                    <a:lstStyle/>
                    <a:p>
                      <a:pPr algn="ctr" fontAlgn="ctr"/>
                      <a:r>
                        <a:rPr lang="tr-TR" sz="1000"/>
                        <a:t>94.081</a:t>
                      </a:r>
                    </a:p>
                  </a:txBody>
                  <a:tcPr marL="47625" marR="47625" marT="47625" marB="47625" anchor="ctr"/>
                </a:tc>
              </a:tr>
              <a:tr h="381329">
                <a:tc>
                  <a:txBody>
                    <a:bodyPr/>
                    <a:lstStyle/>
                    <a:p>
                      <a:pPr fontAlgn="ctr"/>
                      <a:r>
                        <a:rPr lang="tr-TR" sz="1000" dirty="0"/>
                        <a:t>Bilgisayar İşletmeni</a:t>
                      </a:r>
                    </a:p>
                  </a:txBody>
                  <a:tcPr marL="47625" marR="47625" marT="47625" marB="47625" anchor="ctr">
                    <a:solidFill>
                      <a:srgbClr val="92D050"/>
                    </a:solidFill>
                  </a:tcPr>
                </a:tc>
                <a:tc>
                  <a:txBody>
                    <a:bodyPr/>
                    <a:lstStyle/>
                    <a:p>
                      <a:pPr fontAlgn="ctr"/>
                      <a:r>
                        <a:rPr lang="tr-TR" sz="1000" b="1" dirty="0"/>
                        <a:t>Yıllar Toplamı</a:t>
                      </a:r>
                      <a:endParaRPr lang="tr-TR" sz="1000" dirty="0"/>
                    </a:p>
                  </a:txBody>
                  <a:tcPr marL="47625" marR="47625" marT="47625" marB="47625" anchor="ctr">
                    <a:solidFill>
                      <a:srgbClr val="92D050"/>
                    </a:solidFill>
                  </a:tcPr>
                </a:tc>
                <a:tc>
                  <a:txBody>
                    <a:bodyPr/>
                    <a:lstStyle/>
                    <a:p>
                      <a:pPr algn="ctr" fontAlgn="ctr"/>
                      <a:r>
                        <a:rPr lang="tr-TR" sz="1000" dirty="0"/>
                        <a:t>653</a:t>
                      </a:r>
                    </a:p>
                  </a:txBody>
                  <a:tcPr marL="47625" marR="47625" marT="47625" marB="47625" anchor="ctr">
                    <a:solidFill>
                      <a:srgbClr val="92D050"/>
                    </a:solidFill>
                  </a:tcPr>
                </a:tc>
                <a:tc>
                  <a:txBody>
                    <a:bodyPr/>
                    <a:lstStyle/>
                    <a:p>
                      <a:pPr algn="ctr" fontAlgn="ctr"/>
                      <a:r>
                        <a:rPr lang="tr-TR" sz="1000" dirty="0"/>
                        <a:t>-</a:t>
                      </a:r>
                    </a:p>
                  </a:txBody>
                  <a:tcPr marL="47625" marR="47625" marT="47625" marB="47625" anchor="ctr">
                    <a:solidFill>
                      <a:srgbClr val="92D050"/>
                    </a:solidFill>
                  </a:tcPr>
                </a:tc>
                <a:tc>
                  <a:txBody>
                    <a:bodyPr/>
                    <a:lstStyle/>
                    <a:p>
                      <a:pPr algn="ctr" fontAlgn="ctr"/>
                      <a:r>
                        <a:rPr lang="tr-TR" sz="1000" dirty="0"/>
                        <a:t>76.459</a:t>
                      </a:r>
                    </a:p>
                  </a:txBody>
                  <a:tcPr marL="47625" marR="47625" marT="47625" marB="47625" anchor="ctr">
                    <a:solidFill>
                      <a:srgbClr val="92D050"/>
                    </a:solidFill>
                  </a:tcPr>
                </a:tc>
                <a:tc>
                  <a:txBody>
                    <a:bodyPr/>
                    <a:lstStyle/>
                    <a:p>
                      <a:pPr algn="ctr" fontAlgn="ctr"/>
                      <a:r>
                        <a:rPr lang="tr-TR" sz="1000" dirty="0"/>
                        <a:t>94.081</a:t>
                      </a:r>
                    </a:p>
                  </a:txBody>
                  <a:tcPr marL="47625" marR="47625" marT="47625" marB="47625" anchor="ctr">
                    <a:solidFill>
                      <a:srgbClr val="92D050"/>
                    </a:solidFill>
                  </a:tcPr>
                </a:tc>
              </a:tr>
              <a:tr h="381329">
                <a:tc>
                  <a:txBody>
                    <a:bodyPr/>
                    <a:lstStyle/>
                    <a:p>
                      <a:pPr fontAlgn="ctr"/>
                      <a:r>
                        <a:rPr lang="tr-TR" sz="1000"/>
                        <a:t>Ekonomist</a:t>
                      </a:r>
                    </a:p>
                  </a:txBody>
                  <a:tcPr marL="47625" marR="47625" marT="47625" marB="47625" anchor="ctr"/>
                </a:tc>
                <a:tc>
                  <a:txBody>
                    <a:bodyPr/>
                    <a:lstStyle/>
                    <a:p>
                      <a:pPr fontAlgn="ctr"/>
                      <a:r>
                        <a:rPr lang="tr-TR" sz="1000"/>
                        <a:t>2015</a:t>
                      </a:r>
                    </a:p>
                  </a:txBody>
                  <a:tcPr marL="47625" marR="47625" marT="47625" marB="47625" anchor="ctr"/>
                </a:tc>
                <a:tc>
                  <a:txBody>
                    <a:bodyPr/>
                    <a:lstStyle/>
                    <a:p>
                      <a:pPr algn="ctr" fontAlgn="ctr"/>
                      <a:r>
                        <a:rPr lang="tr-TR" sz="1000"/>
                        <a:t>2</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87.778</a:t>
                      </a:r>
                    </a:p>
                  </a:txBody>
                  <a:tcPr marL="47625" marR="47625" marT="47625" marB="47625" anchor="ctr"/>
                </a:tc>
                <a:tc>
                  <a:txBody>
                    <a:bodyPr/>
                    <a:lstStyle/>
                    <a:p>
                      <a:pPr algn="ctr" fontAlgn="ctr"/>
                      <a:r>
                        <a:rPr lang="tr-TR" sz="1000"/>
                        <a:t>88.026</a:t>
                      </a:r>
                    </a:p>
                  </a:txBody>
                  <a:tcPr marL="47625" marR="47625" marT="47625" marB="47625" anchor="ctr"/>
                </a:tc>
              </a:tr>
              <a:tr h="381329">
                <a:tc>
                  <a:txBody>
                    <a:bodyPr/>
                    <a:lstStyle/>
                    <a:p>
                      <a:pPr fontAlgn="ctr"/>
                      <a:r>
                        <a:rPr lang="tr-TR" sz="1000"/>
                        <a:t>Ekonomist</a:t>
                      </a:r>
                    </a:p>
                  </a:txBody>
                  <a:tcPr marL="47625" marR="47625" marT="47625" marB="47625" anchor="ctr"/>
                </a:tc>
                <a:tc>
                  <a:txBody>
                    <a:bodyPr/>
                    <a:lstStyle/>
                    <a:p>
                      <a:pPr fontAlgn="ctr"/>
                      <a:r>
                        <a:rPr lang="tr-TR" sz="1000"/>
                        <a:t>2014</a:t>
                      </a:r>
                    </a:p>
                  </a:txBody>
                  <a:tcPr marL="47625" marR="47625" marT="47625" marB="47625" anchor="ctr"/>
                </a:tc>
                <a:tc>
                  <a:txBody>
                    <a:bodyPr/>
                    <a:lstStyle/>
                    <a:p>
                      <a:pPr algn="ctr" fontAlgn="ctr"/>
                      <a:r>
                        <a:rPr lang="tr-TR" sz="1000"/>
                        <a:t>1</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92.979</a:t>
                      </a:r>
                    </a:p>
                  </a:txBody>
                  <a:tcPr marL="47625" marR="47625" marT="47625" marB="47625" anchor="ctr"/>
                </a:tc>
                <a:tc>
                  <a:txBody>
                    <a:bodyPr/>
                    <a:lstStyle/>
                    <a:p>
                      <a:pPr algn="ctr" fontAlgn="ctr"/>
                      <a:r>
                        <a:rPr lang="tr-TR" sz="1000"/>
                        <a:t>92.979</a:t>
                      </a:r>
                    </a:p>
                  </a:txBody>
                  <a:tcPr marL="47625" marR="47625" marT="47625" marB="47625" anchor="ctr"/>
                </a:tc>
              </a:tr>
              <a:tr h="292485">
                <a:tc>
                  <a:txBody>
                    <a:bodyPr/>
                    <a:lstStyle/>
                    <a:p>
                      <a:pPr fontAlgn="ctr"/>
                      <a:r>
                        <a:rPr lang="tr-TR" sz="1000" dirty="0"/>
                        <a:t>Ekonomist</a:t>
                      </a:r>
                    </a:p>
                  </a:txBody>
                  <a:tcPr marL="47625" marR="47625" marT="47625" marB="47625" anchor="ctr">
                    <a:solidFill>
                      <a:srgbClr val="92D050"/>
                    </a:solidFill>
                  </a:tcPr>
                </a:tc>
                <a:tc>
                  <a:txBody>
                    <a:bodyPr/>
                    <a:lstStyle/>
                    <a:p>
                      <a:pPr fontAlgn="ctr"/>
                      <a:r>
                        <a:rPr lang="tr-TR" sz="1000" b="1" dirty="0"/>
                        <a:t>Yıllar Toplamı</a:t>
                      </a:r>
                      <a:endParaRPr lang="tr-TR" sz="1000" dirty="0"/>
                    </a:p>
                  </a:txBody>
                  <a:tcPr marL="47625" marR="47625" marT="47625" marB="47625" anchor="ctr">
                    <a:solidFill>
                      <a:srgbClr val="92D050"/>
                    </a:solidFill>
                  </a:tcPr>
                </a:tc>
                <a:tc>
                  <a:txBody>
                    <a:bodyPr/>
                    <a:lstStyle/>
                    <a:p>
                      <a:pPr algn="ctr" fontAlgn="ctr"/>
                      <a:r>
                        <a:rPr lang="tr-TR" sz="1000" dirty="0"/>
                        <a:t>3</a:t>
                      </a:r>
                    </a:p>
                  </a:txBody>
                  <a:tcPr marL="47625" marR="47625" marT="47625" marB="47625" anchor="ctr">
                    <a:solidFill>
                      <a:srgbClr val="92D050"/>
                    </a:solidFill>
                  </a:tcPr>
                </a:tc>
                <a:tc>
                  <a:txBody>
                    <a:bodyPr/>
                    <a:lstStyle/>
                    <a:p>
                      <a:pPr algn="ctr" fontAlgn="ctr"/>
                      <a:r>
                        <a:rPr lang="tr-TR" sz="1000" dirty="0"/>
                        <a:t>-</a:t>
                      </a:r>
                    </a:p>
                  </a:txBody>
                  <a:tcPr marL="47625" marR="47625" marT="47625" marB="47625" anchor="ctr">
                    <a:solidFill>
                      <a:srgbClr val="92D050"/>
                    </a:solidFill>
                  </a:tcPr>
                </a:tc>
                <a:tc>
                  <a:txBody>
                    <a:bodyPr/>
                    <a:lstStyle/>
                    <a:p>
                      <a:pPr algn="ctr" fontAlgn="ctr"/>
                      <a:r>
                        <a:rPr lang="tr-TR" sz="1000" dirty="0"/>
                        <a:t>87.778</a:t>
                      </a:r>
                    </a:p>
                  </a:txBody>
                  <a:tcPr marL="47625" marR="47625" marT="47625" marB="47625" anchor="ctr">
                    <a:solidFill>
                      <a:srgbClr val="92D050"/>
                    </a:solidFill>
                  </a:tcPr>
                </a:tc>
                <a:tc>
                  <a:txBody>
                    <a:bodyPr/>
                    <a:lstStyle/>
                    <a:p>
                      <a:pPr algn="ctr" fontAlgn="ctr"/>
                      <a:r>
                        <a:rPr lang="tr-TR" sz="1000" dirty="0"/>
                        <a:t>92.979</a:t>
                      </a:r>
                    </a:p>
                  </a:txBody>
                  <a:tcPr marL="47625" marR="47625" marT="47625" marB="47625" anchor="ctr">
                    <a:solidFill>
                      <a:srgbClr val="92D050"/>
                    </a:solidFill>
                  </a:tcPr>
                </a:tc>
              </a:tr>
              <a:tr h="381329">
                <a:tc>
                  <a:txBody>
                    <a:bodyPr/>
                    <a:lstStyle/>
                    <a:p>
                      <a:pPr fontAlgn="ctr"/>
                      <a:r>
                        <a:rPr lang="tr-TR" sz="1000"/>
                        <a:t>İcra Memuru</a:t>
                      </a:r>
                    </a:p>
                  </a:txBody>
                  <a:tcPr marL="47625" marR="47625" marT="47625" marB="47625" anchor="ctr"/>
                </a:tc>
                <a:tc>
                  <a:txBody>
                    <a:bodyPr/>
                    <a:lstStyle/>
                    <a:p>
                      <a:pPr fontAlgn="ctr"/>
                      <a:r>
                        <a:rPr lang="tr-TR" sz="1000"/>
                        <a:t>2015</a:t>
                      </a:r>
                    </a:p>
                  </a:txBody>
                  <a:tcPr marL="47625" marR="47625" marT="47625" marB="47625" anchor="ctr"/>
                </a:tc>
                <a:tc>
                  <a:txBody>
                    <a:bodyPr/>
                    <a:lstStyle/>
                    <a:p>
                      <a:pPr algn="ctr" fontAlgn="ctr"/>
                      <a:r>
                        <a:rPr lang="tr-TR" sz="1000"/>
                        <a:t>41</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86.369</a:t>
                      </a:r>
                    </a:p>
                  </a:txBody>
                  <a:tcPr marL="47625" marR="47625" marT="47625" marB="47625" anchor="ctr"/>
                </a:tc>
                <a:tc>
                  <a:txBody>
                    <a:bodyPr/>
                    <a:lstStyle/>
                    <a:p>
                      <a:pPr algn="ctr" fontAlgn="ctr"/>
                      <a:r>
                        <a:rPr lang="tr-TR" sz="1000"/>
                        <a:t>90.504</a:t>
                      </a:r>
                    </a:p>
                  </a:txBody>
                  <a:tcPr marL="47625" marR="47625" marT="47625" marB="47625" anchor="ctr"/>
                </a:tc>
              </a:tr>
              <a:tr h="381329">
                <a:tc>
                  <a:txBody>
                    <a:bodyPr/>
                    <a:lstStyle/>
                    <a:p>
                      <a:pPr fontAlgn="ctr"/>
                      <a:r>
                        <a:rPr lang="tr-TR" sz="1000"/>
                        <a:t>İcra Memuru</a:t>
                      </a:r>
                    </a:p>
                  </a:txBody>
                  <a:tcPr marL="47625" marR="47625" marT="47625" marB="47625" anchor="ctr"/>
                </a:tc>
                <a:tc>
                  <a:txBody>
                    <a:bodyPr/>
                    <a:lstStyle/>
                    <a:p>
                      <a:pPr fontAlgn="ctr"/>
                      <a:r>
                        <a:rPr lang="tr-TR" sz="1000"/>
                        <a:t>2014</a:t>
                      </a:r>
                    </a:p>
                  </a:txBody>
                  <a:tcPr marL="47625" marR="47625" marT="47625" marB="47625" anchor="ctr"/>
                </a:tc>
                <a:tc>
                  <a:txBody>
                    <a:bodyPr/>
                    <a:lstStyle/>
                    <a:p>
                      <a:pPr algn="ctr" fontAlgn="ctr"/>
                      <a:r>
                        <a:rPr lang="tr-TR" sz="1000"/>
                        <a:t>7</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87.995</a:t>
                      </a:r>
                    </a:p>
                  </a:txBody>
                  <a:tcPr marL="47625" marR="47625" marT="47625" marB="47625" anchor="ctr"/>
                </a:tc>
                <a:tc>
                  <a:txBody>
                    <a:bodyPr/>
                    <a:lstStyle/>
                    <a:p>
                      <a:pPr algn="ctr" fontAlgn="ctr"/>
                      <a:r>
                        <a:rPr lang="tr-TR" sz="1000"/>
                        <a:t>91.401</a:t>
                      </a:r>
                    </a:p>
                  </a:txBody>
                  <a:tcPr marL="47625" marR="47625" marT="47625" marB="47625" anchor="ctr"/>
                </a:tc>
              </a:tr>
              <a:tr h="381329">
                <a:tc>
                  <a:txBody>
                    <a:bodyPr/>
                    <a:lstStyle/>
                    <a:p>
                      <a:pPr fontAlgn="ctr"/>
                      <a:r>
                        <a:rPr lang="tr-TR" sz="1000"/>
                        <a:t>İcra Memuru</a:t>
                      </a:r>
                    </a:p>
                  </a:txBody>
                  <a:tcPr marL="47625" marR="47625" marT="47625" marB="47625" anchor="ctr"/>
                </a:tc>
                <a:tc>
                  <a:txBody>
                    <a:bodyPr/>
                    <a:lstStyle/>
                    <a:p>
                      <a:pPr fontAlgn="ctr"/>
                      <a:r>
                        <a:rPr lang="tr-TR" sz="1000"/>
                        <a:t>2013</a:t>
                      </a:r>
                    </a:p>
                  </a:txBody>
                  <a:tcPr marL="47625" marR="47625" marT="47625" marB="47625" anchor="ctr"/>
                </a:tc>
                <a:tc>
                  <a:txBody>
                    <a:bodyPr/>
                    <a:lstStyle/>
                    <a:p>
                      <a:pPr algn="ctr" fontAlgn="ctr"/>
                      <a:r>
                        <a:rPr lang="tr-TR" sz="1000"/>
                        <a:t>332</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83.670</a:t>
                      </a:r>
                    </a:p>
                  </a:txBody>
                  <a:tcPr marL="47625" marR="47625" marT="47625" marB="47625" anchor="ctr"/>
                </a:tc>
                <a:tc>
                  <a:txBody>
                    <a:bodyPr/>
                    <a:lstStyle/>
                    <a:p>
                      <a:pPr algn="ctr" fontAlgn="ctr"/>
                      <a:r>
                        <a:rPr lang="tr-TR" sz="1000"/>
                        <a:t>93.474</a:t>
                      </a:r>
                    </a:p>
                  </a:txBody>
                  <a:tcPr marL="47625" marR="47625" marT="47625" marB="47625" anchor="ctr"/>
                </a:tc>
              </a:tr>
              <a:tr h="381329">
                <a:tc>
                  <a:txBody>
                    <a:bodyPr/>
                    <a:lstStyle/>
                    <a:p>
                      <a:pPr fontAlgn="ctr"/>
                      <a:r>
                        <a:rPr lang="tr-TR" sz="1000"/>
                        <a:t>İcra Memuru</a:t>
                      </a:r>
                    </a:p>
                  </a:txBody>
                  <a:tcPr marL="47625" marR="47625" marT="47625" marB="47625" anchor="ctr"/>
                </a:tc>
                <a:tc>
                  <a:txBody>
                    <a:bodyPr/>
                    <a:lstStyle/>
                    <a:p>
                      <a:pPr fontAlgn="ctr"/>
                      <a:r>
                        <a:rPr lang="tr-TR" sz="1000"/>
                        <a:t>2012</a:t>
                      </a:r>
                    </a:p>
                  </a:txBody>
                  <a:tcPr marL="47625" marR="47625" marT="47625" marB="47625" anchor="ctr"/>
                </a:tc>
                <a:tc>
                  <a:txBody>
                    <a:bodyPr/>
                    <a:lstStyle/>
                    <a:p>
                      <a:pPr algn="ctr" fontAlgn="ctr"/>
                      <a:r>
                        <a:rPr lang="tr-TR" sz="1000"/>
                        <a:t>64</a:t>
                      </a:r>
                    </a:p>
                  </a:txBody>
                  <a:tcPr marL="47625" marR="47625" marT="47625" marB="47625" anchor="ctr"/>
                </a:tc>
                <a:tc>
                  <a:txBody>
                    <a:bodyPr/>
                    <a:lstStyle/>
                    <a:p>
                      <a:pPr algn="ctr" fontAlgn="ctr"/>
                      <a:r>
                        <a:rPr lang="tr-TR" sz="1000"/>
                        <a:t>-</a:t>
                      </a:r>
                    </a:p>
                  </a:txBody>
                  <a:tcPr marL="47625" marR="47625" marT="47625" marB="47625" anchor="ctr"/>
                </a:tc>
                <a:tc>
                  <a:txBody>
                    <a:bodyPr/>
                    <a:lstStyle/>
                    <a:p>
                      <a:pPr algn="ctr" fontAlgn="ctr"/>
                      <a:r>
                        <a:rPr lang="tr-TR" sz="1000"/>
                        <a:t>79.371</a:t>
                      </a:r>
                    </a:p>
                  </a:txBody>
                  <a:tcPr marL="47625" marR="47625" marT="47625" marB="47625" anchor="ctr"/>
                </a:tc>
                <a:tc>
                  <a:txBody>
                    <a:bodyPr/>
                    <a:lstStyle/>
                    <a:p>
                      <a:pPr algn="ctr" fontAlgn="ctr"/>
                      <a:r>
                        <a:rPr lang="tr-TR" sz="1000"/>
                        <a:t>95.276</a:t>
                      </a:r>
                    </a:p>
                  </a:txBody>
                  <a:tcPr marL="47625" marR="47625" marT="47625" marB="47625" anchor="ctr"/>
                </a:tc>
              </a:tr>
              <a:tr h="325802">
                <a:tc>
                  <a:txBody>
                    <a:bodyPr/>
                    <a:lstStyle/>
                    <a:p>
                      <a:pPr fontAlgn="ctr"/>
                      <a:r>
                        <a:rPr lang="tr-TR" sz="1000" dirty="0"/>
                        <a:t>İcra Memuru</a:t>
                      </a:r>
                    </a:p>
                  </a:txBody>
                  <a:tcPr marL="47625" marR="47625" marT="47625" marB="47625" anchor="ctr">
                    <a:solidFill>
                      <a:srgbClr val="92D050"/>
                    </a:solidFill>
                  </a:tcPr>
                </a:tc>
                <a:tc>
                  <a:txBody>
                    <a:bodyPr/>
                    <a:lstStyle/>
                    <a:p>
                      <a:pPr fontAlgn="ctr"/>
                      <a:r>
                        <a:rPr lang="tr-TR" sz="1000" b="1" dirty="0"/>
                        <a:t>Yıllar Toplamı</a:t>
                      </a:r>
                      <a:endParaRPr lang="tr-TR" sz="1000" dirty="0"/>
                    </a:p>
                  </a:txBody>
                  <a:tcPr marL="47625" marR="47625" marT="47625" marB="47625" anchor="ctr">
                    <a:solidFill>
                      <a:srgbClr val="92D050"/>
                    </a:solidFill>
                  </a:tcPr>
                </a:tc>
                <a:tc>
                  <a:txBody>
                    <a:bodyPr/>
                    <a:lstStyle/>
                    <a:p>
                      <a:pPr algn="ctr" fontAlgn="ctr"/>
                      <a:r>
                        <a:rPr lang="tr-TR" sz="1000" dirty="0"/>
                        <a:t>444</a:t>
                      </a:r>
                    </a:p>
                  </a:txBody>
                  <a:tcPr marL="47625" marR="47625" marT="47625" marB="47625" anchor="ctr">
                    <a:solidFill>
                      <a:srgbClr val="92D050"/>
                    </a:solidFill>
                  </a:tcPr>
                </a:tc>
                <a:tc>
                  <a:txBody>
                    <a:bodyPr/>
                    <a:lstStyle/>
                    <a:p>
                      <a:pPr algn="ctr" fontAlgn="ctr"/>
                      <a:r>
                        <a:rPr lang="tr-TR" sz="1000" dirty="0"/>
                        <a:t>-</a:t>
                      </a:r>
                    </a:p>
                  </a:txBody>
                  <a:tcPr marL="47625" marR="47625" marT="47625" marB="47625" anchor="ctr">
                    <a:solidFill>
                      <a:srgbClr val="92D050"/>
                    </a:solidFill>
                  </a:tcPr>
                </a:tc>
                <a:tc>
                  <a:txBody>
                    <a:bodyPr/>
                    <a:lstStyle/>
                    <a:p>
                      <a:pPr algn="ctr" fontAlgn="ctr"/>
                      <a:r>
                        <a:rPr lang="tr-TR" sz="1000" dirty="0"/>
                        <a:t>79.371</a:t>
                      </a:r>
                    </a:p>
                  </a:txBody>
                  <a:tcPr marL="47625" marR="47625" marT="47625" marB="47625" anchor="ctr">
                    <a:solidFill>
                      <a:srgbClr val="92D050"/>
                    </a:solidFill>
                  </a:tcPr>
                </a:tc>
                <a:tc>
                  <a:txBody>
                    <a:bodyPr/>
                    <a:lstStyle/>
                    <a:p>
                      <a:pPr algn="ctr" fontAlgn="ctr"/>
                      <a:r>
                        <a:rPr lang="tr-TR" sz="1000" dirty="0"/>
                        <a:t>95.276</a:t>
                      </a:r>
                    </a:p>
                  </a:txBody>
                  <a:tcPr marL="47625" marR="47625" marT="47625" marB="47625" anchor="ctr">
                    <a:solidFill>
                      <a:srgbClr val="92D050"/>
                    </a:solidFill>
                  </a:tcPr>
                </a:tc>
              </a:tr>
            </a:tbl>
          </a:graphicData>
        </a:graphic>
      </p:graphicFrame>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6562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ctr"/>
                      <a:r>
                        <a:rPr lang="tr-TR" sz="12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213</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84.977</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92.526</a:t>
                      </a:r>
                    </a:p>
                  </a:txBody>
                  <a:tcPr marL="47625" marR="47625" marT="47625" marB="47625" anchor="ctr">
                    <a:solidFill>
                      <a:schemeClr val="accent3">
                        <a:lumMod val="20000"/>
                        <a:lumOff val="80000"/>
                      </a:schemeClr>
                    </a:solidFill>
                  </a:tcPr>
                </a:tc>
              </a:tr>
              <a:tr h="457200">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dirty="0"/>
                        <a:t>144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83.332</a:t>
                      </a:r>
                    </a:p>
                  </a:txBody>
                  <a:tcPr marL="47625" marR="47625" marT="47625" marB="47625" anchor="ctr"/>
                </a:tc>
                <a:tc>
                  <a:txBody>
                    <a:bodyPr/>
                    <a:lstStyle/>
                    <a:p>
                      <a:pPr algn="ctr" fontAlgn="ctr"/>
                      <a:r>
                        <a:rPr lang="tr-TR" sz="1200" dirty="0"/>
                        <a:t>97.166</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800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81.781</a:t>
                      </a:r>
                    </a:p>
                  </a:txBody>
                  <a:tcPr marL="47625" marR="47625" marT="47625" marB="47625" anchor="ctr"/>
                </a:tc>
                <a:tc>
                  <a:txBody>
                    <a:bodyPr/>
                    <a:lstStyle/>
                    <a:p>
                      <a:pPr algn="ctr" fontAlgn="ctr"/>
                      <a:r>
                        <a:rPr lang="tr-TR" sz="1200"/>
                        <a:t>95.287</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1,714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76.179</a:t>
                      </a:r>
                    </a:p>
                  </a:txBody>
                  <a:tcPr marL="47625" marR="47625" marT="47625" marB="47625" anchor="ctr"/>
                </a:tc>
                <a:tc>
                  <a:txBody>
                    <a:bodyPr/>
                    <a:lstStyle/>
                    <a:p>
                      <a:pPr algn="ctr" fontAlgn="ctr"/>
                      <a:r>
                        <a:rPr lang="tr-TR" sz="1200"/>
                        <a:t>97.051</a:t>
                      </a:r>
                    </a:p>
                  </a:txBody>
                  <a:tcPr marL="47625" marR="47625" marT="47625" marB="47625" anchor="ctr"/>
                </a:tc>
              </a:tr>
              <a:tr h="457200">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2,871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76.179</a:t>
                      </a:r>
                    </a:p>
                  </a:txBody>
                  <a:tcPr marL="47625" marR="47625" marT="47625" marB="47625" anchor="ctr">
                    <a:solidFill>
                      <a:srgbClr val="92D050"/>
                    </a:solidFill>
                  </a:tcPr>
                </a:tc>
                <a:tc>
                  <a:txBody>
                    <a:bodyPr/>
                    <a:lstStyle/>
                    <a:p>
                      <a:pPr algn="ctr" fontAlgn="ctr"/>
                      <a:r>
                        <a:rPr lang="tr-TR" sz="1200" dirty="0"/>
                        <a:t>97.166</a:t>
                      </a:r>
                    </a:p>
                  </a:txBody>
                  <a:tcPr marL="47625" marR="47625" marT="47625" marB="47625" anchor="ctr">
                    <a:solidFill>
                      <a:srgbClr val="92D050"/>
                    </a:solidFill>
                  </a:tcPr>
                </a:tc>
              </a:tr>
              <a:tr h="457200">
                <a:tc>
                  <a:txBody>
                    <a:bodyPr/>
                    <a:lstStyle/>
                    <a:p>
                      <a:pPr algn="ctr" fontAlgn="ctr"/>
                      <a:r>
                        <a:rPr lang="tr-TR" sz="1200"/>
                        <a:t>Merkezi Satınalma Uzm. Yrd.</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88.143</a:t>
                      </a:r>
                    </a:p>
                  </a:txBody>
                  <a:tcPr marL="47625" marR="47625" marT="47625" marB="47625" anchor="ctr"/>
                </a:tc>
                <a:tc>
                  <a:txBody>
                    <a:bodyPr/>
                    <a:lstStyle/>
                    <a:p>
                      <a:pPr algn="ctr" fontAlgn="ctr"/>
                      <a:r>
                        <a:rPr lang="tr-TR" sz="1200"/>
                        <a:t>95.850</a:t>
                      </a:r>
                    </a:p>
                  </a:txBody>
                  <a:tcPr marL="47625" marR="47625" marT="47625" marB="47625" anchor="ctr"/>
                </a:tc>
              </a:tr>
              <a:tr h="457200">
                <a:tc>
                  <a:txBody>
                    <a:bodyPr/>
                    <a:lstStyle/>
                    <a:p>
                      <a:pPr algn="ctr" fontAlgn="ctr"/>
                      <a:r>
                        <a:rPr lang="tr-TR" sz="1200" dirty="0"/>
                        <a:t>Merkezi </a:t>
                      </a:r>
                      <a:r>
                        <a:rPr lang="tr-TR" sz="1200" dirty="0" err="1"/>
                        <a:t>Satınalma</a:t>
                      </a:r>
                      <a:r>
                        <a:rPr lang="tr-TR" sz="1200" dirty="0"/>
                        <a:t> </a:t>
                      </a:r>
                      <a:r>
                        <a:rPr lang="tr-TR" sz="1200" dirty="0" err="1"/>
                        <a:t>Uzm</a:t>
                      </a:r>
                      <a:r>
                        <a:rPr lang="tr-TR" sz="1200" dirty="0"/>
                        <a:t>. Yrd.</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88.143</a:t>
                      </a:r>
                    </a:p>
                  </a:txBody>
                  <a:tcPr marL="47625" marR="47625" marT="47625" marB="47625" anchor="ctr">
                    <a:solidFill>
                      <a:srgbClr val="92D050"/>
                    </a:solidFill>
                  </a:tcPr>
                </a:tc>
                <a:tc>
                  <a:txBody>
                    <a:bodyPr/>
                    <a:lstStyle/>
                    <a:p>
                      <a:pPr algn="ctr" fontAlgn="ctr"/>
                      <a:r>
                        <a:rPr lang="tr-TR" sz="1200" dirty="0"/>
                        <a:t>95.850</a:t>
                      </a:r>
                    </a:p>
                  </a:txBody>
                  <a:tcPr marL="47625" marR="47625" marT="47625" marB="47625" anchor="ctr">
                    <a:solidFill>
                      <a:srgbClr val="92D050"/>
                    </a:solidFill>
                  </a:tcPr>
                </a:tc>
              </a:tr>
              <a:tr h="457200">
                <a:tc>
                  <a:txBody>
                    <a:bodyPr/>
                    <a:lstStyle/>
                    <a:p>
                      <a:pPr algn="ctr" fontAlgn="ctr"/>
                      <a:r>
                        <a:rPr lang="tr-TR" sz="1200"/>
                        <a:t>Muhasebeci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66.537</a:t>
                      </a:r>
                    </a:p>
                  </a:txBody>
                  <a:tcPr marL="47625" marR="47625" marT="47625" marB="47625" anchor="ctr"/>
                </a:tc>
                <a:tc>
                  <a:txBody>
                    <a:bodyPr/>
                    <a:lstStyle/>
                    <a:p>
                      <a:pPr algn="ctr" fontAlgn="ctr"/>
                      <a:r>
                        <a:rPr lang="tr-TR" sz="1200"/>
                        <a:t>86.759</a:t>
                      </a:r>
                    </a:p>
                  </a:txBody>
                  <a:tcPr marL="47625" marR="47625" marT="47625" marB="47625" anchor="ctr"/>
                </a:tc>
              </a:tr>
              <a:tr h="457200">
                <a:tc>
                  <a:txBody>
                    <a:bodyPr/>
                    <a:lstStyle/>
                    <a:p>
                      <a:pPr algn="ctr" fontAlgn="ctr"/>
                      <a:r>
                        <a:rPr lang="tr-TR" sz="1200"/>
                        <a:t>Muhasebeci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83.271</a:t>
                      </a:r>
                    </a:p>
                  </a:txBody>
                  <a:tcPr marL="47625" marR="47625" marT="47625" marB="47625" anchor="ctr"/>
                </a:tc>
                <a:tc>
                  <a:txBody>
                    <a:bodyPr/>
                    <a:lstStyle/>
                    <a:p>
                      <a:pPr algn="ctr" fontAlgn="ctr"/>
                      <a:r>
                        <a:rPr lang="tr-TR" sz="1200"/>
                        <a:t>83.271</a:t>
                      </a:r>
                    </a:p>
                  </a:txBody>
                  <a:tcPr marL="47625" marR="47625" marT="47625" marB="47625" anchor="ctr"/>
                </a:tc>
              </a:tr>
              <a:tr h="457200">
                <a:tc>
                  <a:txBody>
                    <a:bodyPr/>
                    <a:lstStyle/>
                    <a:p>
                      <a:pPr algn="ctr" fontAlgn="ctr"/>
                      <a:r>
                        <a:rPr lang="tr-TR" sz="1200"/>
                        <a:t>Muhasebeci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82.895</a:t>
                      </a:r>
                    </a:p>
                  </a:txBody>
                  <a:tcPr marL="47625" marR="47625" marT="47625" marB="47625" anchor="ctr"/>
                </a:tc>
                <a:tc>
                  <a:txBody>
                    <a:bodyPr/>
                    <a:lstStyle/>
                    <a:p>
                      <a:pPr algn="ctr" fontAlgn="ctr"/>
                      <a:r>
                        <a:rPr lang="tr-TR" sz="1200"/>
                        <a:t>88.640</a:t>
                      </a:r>
                    </a:p>
                  </a:txBody>
                  <a:tcPr marL="47625" marR="47625" marT="47625" marB="47625" anchor="ctr"/>
                </a:tc>
              </a:tr>
              <a:tr h="457200">
                <a:tc>
                  <a:txBody>
                    <a:bodyPr/>
                    <a:lstStyle/>
                    <a:p>
                      <a:pPr algn="ctr" fontAlgn="ctr"/>
                      <a:r>
                        <a:rPr lang="tr-TR" sz="1200"/>
                        <a:t>Muhasebeci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85.068</a:t>
                      </a:r>
                    </a:p>
                  </a:txBody>
                  <a:tcPr marL="47625" marR="47625" marT="47625" marB="47625" anchor="ctr"/>
                </a:tc>
                <a:tc>
                  <a:txBody>
                    <a:bodyPr/>
                    <a:lstStyle/>
                    <a:p>
                      <a:pPr algn="ctr" fontAlgn="ctr"/>
                      <a:r>
                        <a:rPr lang="tr-TR" sz="1200"/>
                        <a:t>97.051</a:t>
                      </a:r>
                    </a:p>
                  </a:txBody>
                  <a:tcPr marL="47625" marR="47625" marT="47625" marB="47625" anchor="ctr"/>
                </a:tc>
              </a:tr>
              <a:tr h="457200">
                <a:tc>
                  <a:txBody>
                    <a:bodyPr/>
                    <a:lstStyle/>
                    <a:p>
                      <a:pPr algn="ctr" fontAlgn="ctr"/>
                      <a:r>
                        <a:rPr lang="tr-TR" sz="1200" dirty="0"/>
                        <a:t>Muhasebeci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66.537</a:t>
                      </a:r>
                    </a:p>
                  </a:txBody>
                  <a:tcPr marL="47625" marR="47625" marT="47625" marB="47625" anchor="ctr">
                    <a:solidFill>
                      <a:srgbClr val="92D050"/>
                    </a:solidFill>
                  </a:tcPr>
                </a:tc>
                <a:tc>
                  <a:txBody>
                    <a:bodyPr/>
                    <a:lstStyle/>
                    <a:p>
                      <a:pPr algn="ctr" fontAlgn="ctr"/>
                      <a:r>
                        <a:rPr lang="tr-TR" sz="1200" dirty="0"/>
                        <a:t>97.051</a:t>
                      </a:r>
                    </a:p>
                  </a:txBody>
                  <a:tcPr marL="47625" marR="47625" marT="47625" marB="47625" anchor="ctr">
                    <a:solidFill>
                      <a:srgbClr val="92D050"/>
                    </a:solidFill>
                  </a:tcPr>
                </a:tc>
              </a:tr>
              <a:tr h="457200">
                <a:tc>
                  <a:txBody>
                    <a:bodyPr/>
                    <a:lstStyle/>
                    <a:p>
                      <a:pPr algn="ctr" fontAlgn="ctr"/>
                      <a:r>
                        <a:rPr lang="tr-TR" sz="1200"/>
                        <a:t>Satınalma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84.304</a:t>
                      </a:r>
                    </a:p>
                  </a:txBody>
                  <a:tcPr marL="47625" marR="47625" marT="47625" marB="47625" anchor="ctr"/>
                </a:tc>
                <a:tc>
                  <a:txBody>
                    <a:bodyPr/>
                    <a:lstStyle/>
                    <a:p>
                      <a:pPr algn="ctr" fontAlgn="ctr"/>
                      <a:r>
                        <a:rPr lang="tr-TR" sz="1200"/>
                        <a:t>84.713</a:t>
                      </a:r>
                    </a:p>
                  </a:txBody>
                  <a:tcPr marL="47625" marR="47625" marT="47625" marB="47625" anchor="ctr"/>
                </a:tc>
              </a:tr>
              <a:tr h="457200">
                <a:tc>
                  <a:txBody>
                    <a:bodyPr/>
                    <a:lstStyle/>
                    <a:p>
                      <a:pPr algn="ctr" fontAlgn="ctr"/>
                      <a:r>
                        <a:rPr lang="tr-TR" sz="1200"/>
                        <a:t>Satınalma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87.603</a:t>
                      </a:r>
                    </a:p>
                  </a:txBody>
                  <a:tcPr marL="47625" marR="47625" marT="47625" marB="47625" anchor="ctr"/>
                </a:tc>
                <a:tc>
                  <a:txBody>
                    <a:bodyPr/>
                    <a:lstStyle/>
                    <a:p>
                      <a:pPr algn="ctr" fontAlgn="ctr"/>
                      <a:r>
                        <a:rPr lang="tr-TR" sz="1200"/>
                        <a:t>87.603</a:t>
                      </a:r>
                    </a:p>
                  </a:txBody>
                  <a:tcPr marL="47625" marR="47625" marT="47625" marB="47625" anchor="ctr"/>
                </a:tc>
              </a:tr>
              <a:tr h="457200">
                <a:tc>
                  <a:txBody>
                    <a:bodyPr/>
                    <a:lstStyle/>
                    <a:p>
                      <a:pPr algn="ctr" fontAlgn="ctr"/>
                      <a:r>
                        <a:rPr lang="tr-TR" sz="1200" dirty="0" err="1"/>
                        <a:t>Satınalma</a:t>
                      </a:r>
                      <a:r>
                        <a:rPr lang="tr-TR" sz="1200" dirty="0"/>
                        <a:t>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84.304</a:t>
                      </a:r>
                    </a:p>
                  </a:txBody>
                  <a:tcPr marL="47625" marR="47625" marT="47625" marB="47625" anchor="ctr">
                    <a:solidFill>
                      <a:srgbClr val="92D050"/>
                    </a:solidFill>
                  </a:tcPr>
                </a:tc>
                <a:tc>
                  <a:txBody>
                    <a:bodyPr/>
                    <a:lstStyle/>
                    <a:p>
                      <a:pPr algn="ctr" fontAlgn="ctr"/>
                      <a:r>
                        <a:rPr lang="tr-TR" sz="1200" dirty="0"/>
                        <a:t>87.603</a:t>
                      </a:r>
                    </a:p>
                  </a:txBody>
                  <a:tcPr marL="47625" marR="47625" marT="47625" marB="47625" anchor="ctr">
                    <a:solidFill>
                      <a:srgbClr val="92D050"/>
                    </a:solidFill>
                  </a:tcPr>
                </a:tc>
              </a:tr>
            </a:tbl>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9857">
                <a:tc>
                  <a:txBody>
                    <a:bodyPr/>
                    <a:lstStyle/>
                    <a:p>
                      <a:pPr algn="ctr" fontAlgn="ctr"/>
                      <a:r>
                        <a:rPr lang="tr-TR" sz="1200" b="0" dirty="0">
                          <a:solidFill>
                            <a:schemeClr val="tx1"/>
                          </a:solidFill>
                        </a:rPr>
                        <a:t>Tahsildar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2014</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a:t>
                      </a:r>
                    </a:p>
                  </a:txBody>
                  <a:tcPr marL="47625" marR="47625" marT="47625" marB="47625" anchor="ctr">
                    <a:solidFill>
                      <a:schemeClr val="accent3">
                        <a:lumMod val="20000"/>
                        <a:lumOff val="80000"/>
                      </a:schemeClr>
                    </a:solidFill>
                  </a:tcPr>
                </a:tc>
                <a:tc>
                  <a:txBody>
                    <a:bodyPr/>
                    <a:lstStyle/>
                    <a:p>
                      <a:pPr algn="ctr" fontAlgn="ctr"/>
                      <a:r>
                        <a:rPr lang="tr-TR" sz="1200" b="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83.496</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83.496</a:t>
                      </a:r>
                    </a:p>
                  </a:txBody>
                  <a:tcPr marL="47625" marR="47625" marT="47625" marB="47625" anchor="ctr">
                    <a:solidFill>
                      <a:schemeClr val="accent3">
                        <a:lumMod val="20000"/>
                        <a:lumOff val="80000"/>
                      </a:schemeClr>
                    </a:solidFill>
                  </a:tcPr>
                </a:tc>
              </a:tr>
              <a:tr h="489857">
                <a:tc>
                  <a:txBody>
                    <a:bodyPr/>
                    <a:lstStyle/>
                    <a:p>
                      <a:pPr algn="ctr" fontAlgn="ctr"/>
                      <a:r>
                        <a:rPr lang="tr-TR" sz="1200"/>
                        <a:t>Tahsildar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dirty="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85.887</a:t>
                      </a:r>
                    </a:p>
                  </a:txBody>
                  <a:tcPr marL="47625" marR="47625" marT="47625" marB="47625" anchor="ctr"/>
                </a:tc>
                <a:tc>
                  <a:txBody>
                    <a:bodyPr/>
                    <a:lstStyle/>
                    <a:p>
                      <a:pPr algn="ctr" fontAlgn="ctr"/>
                      <a:r>
                        <a:rPr lang="tr-TR" sz="1200"/>
                        <a:t>85.887</a:t>
                      </a:r>
                    </a:p>
                  </a:txBody>
                  <a:tcPr marL="47625" marR="47625" marT="47625" marB="47625" anchor="ctr"/>
                </a:tc>
              </a:tr>
              <a:tr h="489857">
                <a:tc>
                  <a:txBody>
                    <a:bodyPr/>
                    <a:lstStyle/>
                    <a:p>
                      <a:pPr algn="ctr" fontAlgn="ctr"/>
                      <a:r>
                        <a:rPr lang="tr-TR" sz="1200"/>
                        <a:t>Tahsildar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84.610</a:t>
                      </a:r>
                    </a:p>
                  </a:txBody>
                  <a:tcPr marL="47625" marR="47625" marT="47625" marB="47625" anchor="ctr"/>
                </a:tc>
                <a:tc>
                  <a:txBody>
                    <a:bodyPr/>
                    <a:lstStyle/>
                    <a:p>
                      <a:pPr algn="ctr" fontAlgn="ctr"/>
                      <a:r>
                        <a:rPr lang="tr-TR" sz="1200"/>
                        <a:t>89.377</a:t>
                      </a:r>
                    </a:p>
                  </a:txBody>
                  <a:tcPr marL="47625" marR="47625" marT="47625" marB="47625" anchor="ctr"/>
                </a:tc>
              </a:tr>
              <a:tr h="489857">
                <a:tc>
                  <a:txBody>
                    <a:bodyPr/>
                    <a:lstStyle/>
                    <a:p>
                      <a:pPr algn="ctr" fontAlgn="ctr"/>
                      <a:r>
                        <a:rPr lang="tr-TR" sz="1200" dirty="0"/>
                        <a:t>Tahsildar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83.496</a:t>
                      </a:r>
                    </a:p>
                  </a:txBody>
                  <a:tcPr marL="47625" marR="47625" marT="47625" marB="47625" anchor="ctr">
                    <a:solidFill>
                      <a:srgbClr val="92D050"/>
                    </a:solidFill>
                  </a:tcPr>
                </a:tc>
                <a:tc>
                  <a:txBody>
                    <a:bodyPr/>
                    <a:lstStyle/>
                    <a:p>
                      <a:pPr algn="ctr" fontAlgn="ctr"/>
                      <a:r>
                        <a:rPr lang="tr-TR" sz="1200" dirty="0"/>
                        <a:t>89.377</a:t>
                      </a:r>
                    </a:p>
                  </a:txBody>
                  <a:tcPr marL="47625" marR="47625" marT="47625" marB="47625" anchor="ctr">
                    <a:solidFill>
                      <a:srgbClr val="92D050"/>
                    </a:solidFill>
                  </a:tcP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79</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85.934</a:t>
                      </a:r>
                    </a:p>
                  </a:txBody>
                  <a:tcPr marL="47625" marR="47625" marT="47625" marB="47625" anchor="ctr"/>
                </a:tc>
                <a:tc>
                  <a:txBody>
                    <a:bodyPr/>
                    <a:lstStyle/>
                    <a:p>
                      <a:pPr algn="ctr" fontAlgn="ctr"/>
                      <a:r>
                        <a:rPr lang="tr-TR" sz="1200"/>
                        <a:t>90.059</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83.687</a:t>
                      </a:r>
                    </a:p>
                  </a:txBody>
                  <a:tcPr marL="47625" marR="47625" marT="47625" marB="47625" anchor="ctr"/>
                </a:tc>
                <a:tc>
                  <a:txBody>
                    <a:bodyPr/>
                    <a:lstStyle/>
                    <a:p>
                      <a:pPr algn="ctr" fontAlgn="ctr"/>
                      <a:r>
                        <a:rPr lang="tr-TR" sz="1200"/>
                        <a:t>89.243</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82.927</a:t>
                      </a:r>
                    </a:p>
                  </a:txBody>
                  <a:tcPr marL="47625" marR="47625" marT="47625" marB="47625" anchor="ctr"/>
                </a:tc>
                <a:tc>
                  <a:txBody>
                    <a:bodyPr/>
                    <a:lstStyle/>
                    <a:p>
                      <a:pPr algn="ctr" fontAlgn="ctr"/>
                      <a:r>
                        <a:rPr lang="tr-TR" sz="1200"/>
                        <a:t>90.115</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77.211</a:t>
                      </a:r>
                    </a:p>
                  </a:txBody>
                  <a:tcPr marL="47625" marR="47625" marT="47625" marB="47625" anchor="ctr"/>
                </a:tc>
                <a:tc>
                  <a:txBody>
                    <a:bodyPr/>
                    <a:lstStyle/>
                    <a:p>
                      <a:pPr algn="ctr" fontAlgn="ctr"/>
                      <a:r>
                        <a:rPr lang="tr-TR" sz="1200"/>
                        <a:t>95.035</a:t>
                      </a:r>
                    </a:p>
                  </a:txBody>
                  <a:tcPr marL="47625" marR="47625" marT="47625" marB="47625" anchor="ctr"/>
                </a:tc>
              </a:tr>
              <a:tr h="489857">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767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77.211</a:t>
                      </a:r>
                    </a:p>
                  </a:txBody>
                  <a:tcPr marL="47625" marR="47625" marT="47625" marB="47625" anchor="ctr">
                    <a:solidFill>
                      <a:srgbClr val="92D050"/>
                    </a:solidFill>
                  </a:tcPr>
                </a:tc>
                <a:tc>
                  <a:txBody>
                    <a:bodyPr/>
                    <a:lstStyle/>
                    <a:p>
                      <a:pPr algn="ctr" fontAlgn="ctr"/>
                      <a:r>
                        <a:rPr lang="tr-TR" sz="1200" dirty="0"/>
                        <a:t>95.035</a:t>
                      </a:r>
                    </a:p>
                  </a:txBody>
                  <a:tcPr marL="47625" marR="47625" marT="47625" marB="47625" anchor="ctr">
                    <a:solidFill>
                      <a:srgbClr val="92D050"/>
                    </a:solidFill>
                  </a:tcPr>
                </a:tc>
              </a:tr>
              <a:tr h="489857">
                <a:tc>
                  <a:txBody>
                    <a:bodyPr/>
                    <a:lstStyle/>
                    <a:p>
                      <a:pPr algn="ctr" fontAlgn="ctr"/>
                      <a:r>
                        <a:rPr lang="tr-TR" sz="1200"/>
                        <a:t>Veznedar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82.774</a:t>
                      </a:r>
                    </a:p>
                  </a:txBody>
                  <a:tcPr marL="47625" marR="47625" marT="47625" marB="47625" anchor="ctr"/>
                </a:tc>
                <a:tc>
                  <a:txBody>
                    <a:bodyPr/>
                    <a:lstStyle/>
                    <a:p>
                      <a:pPr algn="ctr" fontAlgn="ctr"/>
                      <a:r>
                        <a:rPr lang="tr-TR" sz="1200"/>
                        <a:t>89.568</a:t>
                      </a:r>
                    </a:p>
                  </a:txBody>
                  <a:tcPr marL="47625" marR="47625" marT="47625" marB="47625" anchor="ctr"/>
                </a:tc>
              </a:tr>
              <a:tr h="489857">
                <a:tc>
                  <a:txBody>
                    <a:bodyPr/>
                    <a:lstStyle/>
                    <a:p>
                      <a:pPr algn="ctr" fontAlgn="ctr"/>
                      <a:r>
                        <a:rPr lang="tr-TR" sz="120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a:t>87.881</a:t>
                      </a:r>
                    </a:p>
                  </a:txBody>
                  <a:tcPr marL="47625" marR="47625" marT="47625" marB="47625" anchor="ctr"/>
                </a:tc>
              </a:tr>
              <a:tr h="489857">
                <a:tc>
                  <a:txBody>
                    <a:bodyPr/>
                    <a:lstStyle/>
                    <a:p>
                      <a:pPr algn="ctr" fontAlgn="ctr"/>
                      <a:r>
                        <a:rPr lang="tr-TR" sz="1200" dirty="0"/>
                        <a:t>Veznedar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78.443</a:t>
                      </a:r>
                    </a:p>
                  </a:txBody>
                  <a:tcPr marL="47625" marR="47625" marT="47625" marB="47625" anchor="ctr">
                    <a:solidFill>
                      <a:srgbClr val="92D050"/>
                    </a:solidFill>
                  </a:tcPr>
                </a:tc>
                <a:tc>
                  <a:txBody>
                    <a:bodyPr/>
                    <a:lstStyle/>
                    <a:p>
                      <a:pPr algn="ctr" fontAlgn="ctr"/>
                      <a:r>
                        <a:rPr lang="tr-TR" sz="1200" dirty="0"/>
                        <a:t>89.568</a:t>
                      </a:r>
                    </a:p>
                  </a:txBody>
                  <a:tcPr marL="47625" marR="47625" marT="47625" marB="47625" anchor="ctr">
                    <a:solidFill>
                      <a:srgbClr val="92D050"/>
                    </a:solidFill>
                  </a:tcPr>
                </a:tc>
              </a:tr>
              <a:tr h="489857">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a:t>88.244</a:t>
                      </a:r>
                    </a:p>
                  </a:txBody>
                  <a:tcPr marL="47625" marR="47625" marT="47625" marB="47625" anchor="ctr"/>
                </a:tc>
              </a:tr>
              <a:tr h="489857">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562074"/>
          </a:xfrm>
        </p:spPr>
        <p:style>
          <a:lnRef idx="3">
            <a:schemeClr val="lt1"/>
          </a:lnRef>
          <a:fillRef idx="1">
            <a:schemeClr val="accent3"/>
          </a:fillRef>
          <a:effectRef idx="1">
            <a:schemeClr val="accent3"/>
          </a:effectRef>
          <a:fontRef idx="minor">
            <a:schemeClr val="lt1"/>
          </a:fontRef>
        </p:style>
        <p:txBody>
          <a:bodyPr/>
          <a:lstStyle/>
          <a:p>
            <a:pPr algn="ctr"/>
            <a:r>
              <a:rPr lang="tr-TR" b="1" dirty="0" smtClean="0"/>
              <a:t>Malzeme mühendisliği</a:t>
            </a:r>
            <a:endParaRPr lang="tr-TR" b="1" dirty="0"/>
          </a:p>
        </p:txBody>
      </p:sp>
      <p:sp>
        <p:nvSpPr>
          <p:cNvPr id="3" name="2 İçerik Yer Tutucusu"/>
          <p:cNvSpPr>
            <a:spLocks noGrp="1"/>
          </p:cNvSpPr>
          <p:nvPr>
            <p:ph sz="quarter" idx="1"/>
          </p:nvPr>
        </p:nvSpPr>
        <p:spPr>
          <a:xfrm>
            <a:off x="107504" y="692696"/>
            <a:ext cx="8640960" cy="5976664"/>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fontAlgn="base"/>
            <a:r>
              <a:rPr lang="tr-TR" b="1" dirty="0" smtClean="0"/>
              <a:t>Kısaca</a:t>
            </a:r>
          </a:p>
          <a:p>
            <a:pPr fontAlgn="base"/>
            <a:r>
              <a:rPr lang="tr-TR" dirty="0" smtClean="0"/>
              <a:t>Malzeme Mühendisliği lisans programı, ileri teknoloji malzemelerinin tasarım ve uygulaması için gerekli kuramsal ve uygulamalı bilgileri öğrencilere kazandırmayı amaçlamaktadır. Malzeme Bilimi ve Mühendisliği; seramik, metal, polimer ve </a:t>
            </a:r>
            <a:r>
              <a:rPr lang="tr-TR" dirty="0" err="1" smtClean="0"/>
              <a:t>kompozit</a:t>
            </a:r>
            <a:r>
              <a:rPr lang="tr-TR" dirty="0" smtClean="0"/>
              <a:t> malzemelerin çalışıldığı disiplinler arası bir bilim dalı olup fizik, kimya ve biyoloji gibi temel bilimlerin yanı sıra kimya ve makine mühendislikleri ile de güçlü bir ilişkiye sahiptir. </a:t>
            </a:r>
            <a:br>
              <a:rPr lang="tr-TR" dirty="0" smtClean="0"/>
            </a:br>
            <a:r>
              <a:rPr lang="tr-TR" dirty="0" smtClean="0"/>
              <a:t/>
            </a:r>
            <a:br>
              <a:rPr lang="tr-TR" dirty="0" smtClean="0"/>
            </a:br>
            <a:r>
              <a:rPr lang="tr-TR" b="1" dirty="0" smtClean="0"/>
              <a:t>Kişisel Özellikler</a:t>
            </a:r>
          </a:p>
          <a:p>
            <a:pPr fontAlgn="base"/>
            <a:r>
              <a:rPr lang="tr-TR" dirty="0" smtClean="0"/>
              <a:t>Malzeme mühendisliği programında okumak isteyenlerin, matematik, fen ve mühendislik konularına ilgili, edindiği bilgileri uygulama becerisine sahip, deney tasarlama, deney yapma, deney sonuçlarını analiz etme ve yorumlama becerisi olan, çok disiplinli takımlarda çalışabilecek, sözlü ve yazılı iletişim kurma becerisi olan, proje tabanlı çalışabilecek kimseler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yıldır.Program süresince, seramiklerin üretimi ve </a:t>
            </a:r>
            <a:r>
              <a:rPr lang="tr-TR" dirty="0" err="1" smtClean="0"/>
              <a:t>karakterizasyonu</a:t>
            </a:r>
            <a:r>
              <a:rPr lang="tr-TR" dirty="0" smtClean="0"/>
              <a:t>, metalik malzemelerin yüzey modifikasyonu ve kaplanması, seramiklerin elektronik uygulamaları, malzemelerin </a:t>
            </a:r>
            <a:r>
              <a:rPr lang="tr-TR" dirty="0" err="1" smtClean="0"/>
              <a:t>nano</a:t>
            </a:r>
            <a:r>
              <a:rPr lang="tr-TR" dirty="0" smtClean="0"/>
              <a:t> boyutlarda sentezi ve incelenmesi, ince film, yarı iletken teknolojileri gibi konularda çalışmalar yapılmaktadır.</a:t>
            </a:r>
            <a:br>
              <a:rPr lang="tr-TR" dirty="0" smtClean="0"/>
            </a:br>
            <a:r>
              <a:rPr lang="tr-TR" dirty="0" smtClean="0"/>
              <a:t/>
            </a:r>
            <a:br>
              <a:rPr lang="tr-TR" dirty="0" smtClean="0"/>
            </a:br>
            <a:r>
              <a:rPr lang="tr-TR" b="1" dirty="0" smtClean="0"/>
              <a:t>Sosyal Statü ve Unvanlar</a:t>
            </a:r>
          </a:p>
          <a:p>
            <a:pPr fontAlgn="base"/>
            <a:r>
              <a:rPr lang="tr-TR" dirty="0" smtClean="0"/>
              <a:t>Programdan mezun olanlara ?Malzeme Mühendisi? unvanı verilir. </a:t>
            </a:r>
            <a:br>
              <a:rPr lang="tr-TR" dirty="0" smtClean="0"/>
            </a:br>
            <a:r>
              <a:rPr lang="tr-TR" dirty="0" smtClean="0"/>
              <a:t/>
            </a:r>
            <a:br>
              <a:rPr lang="tr-TR" dirty="0" smtClean="0"/>
            </a:br>
            <a:r>
              <a:rPr lang="tr-TR" b="1" dirty="0" smtClean="0"/>
              <a:t>Çalışma Sahaları</a:t>
            </a:r>
          </a:p>
          <a:p>
            <a:r>
              <a:rPr lang="tr-TR" dirty="0" smtClean="0"/>
              <a:t>Malzeme Mühendisliği mezunları ileri teknoloji malzemelerinde yoğunlaşan endüstrilerde geniş bir yelpazede iş bulabilmekte ve iş kurabilmektedirler. Mezunlar, ulusal veya uluslararası araştırma-geliştirme odaklı kurumlarda (üniversite, firmaların araştırma-geliştirme bölümleri ve araştırma enstitülerinde) yürütülen projelerde tam zamanlı araştırmacı olarak görev alabilirler.Malzeme Mühendislerinin çalışabileceği yerlerden bazıları şunlardır; Demir-Çelik Sanayi, Demir-Dışı Metal Üretim Sanayi, Cam, Seramik ve </a:t>
            </a:r>
            <a:r>
              <a:rPr lang="tr-TR" dirty="0" err="1" smtClean="0"/>
              <a:t>Refrakter</a:t>
            </a:r>
            <a:r>
              <a:rPr lang="tr-TR" dirty="0" smtClean="0"/>
              <a:t> Sanayi, Döküm Sanayi, Ar-</a:t>
            </a:r>
            <a:r>
              <a:rPr lang="tr-TR" dirty="0" err="1" smtClean="0"/>
              <a:t>Ge</a:t>
            </a:r>
            <a:r>
              <a:rPr lang="tr-TR" dirty="0" smtClean="0"/>
              <a:t> Şirketleri ve Üniversiteler, Savunma Sanayi, Makine İmalat Sanayi, Otomotiv ve Otomotiv Yan Sanayi, Uçak ve Gemi İmalat Sanayi, Plastik Teknolojisi, Kaynak Malzemeleri Üretimi Sanayi, Metal Şekillendirme ve İşleme Sanayi, Yüzey İşlemleri ve Kaplama Sanayi, Elektrik-Elektronik Malzeme Üretimi, Manyetik Malzeme Üretimi, Biyomedikal Malzeme Üretimi, Kalite Kontrol ve Gözetim Şirketleri.</a:t>
            </a:r>
            <a:br>
              <a:rPr lang="tr-TR" dirty="0" smtClean="0"/>
            </a:br>
            <a:endParaRPr lang="tr-TR"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7.pn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Celal Bayar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210000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237,998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Celal Bayar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237000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226,162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Yıldırım Beyazıt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142000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274,864</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Adana Bilim ve Teknoloji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215000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235,872</a:t>
                      </a:r>
                    </a:p>
                  </a:txBody>
                  <a:tcPr marL="9525" marR="9525" marT="9525" marB="0" anchor="ctr"/>
                </a:tc>
              </a:tr>
            </a:tbl>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979714">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80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83.505</a:t>
                      </a:r>
                    </a:p>
                  </a:txBody>
                  <a:tcPr marL="47625" marR="47625" marT="47625" marB="47625" anchor="ctr">
                    <a:solidFill>
                      <a:srgbClr val="92D050"/>
                    </a:solidFill>
                  </a:tcPr>
                </a:tc>
                <a:tc>
                  <a:txBody>
                    <a:bodyPr/>
                    <a:lstStyle/>
                    <a:p>
                      <a:pPr algn="ctr" fontAlgn="ctr"/>
                      <a:r>
                        <a:rPr lang="tr-TR" sz="1200" b="1" dirty="0"/>
                        <a:t>99.263</a:t>
                      </a:r>
                    </a:p>
                  </a:txBody>
                  <a:tcPr marL="47625" marR="47625" marT="47625" marB="47625" anchor="ctr">
                    <a:solidFill>
                      <a:srgbClr val="92D050"/>
                    </a:solidFill>
                  </a:tcPr>
                </a:tc>
              </a:tr>
              <a:tr h="979714">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83.505</a:t>
                      </a:r>
                    </a:p>
                  </a:txBody>
                  <a:tcPr marL="47625" marR="47625" marT="47625" marB="47625" anchor="ctr"/>
                </a:tc>
                <a:tc>
                  <a:txBody>
                    <a:bodyPr/>
                    <a:lstStyle/>
                    <a:p>
                      <a:pPr algn="ctr" fontAlgn="ctr"/>
                      <a:r>
                        <a:rPr lang="tr-TR" sz="1200"/>
                        <a:t>91.971</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84.626</a:t>
                      </a:r>
                    </a:p>
                  </a:txBody>
                  <a:tcPr marL="47625" marR="47625" marT="47625" marB="47625" anchor="ctr"/>
                </a:tc>
                <a:tc>
                  <a:txBody>
                    <a:bodyPr/>
                    <a:lstStyle/>
                    <a:p>
                      <a:pPr algn="ctr" fontAlgn="ctr"/>
                      <a:r>
                        <a:rPr lang="tr-TR" sz="1200"/>
                        <a:t>93.661</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84.708</a:t>
                      </a:r>
                    </a:p>
                  </a:txBody>
                  <a:tcPr marL="47625" marR="47625" marT="47625" marB="47625" anchor="ctr"/>
                </a:tc>
                <a:tc>
                  <a:txBody>
                    <a:bodyPr/>
                    <a:lstStyle/>
                    <a:p>
                      <a:pPr algn="ctr" fontAlgn="ctr"/>
                      <a:r>
                        <a:rPr lang="tr-TR" sz="1200"/>
                        <a:t>99.263</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84.639</a:t>
                      </a:r>
                    </a:p>
                  </a:txBody>
                  <a:tcPr marL="47625" marR="47625" marT="47625" marB="47625" anchor="ctr"/>
                </a:tc>
                <a:tc>
                  <a:txBody>
                    <a:bodyPr/>
                    <a:lstStyle/>
                    <a:p>
                      <a:pPr algn="ctr" fontAlgn="ctr"/>
                      <a:r>
                        <a:rPr lang="tr-TR" sz="1200"/>
                        <a:t>96.341</a:t>
                      </a:r>
                    </a:p>
                  </a:txBody>
                  <a:tcPr marL="47625" marR="47625" marT="47625" marB="47625" anchor="ctr"/>
                </a:tc>
              </a:tr>
              <a:tr h="979714">
                <a:tc>
                  <a:txBody>
                    <a:bodyPr/>
                    <a:lstStyle/>
                    <a:p>
                      <a:pPr algn="ctr" fontAlgn="ctr"/>
                      <a:r>
                        <a:rPr lang="tr-TR" sz="1200" b="1" dirty="0"/>
                        <a:t>Mühendis</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80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83.505</a:t>
                      </a:r>
                    </a:p>
                  </a:txBody>
                  <a:tcPr marL="47625" marR="47625" marT="47625" marB="47625" anchor="ctr">
                    <a:solidFill>
                      <a:srgbClr val="92D050"/>
                    </a:solidFill>
                  </a:tcPr>
                </a:tc>
                <a:tc>
                  <a:txBody>
                    <a:bodyPr/>
                    <a:lstStyle/>
                    <a:p>
                      <a:pPr algn="ctr" fontAlgn="ctr"/>
                      <a:r>
                        <a:rPr lang="tr-TR" sz="1200" b="1" dirty="0"/>
                        <a:t>99.263</a:t>
                      </a:r>
                    </a:p>
                  </a:txBody>
                  <a:tcPr marL="47625" marR="47625" marT="47625" marB="47625" anchor="ctr">
                    <a:solidFill>
                      <a:srgbClr val="92D050"/>
                    </a:solidFill>
                  </a:tcPr>
                </a:tc>
              </a:tr>
            </a:tbl>
          </a:graphicData>
        </a:graphic>
      </p:graphicFrame>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634082"/>
          </a:xfrm>
        </p:spPr>
        <p:style>
          <a:lnRef idx="3">
            <a:schemeClr val="lt1"/>
          </a:lnRef>
          <a:fillRef idx="1">
            <a:schemeClr val="accent6"/>
          </a:fillRef>
          <a:effectRef idx="1">
            <a:schemeClr val="accent6"/>
          </a:effectRef>
          <a:fontRef idx="minor">
            <a:schemeClr val="lt1"/>
          </a:fontRef>
        </p:style>
        <p:txBody>
          <a:bodyPr/>
          <a:lstStyle/>
          <a:p>
            <a:pPr algn="ctr"/>
            <a:r>
              <a:rPr lang="tr-TR" b="1" dirty="0" smtClean="0"/>
              <a:t>matematik</a:t>
            </a:r>
            <a:endParaRPr lang="tr-TR" b="1" dirty="0"/>
          </a:p>
        </p:txBody>
      </p:sp>
      <p:sp>
        <p:nvSpPr>
          <p:cNvPr id="3" name="2 İçerik Yer Tutucusu"/>
          <p:cNvSpPr>
            <a:spLocks noGrp="1"/>
          </p:cNvSpPr>
          <p:nvPr>
            <p:ph sz="quarter" idx="1"/>
          </p:nvPr>
        </p:nvSpPr>
        <p:spPr>
          <a:xfrm>
            <a:off x="107504" y="764704"/>
            <a:ext cx="8712968" cy="5832648"/>
          </a:xfrm>
        </p:spPr>
        <p:style>
          <a:lnRef idx="0">
            <a:schemeClr val="accent6"/>
          </a:lnRef>
          <a:fillRef idx="3">
            <a:schemeClr val="accent6"/>
          </a:fillRef>
          <a:effectRef idx="3">
            <a:schemeClr val="accent6"/>
          </a:effectRef>
          <a:fontRef idx="minor">
            <a:schemeClr val="lt1"/>
          </a:fontRef>
        </p:style>
        <p:txBody>
          <a:bodyPr>
            <a:normAutofit fontScale="47500" lnSpcReduction="20000"/>
          </a:bodyPr>
          <a:lstStyle/>
          <a:p>
            <a:pPr fontAlgn="base"/>
            <a:endParaRPr lang="tr-TR" dirty="0" smtClean="0"/>
          </a:p>
          <a:p>
            <a:pPr fontAlgn="base"/>
            <a:endParaRPr lang="tr-TR" b="1" dirty="0" smtClean="0"/>
          </a:p>
          <a:p>
            <a:pPr fontAlgn="base"/>
            <a:r>
              <a:rPr lang="tr-TR" b="1" dirty="0" smtClean="0"/>
              <a:t>Kısaca</a:t>
            </a:r>
          </a:p>
          <a:p>
            <a:pPr fontAlgn="base"/>
            <a:r>
              <a:rPr lang="tr-TR" dirty="0" smtClean="0"/>
              <a:t>Matematik tümdengelimli ve tümevarımlı akıl yürütme yollarıyla sayılar ve geometrik şekiller gibi kavramların özelliklerini ve bunların arasındaki bağıntıları inceleyen bir disiplindir. Matematik Programı; matematik ilke, yöntem ve sistemlerinin analizi, geliştirilmesi ve bunların karşılıklı ilişkileri ile bu ilke ve yöntemlerin bilimsel ve teknolojik alanlara uygulanması gibi konularda eğitim ve araştırma yapar. </a:t>
            </a:r>
            <a:br>
              <a:rPr lang="tr-TR" dirty="0" smtClean="0"/>
            </a:br>
            <a:r>
              <a:rPr lang="tr-TR" dirty="0" smtClean="0"/>
              <a:t/>
            </a:r>
            <a:br>
              <a:rPr lang="tr-TR" dirty="0" smtClean="0"/>
            </a:br>
            <a:r>
              <a:rPr lang="tr-TR" b="1" dirty="0" smtClean="0"/>
              <a:t>Kişisel Özellikler</a:t>
            </a:r>
          </a:p>
          <a:p>
            <a:pPr fontAlgn="base"/>
            <a:r>
              <a:rPr lang="tr-TR" dirty="0" smtClean="0"/>
              <a:t>Matematikçi olmak isteyenlerin; üst düzeyde genel ve sayısal düşünme yeteneğine sahip, soyut kavramlarla uğraşmaktan ve derinliğine araştırma yapmaktan hoşlanan, sayılarla akıl yürütme gücüne sahip, cebir ve geometriye ilgili ve bu alanlarda başarılı kimseler olmaları gerekir. </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Öğretim süresince; Analiz, Analitik Geometri, Fizik, Soyut Matematik, Cebir, Diferansiyel Denklemler, Soyut Cebir ve Sayılar Teorisi, Diferansiyel Geometri, Nümerik Analiz, Reel Analiz, Kompleks Fonksiyonlar Teorisi gibi derslerden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Matematik Programından mezun olan kişiye "Matematikçi" unvanı verilir. Matematik, saf (sırf) matematik ve uygulamalı matematik olarak iki temel gruba ayrılır. Saf (sırf) matematik alanında çalışanlar, matematik ilke, yöntem ve sistemlerinin analizi, geliştirilmesi ve bunların karşılıklı ilişkileri üzerinde çalışırlar. Uygulamalı matematik alanında çalışanlar ise matematik ilke ve yöntemlerinin bilimsel ve teknolojik alanlara uygulanması ile ilgilenirler. </a:t>
            </a:r>
            <a:br>
              <a:rPr lang="tr-TR" dirty="0" smtClean="0"/>
            </a:br>
            <a:r>
              <a:rPr lang="tr-TR" dirty="0" smtClean="0"/>
              <a:t/>
            </a:r>
            <a:br>
              <a:rPr lang="tr-TR" dirty="0" smtClean="0"/>
            </a:br>
            <a:r>
              <a:rPr lang="tr-TR" b="1" dirty="0" smtClean="0"/>
              <a:t>Çalışma Sahaları</a:t>
            </a:r>
          </a:p>
          <a:p>
            <a:r>
              <a:rPr lang="tr-TR" dirty="0" smtClean="0"/>
              <a:t>Matematik Programı mezunları ortaöğretim kurumlarında öğretmen, yükseköğretim kurumlarında öğretim elemanı olarak çalışabilirler. Matematik eğitimi, bilgisayar alanında çalışabilmek için gerekli temel bilgi ve beceriyi kazandırdığından bazı matematikçiler kamu ya da özel kuruluşlarda bilgisayar programcısı olarak çalışmaktadır. Uygulamalı matematik alanında yetişenler Devlet İstatistik Enstitüsü, Maden Tetkik Arama Enstitüsü, TEAŞ ve TEDAŞ, Köy Hizmetleri gibi resmi kuruluşlarda görev alabilmektedirler. Bilgiişlem, istatistik, iş-ticaret, sosyal ve temel bilimlerdeki araştırma alanlarında matematikçilere gereksinim duyulmaktadır.Matematik günlük yaşantı ve birçok bilim dalıyla iç içedir. Teknolojik gelişme ile birlikte Mühendislik, Tıp, Sosyal Bilimler, Psikoloji, Biyoloji, Ekonomi, Demografi, Pazarlama, Uzay ve daha birçok konuda matematik bilgisine ve matematikçiye duyulan ihtiyaç artacaktır.</a:t>
            </a:r>
            <a:endParaRPr lang="tr-TR"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9135128.jpg"/>
          <p:cNvPicPr>
            <a:picLocks noGrp="1" noChangeAspect="1"/>
          </p:cNvPicPr>
          <p:nvPr>
            <p:ph sz="quarter" idx="1"/>
          </p:nvPr>
        </p:nvPicPr>
        <p:blipFill>
          <a:blip r:embed="rId2" cstate="print"/>
          <a:stretch>
            <a:fillRect/>
          </a:stretch>
        </p:blipFill>
        <p:spPr>
          <a:xfrm>
            <a:off x="0" y="0"/>
            <a:ext cx="9144000" cy="443711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48200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372,682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Galatasaray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35400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393,363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a:solidFill>
                            <a:srgbClr val="000000"/>
                          </a:solidFill>
                          <a:latin typeface="Arial Black" pitchFamily="34" charset="0"/>
                        </a:rPr>
                        <a:t>253000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220,763</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Çankırı Karatekin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219,016</a:t>
                      </a:r>
                    </a:p>
                  </a:txBody>
                  <a:tcPr marL="9525" marR="9525" marT="9525" marB="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0"/>
            <a:ext cx="8591550" cy="1196751"/>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Antrenörlük Eğitimi</a:t>
            </a:r>
            <a:br>
              <a:rPr lang="tr-TR" dirty="0" smtClean="0">
                <a:latin typeface="Arial Black" pitchFamily="34" charset="0"/>
              </a:rPr>
            </a:br>
            <a:endParaRPr lang="tr-TR" dirty="0">
              <a:latin typeface="Arial Black" pitchFamily="34" charset="0"/>
            </a:endParaRPr>
          </a:p>
        </p:txBody>
      </p:sp>
      <p:sp>
        <p:nvSpPr>
          <p:cNvPr id="3" name="İçerik Yer Tutucusu 2"/>
          <p:cNvSpPr>
            <a:spLocks noGrp="1"/>
          </p:cNvSpPr>
          <p:nvPr>
            <p:ph sz="quarter" idx="1"/>
          </p:nvPr>
        </p:nvSpPr>
        <p:spPr>
          <a:xfrm>
            <a:off x="274320" y="1484784"/>
            <a:ext cx="8595360" cy="5255480"/>
          </a:xfrm>
        </p:spPr>
        <p:style>
          <a:lnRef idx="1">
            <a:schemeClr val="accent5"/>
          </a:lnRef>
          <a:fillRef idx="2">
            <a:schemeClr val="accent5"/>
          </a:fillRef>
          <a:effectRef idx="1">
            <a:schemeClr val="accent5"/>
          </a:effectRef>
          <a:fontRef idx="minor">
            <a:schemeClr val="dk1"/>
          </a:fontRef>
        </p:style>
        <p:txBody>
          <a:bodyPr>
            <a:noAutofit/>
          </a:bodyPr>
          <a:lstStyle/>
          <a:p>
            <a:pPr fontAlgn="base"/>
            <a:r>
              <a:rPr lang="tr-TR" sz="1200" b="1" dirty="0" smtClean="0"/>
              <a:t>Kısaca</a:t>
            </a:r>
          </a:p>
          <a:p>
            <a:pPr fontAlgn="base"/>
            <a:r>
              <a:rPr lang="tr-TR" sz="1200" b="1" dirty="0" smtClean="0"/>
              <a:t>Antrenörlük; antrenman bilimi, egzersiz fizyolojisi, </a:t>
            </a:r>
            <a:r>
              <a:rPr lang="tr-TR" sz="1200" b="1" dirty="0" err="1" smtClean="0"/>
              <a:t>kinesyoloji</a:t>
            </a:r>
            <a:r>
              <a:rPr lang="tr-TR" sz="1200" b="1" dirty="0" smtClean="0"/>
              <a:t>, spor psikolojisi, istatistik, spor branşlarının taktiksel gelişimi, sosyal ve sağlık bilimleri ile paslaşan disiplinler arası bir alandır. Son yıllarda spor alanında meydana gelen ilerlemeler dünyada olduğu gibi Türkiye?de de sporda uzmanlaşmayı beraberinde getirmiştir. Bu yüzden antrenörlük alanında ihtiyaç duyulan nitelikli insan gücünün sistemli olarak üniversitelerde yetiştirilmesi kaçınılmaz hale gelmiştir. </a:t>
            </a:r>
            <a:br>
              <a:rPr lang="tr-TR" sz="1200" b="1" dirty="0" smtClean="0"/>
            </a:br>
            <a:r>
              <a:rPr lang="tr-TR" sz="1200" b="1" dirty="0" smtClean="0"/>
              <a:t/>
            </a:r>
            <a:br>
              <a:rPr lang="tr-TR" sz="1200" b="1" dirty="0" smtClean="0"/>
            </a:br>
            <a:r>
              <a:rPr lang="tr-TR" sz="1200" b="1" dirty="0" smtClean="0"/>
              <a:t>Kişisel Özellikler</a:t>
            </a:r>
          </a:p>
          <a:p>
            <a:pPr fontAlgn="base"/>
            <a:r>
              <a:rPr lang="tr-TR" sz="1200" b="1" dirty="0" smtClean="0"/>
              <a:t>Üniversitelerin Beden Eğitimi ve Spor Yüksekokulları bünyesinde eğitim veren ve özel yetenek sınavı ile öğrenci alan Antrenörlük Eğitimi Programı; spor alanında ihtiyaç duyulan nitelikli antrenörleri yetiştirmeyi amaçlar. Bölüm, bilimsel temellerle yapılan antrenmanların ve spor faaliyetlerinin geniş kitlelere yayılmasını ve üst düzeyde sporcu (dünya ve olimpiyat şampiyonları) yetiştirilmesini hedefler. </a:t>
            </a:r>
            <a:br>
              <a:rPr lang="tr-TR" sz="1200" b="1" dirty="0" smtClean="0"/>
            </a:br>
            <a:r>
              <a:rPr lang="tr-TR" sz="1200" b="1" dirty="0" smtClean="0"/>
              <a:t/>
            </a:r>
            <a:br>
              <a:rPr lang="tr-TR" sz="1200" b="1" dirty="0" smtClean="0"/>
            </a:br>
            <a:r>
              <a:rPr lang="tr-TR" sz="1200" b="1" dirty="0" smtClean="0"/>
              <a:t>Dersler ve Eğitim Süreleri</a:t>
            </a:r>
          </a:p>
          <a:p>
            <a:pPr fontAlgn="base"/>
            <a:r>
              <a:rPr lang="tr-TR" sz="1200" b="1" dirty="0" smtClean="0"/>
              <a:t>Programın öğretim süresi dört yıldır. Temelde antrenman (hareket) eğitimini esas alan program, eğitim süresince birçok bilim alanında yapılan çalışmalardan da yararlanmaktadır. Antrenörlük programı öğrencilere teorik ve pratik bilgilerini geliştiren dersler sunmaktadır. Bölüm; Jimnastik, Atletizm, Badminton, Basketbol, Futbol, Hentbol, Masa Tenisi, Tenis, Voleybol, Yüzme vb. alt uzmanlık alanlarına ayrılmaktadır.</a:t>
            </a:r>
            <a:br>
              <a:rPr lang="tr-TR" sz="1200" b="1" dirty="0" smtClean="0"/>
            </a:br>
            <a:r>
              <a:rPr lang="tr-TR" sz="1200" b="1" dirty="0" smtClean="0"/>
              <a:t/>
            </a:r>
            <a:br>
              <a:rPr lang="tr-TR" sz="1200" b="1" dirty="0" smtClean="0"/>
            </a:br>
            <a:r>
              <a:rPr lang="tr-TR" sz="1200" b="1" dirty="0" smtClean="0"/>
              <a:t>Sosyal Statü ve Unvanlar</a:t>
            </a:r>
          </a:p>
          <a:p>
            <a:r>
              <a:rPr lang="tr-TR" sz="1200" b="1" dirty="0" smtClean="0"/>
              <a:t>Antrenörlük mezunları; amatör ve profesyonel spor kulüplerinde, Gençlik ve Spor Genel Müdürlüğü?nün il ve ilçe teşkilatlarında ve MEB bünyesindeki resmi ve özel okullarda antrenör veya yardımcı antrenör olarak çalışabilirler. Ayrıca özel spor salonlarında ve turizm sektöründe sportif aktivitelerin öğretilmesi ve organizasyonunda görev alabilirler.</a:t>
            </a:r>
            <a:br>
              <a:rPr lang="tr-TR" sz="1200" b="1" dirty="0" smtClean="0"/>
            </a:br>
            <a:endParaRPr lang="tr-TR" sz="1200" b="1" dirty="0"/>
          </a:p>
        </p:txBody>
      </p:sp>
    </p:spTree>
    <p:extLst>
      <p:ext uri="{BB962C8B-B14F-4D97-AF65-F5344CB8AC3E}">
        <p14:creationId xmlns:p14="http://schemas.microsoft.com/office/powerpoint/2010/main" val="367395842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1"/>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71500">
                <a:tc>
                  <a:txBody>
                    <a:bodyPr/>
                    <a:lstStyle/>
                    <a:p>
                      <a:pPr algn="ctr" fontAlgn="t"/>
                      <a:r>
                        <a:rPr lang="tr-TR" sz="1200" dirty="0" smtClean="0">
                          <a:hlinkClick r:id="rId2" action="ppaction://hlinksldjump"/>
                        </a:rPr>
                        <a:t>Unvan</a:t>
                      </a:r>
                      <a:endParaRPr lang="tr-TR" sz="1200" dirty="0"/>
                    </a:p>
                  </a:txBody>
                  <a:tcPr marL="47625" marR="47625" marT="76200" marB="76200"/>
                </a:tc>
                <a:tc>
                  <a:txBody>
                    <a:bodyPr/>
                    <a:lstStyle/>
                    <a:p>
                      <a:pPr algn="ctr" fontAlgn="t"/>
                      <a:r>
                        <a:rPr lang="tr-TR" sz="1200"/>
                        <a:t>Yıl</a:t>
                      </a:r>
                    </a:p>
                  </a:txBody>
                  <a:tcPr marL="47625" marR="47625" marT="76200" marB="76200"/>
                </a:tc>
                <a:tc>
                  <a:txBody>
                    <a:bodyPr/>
                    <a:lstStyle/>
                    <a:p>
                      <a:pPr algn="ctr" fontAlgn="t"/>
                      <a:r>
                        <a:rPr lang="tr-TR" sz="1200"/>
                        <a:t>Kontenjan</a:t>
                      </a:r>
                    </a:p>
                  </a:txBody>
                  <a:tcPr marL="47625" marR="47625" marT="76200" marB="76200"/>
                </a:tc>
                <a:tc>
                  <a:txBody>
                    <a:bodyPr/>
                    <a:lstStyle/>
                    <a:p>
                      <a:pPr algn="ctr" fontAlgn="t"/>
                      <a:r>
                        <a:rPr lang="tr-TR" sz="1200"/>
                        <a:t>Boş Kadro</a:t>
                      </a:r>
                    </a:p>
                  </a:txBody>
                  <a:tcPr marL="47625" marR="47625" marT="76200" marB="76200"/>
                </a:tc>
                <a:tc>
                  <a:txBody>
                    <a:bodyPr/>
                    <a:lstStyle/>
                    <a:p>
                      <a:pPr algn="ctr" fontAlgn="t"/>
                      <a:r>
                        <a:rPr lang="tr-TR" sz="1200"/>
                        <a:t>Min.Puan</a:t>
                      </a:r>
                    </a:p>
                  </a:txBody>
                  <a:tcPr marL="47625" marR="47625" marT="76200" marB="76200"/>
                </a:tc>
                <a:tc>
                  <a:txBody>
                    <a:bodyPr/>
                    <a:lstStyle/>
                    <a:p>
                      <a:pPr algn="ctr" fontAlgn="t"/>
                      <a:r>
                        <a:rPr lang="tr-TR" sz="1200"/>
                        <a:t>Max.Puan</a:t>
                      </a:r>
                    </a:p>
                  </a:txBody>
                  <a:tcPr marL="47625" marR="47625" marT="76200" marB="76200"/>
                </a:tc>
              </a:tr>
              <a:tr h="571500">
                <a:tc>
                  <a:txBody>
                    <a:bodyPr/>
                    <a:lstStyle/>
                    <a:p>
                      <a:pPr algn="ctr" fontAlgn="ctr"/>
                      <a:endParaRPr lang="tr-TR" sz="1200" dirty="0"/>
                    </a:p>
                  </a:txBody>
                  <a:tcPr marL="47625" marR="47625" marT="47625" marB="47625" anchor="ctr">
                    <a:solidFill>
                      <a:srgbClr val="92D050"/>
                    </a:solidFill>
                  </a:tcPr>
                </a:tc>
                <a:tc>
                  <a:txBody>
                    <a:bodyPr/>
                    <a:lstStyle/>
                    <a:p>
                      <a:pPr algn="ctr" fontAlgn="ctr"/>
                      <a:r>
                        <a:rPr lang="tr-TR" sz="1200" dirty="0"/>
                        <a:t>Yıllar Toplamı</a:t>
                      </a:r>
                    </a:p>
                  </a:txBody>
                  <a:tcPr marL="47625" marR="47625" marT="47625" marB="47625" anchor="ctr">
                    <a:solidFill>
                      <a:srgbClr val="92D050"/>
                    </a:solidFill>
                  </a:tcPr>
                </a:tc>
                <a:tc>
                  <a:txBody>
                    <a:bodyPr/>
                    <a:lstStyle/>
                    <a:p>
                      <a:pPr algn="ctr" fontAlgn="ctr"/>
                      <a:r>
                        <a:rPr lang="tr-TR" sz="1200" dirty="0"/>
                        <a:t>159</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dirty="0"/>
                        <a:t>87.066</a:t>
                      </a:r>
                    </a:p>
                  </a:txBody>
                  <a:tcPr marL="47625" marR="47625" marT="47625" marB="47625" anchor="ctr">
                    <a:solidFill>
                      <a:srgbClr val="92D050"/>
                    </a:solidFill>
                  </a:tcPr>
                </a:tc>
                <a:tc>
                  <a:txBody>
                    <a:bodyPr/>
                    <a:lstStyle/>
                    <a:p>
                      <a:pPr algn="ctr" fontAlgn="ctr"/>
                      <a:r>
                        <a:rPr lang="tr-TR" sz="1200" dirty="0"/>
                        <a:t>97.870</a:t>
                      </a:r>
                    </a:p>
                  </a:txBody>
                  <a:tcPr marL="47625" marR="47625" marT="47625" marB="47625" anchor="ctr">
                    <a:solidFill>
                      <a:srgbClr val="92D050"/>
                    </a:solidFill>
                  </a:tcPr>
                </a:tc>
              </a:tr>
              <a:tr h="571500">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dirty="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89.012</a:t>
                      </a:r>
                    </a:p>
                  </a:txBody>
                  <a:tcPr marL="47625" marR="47625" marT="47625" marB="47625" anchor="ctr"/>
                </a:tc>
                <a:tc>
                  <a:txBody>
                    <a:bodyPr/>
                    <a:lstStyle/>
                    <a:p>
                      <a:pPr algn="ctr" fontAlgn="ctr"/>
                      <a:r>
                        <a:rPr lang="tr-TR" sz="1200"/>
                        <a:t>89.012</a:t>
                      </a:r>
                    </a:p>
                  </a:txBody>
                  <a:tcPr marL="47625" marR="47625" marT="47625" marB="47625" anchor="ctr"/>
                </a:tc>
              </a:tr>
              <a:tr h="571500">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dirty="0"/>
                        <a:t>Yıllar Toplamı</a:t>
                      </a:r>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89.012</a:t>
                      </a:r>
                    </a:p>
                  </a:txBody>
                  <a:tcPr marL="47625" marR="47625" marT="47625" marB="47625" anchor="ctr">
                    <a:solidFill>
                      <a:srgbClr val="92D050"/>
                    </a:solidFill>
                  </a:tcPr>
                </a:tc>
                <a:tc>
                  <a:txBody>
                    <a:bodyPr/>
                    <a:lstStyle/>
                    <a:p>
                      <a:pPr algn="ctr" fontAlgn="ctr"/>
                      <a:r>
                        <a:rPr lang="tr-TR" sz="1200" dirty="0"/>
                        <a:t>89.012</a:t>
                      </a:r>
                    </a:p>
                  </a:txBody>
                  <a:tcPr marL="47625" marR="47625" marT="47625" marB="47625" anchor="ctr">
                    <a:solidFill>
                      <a:srgbClr val="92D050"/>
                    </a:solidFill>
                  </a:tcPr>
                </a:tc>
              </a:tr>
              <a:tr h="571500">
                <a:tc>
                  <a:txBody>
                    <a:bodyPr/>
                    <a:lstStyle/>
                    <a:p>
                      <a:pPr algn="ctr" fontAlgn="ctr"/>
                      <a:r>
                        <a:rPr lang="tr-TR" sz="1200"/>
                        <a:t>Çözümleyici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89.296</a:t>
                      </a:r>
                    </a:p>
                  </a:txBody>
                  <a:tcPr marL="47625" marR="47625" marT="47625" marB="47625" anchor="ctr"/>
                </a:tc>
                <a:tc>
                  <a:txBody>
                    <a:bodyPr/>
                    <a:lstStyle/>
                    <a:p>
                      <a:pPr algn="ctr" fontAlgn="ctr"/>
                      <a:r>
                        <a:rPr lang="tr-TR" sz="1200"/>
                        <a:t>95.358</a:t>
                      </a:r>
                    </a:p>
                  </a:txBody>
                  <a:tcPr marL="47625" marR="47625" marT="47625" marB="47625" anchor="ctr"/>
                </a:tc>
              </a:tr>
              <a:tr h="571500">
                <a:tc>
                  <a:txBody>
                    <a:bodyPr/>
                    <a:lstStyle/>
                    <a:p>
                      <a:pPr algn="ctr" fontAlgn="ctr"/>
                      <a:r>
                        <a:rPr lang="tr-TR" sz="1200"/>
                        <a:t>Çözümleyici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87.116</a:t>
                      </a:r>
                    </a:p>
                  </a:txBody>
                  <a:tcPr marL="47625" marR="47625" marT="47625" marB="47625" anchor="ctr"/>
                </a:tc>
                <a:tc>
                  <a:txBody>
                    <a:bodyPr/>
                    <a:lstStyle/>
                    <a:p>
                      <a:pPr algn="ctr" fontAlgn="ctr"/>
                      <a:r>
                        <a:rPr lang="tr-TR" sz="1200"/>
                        <a:t>97.051</a:t>
                      </a:r>
                    </a:p>
                  </a:txBody>
                  <a:tcPr marL="47625" marR="47625" marT="47625" marB="47625" anchor="ctr"/>
                </a:tc>
              </a:tr>
              <a:tr h="571500">
                <a:tc>
                  <a:txBody>
                    <a:bodyPr/>
                    <a:lstStyle/>
                    <a:p>
                      <a:pPr algn="ctr" fontAlgn="ctr"/>
                      <a:r>
                        <a:rPr lang="tr-TR" sz="1200"/>
                        <a:t>Çözümleyici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87.066</a:t>
                      </a:r>
                    </a:p>
                  </a:txBody>
                  <a:tcPr marL="47625" marR="47625" marT="47625" marB="47625" anchor="ctr"/>
                </a:tc>
                <a:tc>
                  <a:txBody>
                    <a:bodyPr/>
                    <a:lstStyle/>
                    <a:p>
                      <a:pPr algn="ctr" fontAlgn="ctr"/>
                      <a:r>
                        <a:rPr lang="tr-TR" sz="1200"/>
                        <a:t>95.440</a:t>
                      </a:r>
                    </a:p>
                  </a:txBody>
                  <a:tcPr marL="47625" marR="47625" marT="47625" marB="47625" anchor="ctr"/>
                </a:tc>
              </a:tr>
              <a:tr h="571500">
                <a:tc>
                  <a:txBody>
                    <a:bodyPr/>
                    <a:lstStyle/>
                    <a:p>
                      <a:pPr algn="ctr" fontAlgn="ctr"/>
                      <a:r>
                        <a:rPr lang="tr-TR" sz="1200" dirty="0"/>
                        <a:t>Çözümleyici</a:t>
                      </a:r>
                    </a:p>
                  </a:txBody>
                  <a:tcPr marL="47625" marR="47625" marT="47625" marB="47625" anchor="ctr">
                    <a:solidFill>
                      <a:srgbClr val="92D050"/>
                    </a:solidFill>
                  </a:tcPr>
                </a:tc>
                <a:tc>
                  <a:txBody>
                    <a:bodyPr/>
                    <a:lstStyle/>
                    <a:p>
                      <a:pPr algn="ctr" fontAlgn="ctr"/>
                      <a:r>
                        <a:rPr lang="tr-TR" sz="1200" dirty="0"/>
                        <a:t>Yıllar Toplamı</a:t>
                      </a:r>
                    </a:p>
                  </a:txBody>
                  <a:tcPr marL="47625" marR="47625" marT="47625" marB="47625" anchor="ctr">
                    <a:solidFill>
                      <a:srgbClr val="92D050"/>
                    </a:solidFill>
                  </a:tcPr>
                </a:tc>
                <a:tc>
                  <a:txBody>
                    <a:bodyPr/>
                    <a:lstStyle/>
                    <a:p>
                      <a:pPr algn="ctr" fontAlgn="ctr"/>
                      <a:r>
                        <a:rPr lang="tr-TR" sz="1200" dirty="0"/>
                        <a:t>69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87.066</a:t>
                      </a:r>
                    </a:p>
                  </a:txBody>
                  <a:tcPr marL="47625" marR="47625" marT="47625" marB="47625" anchor="ctr">
                    <a:solidFill>
                      <a:srgbClr val="92D050"/>
                    </a:solidFill>
                  </a:tcPr>
                </a:tc>
                <a:tc>
                  <a:txBody>
                    <a:bodyPr/>
                    <a:lstStyle/>
                    <a:p>
                      <a:pPr algn="ctr" fontAlgn="ctr"/>
                      <a:r>
                        <a:rPr lang="tr-TR" sz="1200" dirty="0"/>
                        <a:t>97.051</a:t>
                      </a:r>
                    </a:p>
                  </a:txBody>
                  <a:tcPr marL="47625" marR="47625" marT="47625" marB="47625" anchor="ctr">
                    <a:solidFill>
                      <a:srgbClr val="92D050"/>
                    </a:solidFill>
                  </a:tcPr>
                </a:tc>
              </a:tr>
              <a:tr h="571500">
                <a:tc>
                  <a:txBody>
                    <a:bodyPr/>
                    <a:lstStyle/>
                    <a:p>
                      <a:pPr algn="ctr" fontAlgn="ctr"/>
                      <a:r>
                        <a:rPr lang="tr-TR" sz="1200"/>
                        <a:t>Matematikçi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91.957</a:t>
                      </a:r>
                    </a:p>
                  </a:txBody>
                  <a:tcPr marL="47625" marR="47625" marT="47625" marB="47625" anchor="ctr"/>
                </a:tc>
                <a:tc>
                  <a:txBody>
                    <a:bodyPr/>
                    <a:lstStyle/>
                    <a:p>
                      <a:pPr algn="ctr" fontAlgn="ctr"/>
                      <a:r>
                        <a:rPr lang="tr-TR" sz="1200"/>
                        <a:t>91.957</a:t>
                      </a:r>
                    </a:p>
                  </a:txBody>
                  <a:tcPr marL="47625" marR="47625" marT="47625" marB="47625" anchor="ctr"/>
                </a:tc>
              </a:tr>
              <a:tr h="571500">
                <a:tc>
                  <a:txBody>
                    <a:bodyPr/>
                    <a:lstStyle/>
                    <a:p>
                      <a:pPr algn="ctr" fontAlgn="ctr"/>
                      <a:r>
                        <a:rPr lang="tr-TR" sz="1200"/>
                        <a:t>Matematikçi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95.850</a:t>
                      </a:r>
                    </a:p>
                  </a:txBody>
                  <a:tcPr marL="47625" marR="47625" marT="47625" marB="47625" anchor="ctr"/>
                </a:tc>
                <a:tc>
                  <a:txBody>
                    <a:bodyPr/>
                    <a:lstStyle/>
                    <a:p>
                      <a:pPr algn="ctr" fontAlgn="ctr"/>
                      <a:r>
                        <a:rPr lang="tr-TR" sz="1200"/>
                        <a:t>96.095</a:t>
                      </a:r>
                    </a:p>
                  </a:txBody>
                  <a:tcPr marL="47625" marR="47625" marT="47625" marB="47625" anchor="ctr"/>
                </a:tc>
              </a:tr>
              <a:tr h="571500">
                <a:tc>
                  <a:txBody>
                    <a:bodyPr/>
                    <a:lstStyle/>
                    <a:p>
                      <a:pPr algn="ctr" fontAlgn="ctr"/>
                      <a:r>
                        <a:rPr lang="tr-TR" sz="1200"/>
                        <a:t>Matematikçi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92.898</a:t>
                      </a:r>
                    </a:p>
                  </a:txBody>
                  <a:tcPr marL="47625" marR="47625" marT="47625" marB="47625" anchor="ctr"/>
                </a:tc>
                <a:tc>
                  <a:txBody>
                    <a:bodyPr/>
                    <a:lstStyle/>
                    <a:p>
                      <a:pPr algn="ctr" fontAlgn="ctr"/>
                      <a:r>
                        <a:rPr lang="tr-TR" sz="1200"/>
                        <a:t>97.870</a:t>
                      </a:r>
                    </a:p>
                  </a:txBody>
                  <a:tcPr marL="47625" marR="47625" marT="47625" marB="47625" anchor="ctr"/>
                </a:tc>
              </a:tr>
              <a:tr h="571500">
                <a:tc>
                  <a:txBody>
                    <a:bodyPr/>
                    <a:lstStyle/>
                    <a:p>
                      <a:pPr algn="ctr" fontAlgn="ctr"/>
                      <a:r>
                        <a:rPr lang="tr-TR" sz="1200" dirty="0"/>
                        <a:t>Matematikçi</a:t>
                      </a:r>
                    </a:p>
                  </a:txBody>
                  <a:tcPr marL="47625" marR="47625" marT="47625" marB="47625" anchor="ctr">
                    <a:solidFill>
                      <a:srgbClr val="92D050"/>
                    </a:solidFill>
                  </a:tcPr>
                </a:tc>
                <a:tc>
                  <a:txBody>
                    <a:bodyPr/>
                    <a:lstStyle/>
                    <a:p>
                      <a:pPr algn="ctr" fontAlgn="ctr"/>
                      <a:r>
                        <a:rPr lang="tr-TR" sz="1200" dirty="0"/>
                        <a:t>Yıllar Toplamı</a:t>
                      </a:r>
                    </a:p>
                  </a:txBody>
                  <a:tcPr marL="47625" marR="47625" marT="47625" marB="47625" anchor="ctr">
                    <a:solidFill>
                      <a:srgbClr val="92D050"/>
                    </a:solidFill>
                  </a:tcPr>
                </a:tc>
                <a:tc>
                  <a:txBody>
                    <a:bodyPr/>
                    <a:lstStyle/>
                    <a:p>
                      <a:pPr algn="ctr" fontAlgn="ctr"/>
                      <a:r>
                        <a:rPr lang="tr-TR" sz="1200" dirty="0"/>
                        <a:t>25</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91.957</a:t>
                      </a:r>
                    </a:p>
                  </a:txBody>
                  <a:tcPr marL="47625" marR="47625" marT="47625" marB="47625" anchor="ctr">
                    <a:solidFill>
                      <a:srgbClr val="92D050"/>
                    </a:solidFill>
                  </a:tcPr>
                </a:tc>
                <a:tc>
                  <a:txBody>
                    <a:bodyPr/>
                    <a:lstStyle/>
                    <a:p>
                      <a:pPr algn="ctr" fontAlgn="ctr"/>
                      <a:r>
                        <a:rPr lang="tr-TR" sz="1200" dirty="0"/>
                        <a:t>97.870</a:t>
                      </a:r>
                    </a:p>
                  </a:txBody>
                  <a:tcPr marL="47625" marR="47625" marT="47625" marB="47625" anchor="ctr">
                    <a:solidFill>
                      <a:srgbClr val="92D050"/>
                    </a:solidFill>
                  </a:tcPr>
                </a:tc>
              </a:tr>
            </a:tbl>
          </a:graphicData>
        </a:graphic>
      </p:graphicFrame>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5800">
                <a:tc>
                  <a:txBody>
                    <a:bodyPr/>
                    <a:lstStyle/>
                    <a:p>
                      <a:pPr algn="ctr" fontAlgn="ctr"/>
                      <a:r>
                        <a:rPr lang="tr-TR" sz="12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88.501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88.501</a:t>
                      </a:r>
                    </a:p>
                  </a:txBody>
                  <a:tcPr marL="47625" marR="47625" marT="47625" marB="47625" anchor="ctr">
                    <a:solidFill>
                      <a:schemeClr val="accent3">
                        <a:lumMod val="20000"/>
                        <a:lumOff val="80000"/>
                      </a:schemeClr>
                    </a:solidFill>
                  </a:tcPr>
                </a:tc>
              </a:tr>
              <a:tr h="685800">
                <a:tc>
                  <a:txBody>
                    <a:bodyPr/>
                    <a:lstStyle/>
                    <a:p>
                      <a:pPr algn="ctr" fontAlgn="ctr"/>
                      <a:r>
                        <a:rPr lang="tr-TR" sz="1200"/>
                        <a:t>Memur</a:t>
                      </a:r>
                    </a:p>
                  </a:txBody>
                  <a:tcPr marL="47625" marR="47625" marT="47625" marB="47625" anchor="ctr"/>
                </a:tc>
                <a:tc>
                  <a:txBody>
                    <a:bodyPr/>
                    <a:lstStyle/>
                    <a:p>
                      <a:pPr algn="ctr" fontAlgn="ctr"/>
                      <a:r>
                        <a:rPr lang="tr-TR" sz="1200" dirty="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87.521</a:t>
                      </a:r>
                    </a:p>
                  </a:txBody>
                  <a:tcPr marL="47625" marR="47625" marT="47625" marB="47625" anchor="ctr"/>
                </a:tc>
                <a:tc>
                  <a:txBody>
                    <a:bodyPr/>
                    <a:lstStyle/>
                    <a:p>
                      <a:pPr algn="ctr" fontAlgn="ctr"/>
                      <a:r>
                        <a:rPr lang="tr-TR" sz="1200"/>
                        <a:t>87.521</a:t>
                      </a:r>
                    </a:p>
                  </a:txBody>
                  <a:tcPr marL="47625" marR="47625" marT="47625" marB="47625" anchor="ctr"/>
                </a:tc>
              </a:tr>
              <a:tr h="685800">
                <a:tc>
                  <a:txBody>
                    <a:bodyPr/>
                    <a:lstStyle/>
                    <a:p>
                      <a:pPr algn="ctr" fontAlgn="ctr"/>
                      <a:r>
                        <a:rPr lang="tr-TR" sz="1200" dirty="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87.835</a:t>
                      </a:r>
                    </a:p>
                  </a:txBody>
                  <a:tcPr marL="47625" marR="47625" marT="47625" marB="47625" anchor="ctr"/>
                </a:tc>
                <a:tc>
                  <a:txBody>
                    <a:bodyPr/>
                    <a:lstStyle/>
                    <a:p>
                      <a:pPr algn="ctr" fontAlgn="ctr"/>
                      <a:r>
                        <a:rPr lang="tr-TR" sz="1200"/>
                        <a:t>96.368</a:t>
                      </a:r>
                    </a:p>
                  </a:txBody>
                  <a:tcPr marL="47625" marR="47625" marT="47625" marB="47625" anchor="ctr"/>
                </a:tc>
              </a:tr>
              <a:tr h="685800">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53</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87.521</a:t>
                      </a:r>
                    </a:p>
                  </a:txBody>
                  <a:tcPr marL="47625" marR="47625" marT="47625" marB="47625" anchor="ctr">
                    <a:solidFill>
                      <a:srgbClr val="92D050"/>
                    </a:solidFill>
                  </a:tcPr>
                </a:tc>
                <a:tc>
                  <a:txBody>
                    <a:bodyPr/>
                    <a:lstStyle/>
                    <a:p>
                      <a:pPr algn="ctr" fontAlgn="ctr"/>
                      <a:r>
                        <a:rPr lang="tr-TR" sz="1200" dirty="0"/>
                        <a:t>96.368</a:t>
                      </a:r>
                    </a:p>
                  </a:txBody>
                  <a:tcPr marL="47625" marR="47625" marT="47625" marB="47625" anchor="ctr">
                    <a:solidFill>
                      <a:srgbClr val="92D050"/>
                    </a:solidFill>
                  </a:tcPr>
                </a:tc>
              </a:tr>
              <a:tr h="685800">
                <a:tc>
                  <a:txBody>
                    <a:bodyPr/>
                    <a:lstStyle/>
                    <a:p>
                      <a:pPr algn="ctr" fontAlgn="ctr"/>
                      <a:r>
                        <a:rPr lang="tr-TR" sz="1200"/>
                        <a:t>Programcı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87.150</a:t>
                      </a:r>
                    </a:p>
                  </a:txBody>
                  <a:tcPr marL="47625" marR="47625" marT="47625" marB="47625" anchor="ctr"/>
                </a:tc>
                <a:tc>
                  <a:txBody>
                    <a:bodyPr/>
                    <a:lstStyle/>
                    <a:p>
                      <a:pPr algn="ctr" fontAlgn="ctr"/>
                      <a:r>
                        <a:rPr lang="tr-TR" sz="1200" dirty="0"/>
                        <a:t>94.865</a:t>
                      </a:r>
                    </a:p>
                  </a:txBody>
                  <a:tcPr marL="47625" marR="47625" marT="47625" marB="47625" anchor="ctr"/>
                </a:tc>
              </a:tr>
              <a:tr h="685800">
                <a:tc>
                  <a:txBody>
                    <a:bodyPr/>
                    <a:lstStyle/>
                    <a:p>
                      <a:pPr algn="ctr" fontAlgn="ctr"/>
                      <a:r>
                        <a:rPr lang="tr-TR" sz="1200" dirty="0"/>
                        <a:t>Programcı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87.150</a:t>
                      </a:r>
                    </a:p>
                  </a:txBody>
                  <a:tcPr marL="47625" marR="47625" marT="47625" marB="47625" anchor="ctr">
                    <a:solidFill>
                      <a:srgbClr val="92D050"/>
                    </a:solidFill>
                  </a:tcPr>
                </a:tc>
                <a:tc>
                  <a:txBody>
                    <a:bodyPr/>
                    <a:lstStyle/>
                    <a:p>
                      <a:pPr algn="ctr" fontAlgn="ctr"/>
                      <a:r>
                        <a:rPr lang="tr-TR" sz="1200" dirty="0"/>
                        <a:t>94.865</a:t>
                      </a:r>
                    </a:p>
                  </a:txBody>
                  <a:tcPr marL="47625" marR="47625" marT="47625" marB="47625" anchor="ctr">
                    <a:solidFill>
                      <a:srgbClr val="92D050"/>
                    </a:solidFill>
                  </a:tcPr>
                </a:tc>
              </a:tr>
              <a:tr h="685800">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95.199</a:t>
                      </a:r>
                    </a:p>
                  </a:txBody>
                  <a:tcPr marL="47625" marR="47625" marT="47625" marB="47625" anchor="ctr"/>
                </a:tc>
                <a:tc>
                  <a:txBody>
                    <a:bodyPr/>
                    <a:lstStyle/>
                    <a:p>
                      <a:pPr algn="ctr" fontAlgn="ctr"/>
                      <a:r>
                        <a:rPr lang="tr-TR" sz="1200"/>
                        <a:t>95.199</a:t>
                      </a:r>
                    </a:p>
                  </a:txBody>
                  <a:tcPr marL="47625" marR="47625" marT="47625" marB="47625" anchor="ctr"/>
                </a:tc>
              </a:tr>
              <a:tr h="68580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95.199</a:t>
                      </a:r>
                    </a:p>
                  </a:txBody>
                  <a:tcPr marL="47625" marR="47625" marT="47625" marB="47625" anchor="ctr">
                    <a:solidFill>
                      <a:srgbClr val="92D050"/>
                    </a:solidFill>
                  </a:tcPr>
                </a:tc>
                <a:tc>
                  <a:txBody>
                    <a:bodyPr/>
                    <a:lstStyle/>
                    <a:p>
                      <a:pPr algn="ctr" fontAlgn="ctr"/>
                      <a:r>
                        <a:rPr lang="tr-TR" sz="1200" dirty="0"/>
                        <a:t>95.199</a:t>
                      </a:r>
                    </a:p>
                  </a:txBody>
                  <a:tcPr marL="47625" marR="47625" marT="47625" marB="47625" anchor="ctr">
                    <a:solidFill>
                      <a:srgbClr val="92D050"/>
                    </a:solidFill>
                  </a:tcPr>
                </a:tc>
              </a:tr>
              <a:tr h="6858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90.746</a:t>
                      </a:r>
                    </a:p>
                  </a:txBody>
                  <a:tcPr marL="47625" marR="47625" marT="47625" marB="47625" anchor="ctr"/>
                </a:tc>
                <a:tc>
                  <a:txBody>
                    <a:bodyPr/>
                    <a:lstStyle/>
                    <a:p>
                      <a:pPr algn="ctr" fontAlgn="ctr"/>
                      <a:r>
                        <a:rPr lang="tr-TR" sz="1200"/>
                        <a:t>92.125</a:t>
                      </a:r>
                    </a:p>
                  </a:txBody>
                  <a:tcPr marL="47625" marR="47625" marT="47625" marB="47625" anchor="ctr"/>
                </a:tc>
              </a:tr>
              <a:tr h="685800">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90.746</a:t>
                      </a:r>
                    </a:p>
                  </a:txBody>
                  <a:tcPr marL="47625" marR="47625" marT="47625" marB="47625" anchor="ctr">
                    <a:solidFill>
                      <a:srgbClr val="92D050"/>
                    </a:solidFill>
                  </a:tcPr>
                </a:tc>
                <a:tc>
                  <a:txBody>
                    <a:bodyPr/>
                    <a:lstStyle/>
                    <a:p>
                      <a:pPr algn="ctr" fontAlgn="ctr"/>
                      <a:r>
                        <a:rPr lang="tr-TR" sz="1200" dirty="0"/>
                        <a:t>92.125</a:t>
                      </a:r>
                    </a:p>
                  </a:txBody>
                  <a:tcPr marL="47625" marR="47625" marT="47625" marB="47625" anchor="ctr">
                    <a:solidFill>
                      <a:srgbClr val="92D050"/>
                    </a:solidFill>
                  </a:tcPr>
                </a:tc>
              </a:tr>
            </a:tbl>
          </a:graphicData>
        </a:graphic>
      </p:graphicFrame>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562074"/>
          </a:xfrm>
        </p:spPr>
        <p:style>
          <a:lnRef idx="0">
            <a:schemeClr val="accent2"/>
          </a:lnRef>
          <a:fillRef idx="3">
            <a:schemeClr val="accent2"/>
          </a:fillRef>
          <a:effectRef idx="3">
            <a:schemeClr val="accent2"/>
          </a:effectRef>
          <a:fontRef idx="minor">
            <a:schemeClr val="lt1"/>
          </a:fontRef>
        </p:style>
        <p:txBody>
          <a:bodyPr/>
          <a:lstStyle/>
          <a:p>
            <a:pPr algn="ctr"/>
            <a:r>
              <a:rPr lang="tr-TR" b="1" dirty="0" err="1" smtClean="0"/>
              <a:t>Mekatronik</a:t>
            </a:r>
            <a:r>
              <a:rPr lang="tr-TR" b="1" dirty="0" smtClean="0"/>
              <a:t> mühendisliği</a:t>
            </a:r>
            <a:endParaRPr lang="tr-TR" b="1" dirty="0"/>
          </a:p>
        </p:txBody>
      </p:sp>
      <p:sp>
        <p:nvSpPr>
          <p:cNvPr id="3" name="2 İçerik Yer Tutucusu"/>
          <p:cNvSpPr>
            <a:spLocks noGrp="1"/>
          </p:cNvSpPr>
          <p:nvPr>
            <p:ph sz="quarter" idx="1"/>
          </p:nvPr>
        </p:nvSpPr>
        <p:spPr>
          <a:xfrm>
            <a:off x="107504" y="692696"/>
            <a:ext cx="8640960" cy="5976664"/>
          </a:xfrm>
        </p:spPr>
        <p:style>
          <a:lnRef idx="1">
            <a:schemeClr val="accent2"/>
          </a:lnRef>
          <a:fillRef idx="3">
            <a:schemeClr val="accent2"/>
          </a:fillRef>
          <a:effectRef idx="2">
            <a:schemeClr val="accent2"/>
          </a:effectRef>
          <a:fontRef idx="minor">
            <a:schemeClr val="lt1"/>
          </a:fontRef>
        </p:style>
        <p:txBody>
          <a:bodyPr>
            <a:normAutofit fontScale="62500" lnSpcReduction="20000"/>
          </a:bodyPr>
          <a:lstStyle/>
          <a:p>
            <a:pPr fontAlgn="base"/>
            <a:r>
              <a:rPr lang="tr-TR" b="1" dirty="0" smtClean="0"/>
              <a:t>Kısaca</a:t>
            </a:r>
          </a:p>
          <a:p>
            <a:pPr fontAlgn="base"/>
            <a:r>
              <a:rPr lang="tr-TR" dirty="0" err="1" smtClean="0"/>
              <a:t>Mekatronik</a:t>
            </a:r>
            <a:r>
              <a:rPr lang="tr-TR" dirty="0" smtClean="0"/>
              <a:t>, en basit anlatımıyla; makine, elektronik ve yazılım kombinasyonundan oluşan sistemler ile ilgilenen bir mühendislik dalıdır. </a:t>
            </a:r>
            <a:r>
              <a:rPr lang="tr-TR" dirty="0" err="1" smtClean="0"/>
              <a:t>Mekatronik</a:t>
            </a:r>
            <a:r>
              <a:rPr lang="tr-TR" dirty="0" smtClean="0"/>
              <a:t> Mühendisliği Programı: elektrik, (optik dâhil) elektronik, makine ve bilgisayar mühendisliklerini anlamlı bir bütünlük içinde öğrenciye sunmayı; böylece ?akıllı? bir elektro-mekanik sistem oluşturabilmek için gerekli alt teknolojileri kullanabilecek veya bu alandaki uzmanlarla iletişim kurarak ürün tasarımını gerçekleştirebilecek mühendisleri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genel akademik yeteneğe, özellikle sayısal düşünme, uzay-şekil ilişkilerini görebilme yeteneklerine sahip; bilhassa fizik ve matematik derslerinde çok başarılı olmaları gerekmektedir.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Matematik, Fizik, Malzeme Bilimi, Bilgisayar Programlama, Elektrik- Elektronik, Bilgisayar Destekli Çizim, </a:t>
            </a:r>
            <a:r>
              <a:rPr lang="tr-TR" dirty="0" err="1" smtClean="0"/>
              <a:t>Mekatronik</a:t>
            </a:r>
            <a:r>
              <a:rPr lang="tr-TR" dirty="0" smtClean="0"/>
              <a:t> Temel Prensipleri, </a:t>
            </a:r>
            <a:r>
              <a:rPr lang="tr-TR" dirty="0" err="1" smtClean="0"/>
              <a:t>Mekatronik</a:t>
            </a:r>
            <a:r>
              <a:rPr lang="tr-TR" dirty="0" smtClean="0"/>
              <a:t> Yapı Elemanları, Termodinamik, Teknik Mekanik, Akışkanlar Mekaniği, Otomasyon, İmalat Yöntemleri gibi derslerden oluşan bir program uygulanır.</a:t>
            </a:r>
            <a:br>
              <a:rPr lang="tr-TR" dirty="0" smtClean="0"/>
            </a:br>
            <a:r>
              <a:rPr lang="tr-TR" dirty="0" smtClean="0"/>
              <a:t/>
            </a:r>
            <a:br>
              <a:rPr lang="tr-TR" dirty="0" smtClean="0"/>
            </a:br>
            <a:r>
              <a:rPr lang="tr-TR" b="1" dirty="0" smtClean="0"/>
              <a:t>Sosyal Statü ve Unvanlar</a:t>
            </a:r>
          </a:p>
          <a:p>
            <a:pPr fontAlgn="base"/>
            <a:r>
              <a:rPr lang="tr-TR" dirty="0" smtClean="0"/>
              <a:t>Programdan mezun olanlara ?? </a:t>
            </a:r>
            <a:r>
              <a:rPr lang="tr-TR" dirty="0" err="1" smtClean="0"/>
              <a:t>Mekatronik</a:t>
            </a:r>
            <a:r>
              <a:rPr lang="tr-TR" dirty="0" smtClean="0"/>
              <a:t> Mühendisi?? unvanı verilir. </a:t>
            </a:r>
            <a:br>
              <a:rPr lang="tr-TR" dirty="0" smtClean="0"/>
            </a:br>
            <a:r>
              <a:rPr lang="tr-TR" dirty="0" smtClean="0"/>
              <a:t/>
            </a:r>
            <a:br>
              <a:rPr lang="tr-TR" dirty="0" smtClean="0"/>
            </a:br>
            <a:r>
              <a:rPr lang="tr-TR" b="1" dirty="0" smtClean="0"/>
              <a:t>Çalışma Sahaları</a:t>
            </a:r>
          </a:p>
          <a:p>
            <a:r>
              <a:rPr lang="tr-TR" dirty="0" err="1" smtClean="0"/>
              <a:t>Mekatronik</a:t>
            </a:r>
            <a:r>
              <a:rPr lang="tr-TR" dirty="0" smtClean="0"/>
              <a:t> Mühendisleri çok yönlü, tümleşik bilgi ve kavramlarla donatılmış olduklarından, bilgisayarların bütünleştirdiği üretim sistemleriyle iş gören yüksek teknolojili firmalarda da; ileri otomasyon ürünlerini geliştiren ve kullanan araştırma merkezlerinde de öncelikle iş bulabilme ayrıcalığına sahiptirler. Bu meslek için geleceğin mesleği diyebiliriz.</a:t>
            </a:r>
            <a:endParaRPr lang="tr-TR"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Yıldız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22200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419,47</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Kocaeli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52100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365,842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Cumhuriyet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224000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232,012</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Fırat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233000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228,228</a:t>
                      </a:r>
                    </a:p>
                  </a:txBody>
                  <a:tcPr marL="9525" marR="9525" marT="9525" marB="0" anchor="ctr"/>
                </a:tc>
              </a:tr>
            </a:tbl>
          </a:graphicData>
        </a:graphic>
      </p:graphicFrame>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143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1143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67.011</a:t>
                      </a:r>
                    </a:p>
                  </a:txBody>
                  <a:tcPr marL="47625" marR="47625" marT="47625" marB="47625" anchor="ctr">
                    <a:solidFill>
                      <a:srgbClr val="92D050"/>
                    </a:solidFill>
                  </a:tcPr>
                </a:tc>
                <a:tc>
                  <a:txBody>
                    <a:bodyPr/>
                    <a:lstStyle/>
                    <a:p>
                      <a:pPr algn="ctr" fontAlgn="ctr"/>
                      <a:r>
                        <a:rPr lang="tr-TR" sz="1200" b="1" dirty="0"/>
                        <a:t>98.334</a:t>
                      </a:r>
                    </a:p>
                  </a:txBody>
                  <a:tcPr marL="47625" marR="47625" marT="47625" marB="47625" anchor="ctr">
                    <a:solidFill>
                      <a:srgbClr val="92D050"/>
                    </a:solidFill>
                  </a:tcPr>
                </a:tc>
              </a:tr>
              <a:tr h="1143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85.234</a:t>
                      </a:r>
                    </a:p>
                  </a:txBody>
                  <a:tcPr marL="47625" marR="47625" marT="47625" marB="47625" anchor="ctr"/>
                </a:tc>
                <a:tc>
                  <a:txBody>
                    <a:bodyPr/>
                    <a:lstStyle/>
                    <a:p>
                      <a:pPr algn="ctr" fontAlgn="ctr"/>
                      <a:r>
                        <a:rPr lang="tr-TR" sz="1200"/>
                        <a:t>91.630</a:t>
                      </a:r>
                    </a:p>
                  </a:txBody>
                  <a:tcPr marL="47625" marR="47625" marT="47625" marB="47625" anchor="ctr"/>
                </a:tc>
              </a:tr>
              <a:tr h="1143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85.473</a:t>
                      </a:r>
                    </a:p>
                  </a:txBody>
                  <a:tcPr marL="47625" marR="47625" marT="47625" marB="47625" anchor="ctr"/>
                </a:tc>
                <a:tc>
                  <a:txBody>
                    <a:bodyPr/>
                    <a:lstStyle/>
                    <a:p>
                      <a:pPr algn="ctr" fontAlgn="ctr"/>
                      <a:r>
                        <a:rPr lang="tr-TR" sz="1200"/>
                        <a:t>86.620</a:t>
                      </a:r>
                    </a:p>
                  </a:txBody>
                  <a:tcPr marL="47625" marR="47625" marT="47625" marB="47625" anchor="ctr"/>
                </a:tc>
              </a:tr>
              <a:tr h="1143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67.011</a:t>
                      </a:r>
                    </a:p>
                  </a:txBody>
                  <a:tcPr marL="47625" marR="47625" marT="47625" marB="47625" anchor="ctr"/>
                </a:tc>
                <a:tc>
                  <a:txBody>
                    <a:bodyPr/>
                    <a:lstStyle/>
                    <a:p>
                      <a:pPr algn="ctr" fontAlgn="ctr"/>
                      <a:r>
                        <a:rPr lang="tr-TR" sz="1200"/>
                        <a:t>98.334</a:t>
                      </a:r>
                    </a:p>
                  </a:txBody>
                  <a:tcPr marL="47625" marR="47625" marT="47625" marB="47625" anchor="ctr"/>
                </a:tc>
              </a:tr>
              <a:tr h="11430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67.011</a:t>
                      </a:r>
                    </a:p>
                  </a:txBody>
                  <a:tcPr marL="47625" marR="47625" marT="47625" marB="47625" anchor="ctr">
                    <a:solidFill>
                      <a:srgbClr val="92D050"/>
                    </a:solidFill>
                  </a:tcPr>
                </a:tc>
                <a:tc>
                  <a:txBody>
                    <a:bodyPr/>
                    <a:lstStyle/>
                    <a:p>
                      <a:pPr algn="ctr" fontAlgn="ctr"/>
                      <a:r>
                        <a:rPr lang="tr-TR" sz="1200" dirty="0"/>
                        <a:t>98.334</a:t>
                      </a:r>
                    </a:p>
                  </a:txBody>
                  <a:tcPr marL="47625" marR="47625" marT="47625" marB="47625" anchor="ctr">
                    <a:solidFill>
                      <a:srgbClr val="92D050"/>
                    </a:solidFill>
                  </a:tcPr>
                </a:tc>
              </a:tr>
            </a:tbl>
          </a:graphicData>
        </a:graphic>
      </p:graphicFrame>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8614"/>
            <a:ext cx="8640960" cy="634082"/>
          </a:xfrm>
        </p:spPr>
        <p:style>
          <a:lnRef idx="1">
            <a:schemeClr val="accent4"/>
          </a:lnRef>
          <a:fillRef idx="3">
            <a:schemeClr val="accent4"/>
          </a:fillRef>
          <a:effectRef idx="2">
            <a:schemeClr val="accent4"/>
          </a:effectRef>
          <a:fontRef idx="minor">
            <a:schemeClr val="lt1"/>
          </a:fontRef>
        </p:style>
        <p:txBody>
          <a:bodyPr/>
          <a:lstStyle/>
          <a:p>
            <a:pPr algn="ctr"/>
            <a:r>
              <a:rPr lang="tr-TR" b="1" dirty="0" smtClean="0"/>
              <a:t>METEROLOJİ MÜHENDİSLİĞİ</a:t>
            </a:r>
            <a:endParaRPr lang="tr-TR" b="1" dirty="0"/>
          </a:p>
        </p:txBody>
      </p:sp>
      <p:sp>
        <p:nvSpPr>
          <p:cNvPr id="3" name="2 İçerik Yer Tutucusu"/>
          <p:cNvSpPr>
            <a:spLocks noGrp="1"/>
          </p:cNvSpPr>
          <p:nvPr>
            <p:ph sz="quarter" idx="1"/>
          </p:nvPr>
        </p:nvSpPr>
        <p:spPr>
          <a:xfrm>
            <a:off x="128736" y="764704"/>
            <a:ext cx="8619728" cy="5904656"/>
          </a:xfrm>
        </p:spPr>
        <p:style>
          <a:lnRef idx="0">
            <a:schemeClr val="accent4"/>
          </a:lnRef>
          <a:fillRef idx="3">
            <a:schemeClr val="accent4"/>
          </a:fillRef>
          <a:effectRef idx="3">
            <a:schemeClr val="accent4"/>
          </a:effectRef>
          <a:fontRef idx="minor">
            <a:schemeClr val="lt1"/>
          </a:fontRef>
        </p:style>
        <p:txBody>
          <a:bodyPr>
            <a:normAutofit fontScale="40000" lnSpcReduction="20000"/>
          </a:bodyPr>
          <a:lstStyle/>
          <a:p>
            <a:pPr fontAlgn="base"/>
            <a:endParaRPr lang="tr-TR" dirty="0" smtClean="0"/>
          </a:p>
          <a:p>
            <a:pPr fontAlgn="base"/>
            <a:r>
              <a:rPr lang="tr-TR" sz="2800" b="1" dirty="0" smtClean="0">
                <a:solidFill>
                  <a:schemeClr val="tx1"/>
                </a:solidFill>
              </a:rPr>
              <a:t>Kısaca</a:t>
            </a:r>
          </a:p>
          <a:p>
            <a:pPr fontAlgn="base"/>
            <a:r>
              <a:rPr lang="tr-TR" sz="2800" b="1" dirty="0" smtClean="0">
                <a:solidFill>
                  <a:schemeClr val="tx1"/>
                </a:solidFill>
              </a:rPr>
              <a:t>Meteoroloji Mühendisliği Programı, atmosfer olayları konusunda araştırma ve eğitim yapar, bu alanda uzmanlaşmış mühendisleri yetiştirmeyi amaçlar.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Kişisel Özellikler</a:t>
            </a:r>
          </a:p>
          <a:p>
            <a:pPr fontAlgn="base"/>
            <a:r>
              <a:rPr lang="tr-TR" sz="2800" b="1" dirty="0" smtClean="0">
                <a:solidFill>
                  <a:schemeClr val="tx1"/>
                </a:solidFill>
              </a:rPr>
              <a:t>Meteoroloji Mühendisi olmak isteyenlerin; genel yeteneğe sahip, matematik, kimya, jeoloji, fizik, astronomi ve coğrafyaya ilgili ve bu alanlarda iyi yetişmiş, sabırlı, dikkatli ve gözlemci kişiler olmaları gerekir.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Dersler ve Eğitim Süreleri</a:t>
            </a:r>
          </a:p>
          <a:p>
            <a:pPr fontAlgn="base"/>
            <a:r>
              <a:rPr lang="tr-TR" sz="2800" b="1" dirty="0" smtClean="0">
                <a:solidFill>
                  <a:schemeClr val="tx1"/>
                </a:solidFill>
              </a:rPr>
              <a:t>Programın öğretim süresi dört yıldır. Öğretim süresince; Matematik, Geometri, Fizik, Kimya, Teknik Resim, Bilgisayar Bilimi gibi derslerden oluşan bir program uygulanır. Meteorolojinin çeşitli uzmanlık alanlarında dersler verilir.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Sosyal Statü ve Unvanlar</a:t>
            </a:r>
          </a:p>
          <a:p>
            <a:pPr fontAlgn="base"/>
            <a:r>
              <a:rPr lang="tr-TR" sz="2800" b="1" dirty="0" smtClean="0">
                <a:solidFill>
                  <a:schemeClr val="tx1"/>
                </a:solidFill>
              </a:rPr>
              <a:t>Mezunlara, "Meteoroloji Mühendisi" unvanı verilir.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Çalışma Sahaları</a:t>
            </a:r>
          </a:p>
          <a:p>
            <a:pPr fontAlgn="base"/>
            <a:r>
              <a:rPr lang="tr-TR" sz="2800" b="1" dirty="0" smtClean="0">
                <a:solidFill>
                  <a:schemeClr val="tx1"/>
                </a:solidFill>
              </a:rPr>
              <a:t>Meteoroloji Mühendisi, geniş coğrafi alanlarda ısı, yağış, elektrik basınç, nem, don vb. yönlerden meydana gelen değişimleri inceler; bölgenin ısı, yağış, basınç, nem haritalarını hazırlar, hava değişikliklerini önceden kestirmeye çalışır.Dinamik meteorologlar hava ve akımlarına ilişkin fiziksel kanunları incelerler. Fiziksel meteorolog atmosferin kimyasal bileşimini, elektrik, ses ve ışık özelliklerini inceler. Endüstriyel meteorologlar ise hava kirlenmesi ve duman kontrolü üzerinde çalışırlar. Meteoroloji teknik bir alan olup Meteoroloji Mühendisleri çeşitli dallarda uzmanlaşabilmektedirler. Örneğin sin optik meteoroloji bir uzmanlık alanı olup dünyanın çeşitli meteoroloji istasyonlarından gelen gözlem raporlarının yorumlanması, belli bir bölge için kısa ve uzun vadeli hava tahminleri yapılması ile ilgilidir. Klimatolog belli bir bölgenin uzunca bir süre ısı, güneş ışığı, yağış miktarı, rutubet ve yağmur durumuna ilişkin geçmiş kayıtlarını toplar, değerlendirir ve tarım, hayvancılık, ticaret vb. alanlarda kullanılmak üzere hava tahmin raporları hazırlar. Meteoroloji mühendisleri, hava tahmin istasyonlarında, atmosferdeki değişiklikleri doğru ve ayrıntılı bir biçimde saptayabilmek için günün 24 saatinde çalışma halindedirler. Bu nedenle meteoroloji mühendisleri nöbetleşerek görev yaparlar. Gece ve hafta sonu nöbetleri vardır. Meteoroloji Mühendislerinin çalışmalarına günümüzde giderek artan bir gereksinim duyulmaktadır. Ulusal savunmamızda, tarım, ulaştırma ve turizm alanında meteorologların vereceği hava tahmin raporlarına gereksinim vardır. Ancak meteoroloji mühendislerinin özel sektörde çalışma olanakları pek olmadığından ve meteoroloji istasyonları sayısı az olduğundan, bu alanda iş bulma olanaklarının da sınırlı olduğu söylenebilir. </a:t>
            </a:r>
            <a:br>
              <a:rPr lang="tr-TR" sz="2800" b="1" dirty="0" smtClean="0">
                <a:solidFill>
                  <a:schemeClr val="tx1"/>
                </a:solidFill>
              </a:rPr>
            </a:br>
            <a:r>
              <a:rPr lang="tr-TR" dirty="0" smtClean="0"/>
              <a:t/>
            </a:r>
            <a:br>
              <a:rPr lang="tr-TR" dirty="0" smtClean="0"/>
            </a:br>
            <a:endParaRPr lang="tr-TR" dirty="0" smtClean="0"/>
          </a:p>
          <a:p>
            <a:r>
              <a:rPr lang="tr-TR" dirty="0" smtClean="0"/>
              <a:t/>
            </a:r>
            <a:br>
              <a:rPr lang="tr-TR" dirty="0" smtClean="0"/>
            </a:br>
            <a:endParaRPr lang="tr-TR"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eteoroloji-muhendisligi-nedir-ne-is-yapar-696x348.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cs typeface="Arabic Typesetting" pitchFamily="66" charset="-78"/>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57700</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357,752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cs typeface="Arabic Typesetting" pitchFamily="66" charset="-78"/>
                        </a:rPr>
                        <a:t>Ondokuz Mayıs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Arabic Typesetting" pitchFamily="66" charset="-78"/>
                        </a:rPr>
                        <a:t>116000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Arabic Typesetting" pitchFamily="66" charset="-78"/>
                        </a:rPr>
                        <a:t>294,707</a:t>
                      </a:r>
                    </a:p>
                  </a:txBody>
                  <a:tcPr marL="9525" marR="9525" marT="9525" marB="0" anchor="ctr"/>
                </a:tc>
              </a:tr>
              <a:tr h="458107">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r h="731253">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bl>
          </a:graphicData>
        </a:graphic>
      </p:graphicFrame>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979714">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71</a:t>
                      </a:r>
                    </a:p>
                  </a:txBody>
                  <a:tcPr marL="47625" marR="47625" marT="47625" marB="47625" anchor="ctr">
                    <a:solidFill>
                      <a:srgbClr val="92D050"/>
                    </a:solidFill>
                  </a:tcPr>
                </a:tc>
                <a:tc>
                  <a:txBody>
                    <a:bodyPr/>
                    <a:lstStyle/>
                    <a:p>
                      <a:pPr algn="ctr" fontAlgn="ctr"/>
                      <a:r>
                        <a:rPr lang="tr-TR" sz="1200" b="1" dirty="0"/>
                        <a:t>8</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81.802</a:t>
                      </a:r>
                    </a:p>
                  </a:txBody>
                  <a:tcPr marL="47625" marR="47625" marT="47625" marB="47625" anchor="ctr">
                    <a:solidFill>
                      <a:srgbClr val="92D050"/>
                    </a:solidFill>
                  </a:tcPr>
                </a:tc>
              </a:tr>
              <a:tr h="979714">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71.894</a:t>
                      </a:r>
                    </a:p>
                  </a:txBody>
                  <a:tcPr marL="47625" marR="47625" marT="47625" marB="47625" anchor="ctr"/>
                </a:tc>
                <a:tc>
                  <a:txBody>
                    <a:bodyPr/>
                    <a:lstStyle/>
                    <a:p>
                      <a:pPr algn="ctr" fontAlgn="ctr"/>
                      <a:r>
                        <a:rPr lang="tr-TR" sz="1200"/>
                        <a:t>81.425</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76.167</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29</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44.173</a:t>
                      </a:r>
                    </a:p>
                  </a:txBody>
                  <a:tcPr marL="47625" marR="47625" marT="47625" marB="47625" anchor="ctr"/>
                </a:tc>
                <a:tc>
                  <a:txBody>
                    <a:bodyPr/>
                    <a:lstStyle/>
                    <a:p>
                      <a:pPr algn="ctr" fontAlgn="ctr"/>
                      <a:r>
                        <a:rPr lang="tr-TR" sz="1200"/>
                        <a:t>81.802</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78.750</a:t>
                      </a:r>
                    </a:p>
                  </a:txBody>
                  <a:tcPr marL="47625" marR="47625" marT="47625" marB="47625" anchor="ctr"/>
                </a:tc>
              </a:tr>
              <a:tr h="979714">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71</a:t>
                      </a:r>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81.802</a:t>
                      </a:r>
                    </a:p>
                  </a:txBody>
                  <a:tcPr marL="47625" marR="47625" marT="47625" marB="47625" anchor="ctr">
                    <a:solidFill>
                      <a:srgbClr val="92D050"/>
                    </a:solidFill>
                  </a:tcPr>
                </a:tc>
              </a:tr>
            </a:tbl>
          </a:graphicData>
        </a:graphic>
      </p:graphicFrame>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62074"/>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err="1" smtClean="0"/>
              <a:t>Metalurji</a:t>
            </a:r>
            <a:r>
              <a:rPr lang="tr-TR" b="1" dirty="0" smtClean="0"/>
              <a:t> ve malzeme mühendisliği</a:t>
            </a:r>
            <a:endParaRPr lang="tr-TR" b="1" dirty="0"/>
          </a:p>
        </p:txBody>
      </p:sp>
      <p:sp>
        <p:nvSpPr>
          <p:cNvPr id="3" name="2 İçerik Yer Tutucusu"/>
          <p:cNvSpPr>
            <a:spLocks noGrp="1"/>
          </p:cNvSpPr>
          <p:nvPr>
            <p:ph sz="quarter" idx="1"/>
          </p:nvPr>
        </p:nvSpPr>
        <p:spPr>
          <a:xfrm>
            <a:off x="107504" y="620688"/>
            <a:ext cx="8712968" cy="6048672"/>
          </a:xfrm>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fontAlgn="base"/>
            <a:r>
              <a:rPr lang="tr-TR" b="1" dirty="0" smtClean="0"/>
              <a:t>Kısaca</a:t>
            </a:r>
          </a:p>
          <a:p>
            <a:pPr fontAlgn="base"/>
            <a:r>
              <a:rPr lang="tr-TR" dirty="0" err="1" smtClean="0"/>
              <a:t>Metalurji</a:t>
            </a:r>
            <a:r>
              <a:rPr lang="tr-TR" dirty="0" smtClean="0"/>
              <a:t> ve Malzeme Mühendisliği Programı; bileşiminde metal bulunan maden filizlerinden metal ve alaşımlarının elde edilmesi ve bunların belli işlemlerden geçirilerek endüstrinin istediği hammadde haline getirilmesi, plastik, seramik gibi metal olmayan maddelerin elde edilmesi ve işlenmesi konularında eğitimli ve bu alanlara hakim mühendisler yetiştirmeyi amaçlar.</a:t>
            </a:r>
            <a:br>
              <a:rPr lang="tr-TR" dirty="0" smtClean="0"/>
            </a:br>
            <a:r>
              <a:rPr lang="tr-TR" dirty="0" smtClean="0"/>
              <a:t/>
            </a:r>
            <a:br>
              <a:rPr lang="tr-TR" dirty="0" smtClean="0"/>
            </a:br>
            <a:r>
              <a:rPr lang="tr-TR" b="1" dirty="0" smtClean="0"/>
              <a:t>Kişisel Özellikler</a:t>
            </a:r>
          </a:p>
          <a:p>
            <a:pPr fontAlgn="base"/>
            <a:r>
              <a:rPr lang="tr-TR" dirty="0" err="1" smtClean="0"/>
              <a:t>Metalurji</a:t>
            </a:r>
            <a:r>
              <a:rPr lang="tr-TR" dirty="0" smtClean="0"/>
              <a:t> ve Malzeme Mühendisi olmak isteyenlerin; genel akademik yeteneğe, özellikle sayısal düşünme, uzay ilişkilerini görebilme ve tasarım yeteneklerine sahip; kimya, fizik, matematik ve yerbilimlerine ilgili ve bu alanlarda iyi yetişmiş olmaları gerekir. </a:t>
            </a:r>
            <a:r>
              <a:rPr lang="tr-TR" dirty="0" err="1" smtClean="0"/>
              <a:t>Metalurji</a:t>
            </a:r>
            <a:r>
              <a:rPr lang="tr-TR" dirty="0" smtClean="0"/>
              <a:t> Endüstrisi bir ağır endüstri olduğundan işyerinde erkekler tercih edilmektedir.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Fizik, Kimya ve Matematik gibi temel bilimler ile birlikte Demir-Çelik ve Metal Üretimi, Toz Metalürjisi, Malzeme Muayeneleri, Işıl İşlemler, Alaşımlar gibi alana özgü dersler, kuramsal ve uygulamalı olarak öğretilir. Ayrıca yaz stajı da zorunludur. </a:t>
            </a:r>
            <a:br>
              <a:rPr lang="tr-TR" dirty="0" smtClean="0"/>
            </a:br>
            <a:r>
              <a:rPr lang="tr-TR" dirty="0" smtClean="0"/>
              <a:t/>
            </a:r>
            <a:br>
              <a:rPr lang="tr-TR" dirty="0" smtClean="0"/>
            </a:br>
            <a:r>
              <a:rPr lang="tr-TR" b="1" dirty="0" smtClean="0"/>
              <a:t>Sosyal Statü ve Unvanlar</a:t>
            </a:r>
          </a:p>
          <a:p>
            <a:pPr fontAlgn="base"/>
            <a:r>
              <a:rPr lang="tr-TR" dirty="0" smtClean="0"/>
              <a:t>Bu programı bitirenlere "</a:t>
            </a:r>
            <a:r>
              <a:rPr lang="tr-TR" dirty="0" err="1" smtClean="0"/>
              <a:t>Metalurji</a:t>
            </a:r>
            <a:r>
              <a:rPr lang="tr-TR" dirty="0" smtClean="0"/>
              <a:t> Mühendisi" unvanı verilir. </a:t>
            </a:r>
            <a:br>
              <a:rPr lang="tr-TR" dirty="0" smtClean="0"/>
            </a:br>
            <a:r>
              <a:rPr lang="tr-TR" dirty="0" smtClean="0"/>
              <a:t/>
            </a:r>
            <a:br>
              <a:rPr lang="tr-TR" dirty="0" smtClean="0"/>
            </a:br>
            <a:r>
              <a:rPr lang="tr-TR" b="1" dirty="0" smtClean="0"/>
              <a:t>Çalışma Sahaları</a:t>
            </a:r>
          </a:p>
          <a:p>
            <a:r>
              <a:rPr lang="tr-TR" dirty="0" err="1" smtClean="0"/>
              <a:t>Metalurji</a:t>
            </a:r>
            <a:r>
              <a:rPr lang="tr-TR" dirty="0" smtClean="0"/>
              <a:t> ve Malzeme Mühendisleri, her hangi bir tür malzemenin üretimi için gerekli planları yapar ve uygulanmasını denetler. Ayrıca, herhangi bir mühendislik tasarım gurubunun üyesi olarak, malzeme seçme, önerme ve malzeme kullanımının denetimini yapar; yeni ve özel amaçlara yönelik malzemeler tasarlar. </a:t>
            </a:r>
            <a:r>
              <a:rPr lang="tr-TR" dirty="0" err="1" smtClean="0"/>
              <a:t>Metalurji</a:t>
            </a:r>
            <a:r>
              <a:rPr lang="tr-TR" dirty="0" smtClean="0"/>
              <a:t> ve malzeme mühendisleri yaptıkları işin türüne göre büroda veya gürültülü, tozlu, sıcak fabrika ortamında çalışırlar. </a:t>
            </a:r>
            <a:r>
              <a:rPr lang="tr-TR" dirty="0" err="1" smtClean="0"/>
              <a:t>Metalurji</a:t>
            </a:r>
            <a:r>
              <a:rPr lang="tr-TR" dirty="0" smtClean="0"/>
              <a:t> ve Malzeme Mühendisleri; Entegre demir ve çelik fabrikaları; çelik fabrikaları, demir dışı metal ve alaşım fabrikaları; dökümhaneler; haddehane ve metal şekillendirme tesisleri; ısıl işlem tesisleri, makine ve imalat endüstrisi; elektrik ve elektronik endüstrisi; kimya, petrokimya, petrol, maden ve inşaat endüstrisi; askeri amaçlı endüstriler; her türlü mühendislik malzemesinin seçimini, test edilmesini ve gerektiğinde yeni malzemelerin geliştirilmesini gerektiren alanlar; yapısal ve elektronik seramik, </a:t>
            </a:r>
            <a:r>
              <a:rPr lang="tr-TR" dirty="0" err="1" smtClean="0"/>
              <a:t>Refrakter</a:t>
            </a:r>
            <a:r>
              <a:rPr lang="tr-TR" dirty="0" smtClean="0"/>
              <a:t> ve cam üretimi veya tasarımı yapan veya bunları kullanan işletmelerde ve çeşitli araştırma laboratuarlarında çalışabildikleri gibi kendi iş yerlerini de açabilirler. </a:t>
            </a:r>
            <a:br>
              <a:rPr lang="tr-TR" dirty="0" smtClean="0"/>
            </a:br>
            <a:endParaRPr lang="tr-TR"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19500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425,561</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35100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393,547</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Sakarya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Afyon Kocatepe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voleybol_1kademe_antrenorluk_kursu_basliyor.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979714">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80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83.505</a:t>
                      </a:r>
                    </a:p>
                  </a:txBody>
                  <a:tcPr marL="47625" marR="47625" marT="47625" marB="47625" anchor="ctr">
                    <a:solidFill>
                      <a:srgbClr val="92D050"/>
                    </a:solidFill>
                  </a:tcPr>
                </a:tc>
                <a:tc>
                  <a:txBody>
                    <a:bodyPr/>
                    <a:lstStyle/>
                    <a:p>
                      <a:pPr algn="ctr" fontAlgn="ctr"/>
                      <a:r>
                        <a:rPr lang="tr-TR" sz="1200" b="1" dirty="0"/>
                        <a:t>99.263</a:t>
                      </a:r>
                    </a:p>
                  </a:txBody>
                  <a:tcPr marL="47625" marR="47625" marT="47625" marB="47625" anchor="ctr">
                    <a:solidFill>
                      <a:srgbClr val="92D050"/>
                    </a:solidFill>
                  </a:tcPr>
                </a:tc>
              </a:tr>
              <a:tr h="979714">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83.505</a:t>
                      </a:r>
                    </a:p>
                  </a:txBody>
                  <a:tcPr marL="47625" marR="47625" marT="47625" marB="47625" anchor="ctr"/>
                </a:tc>
                <a:tc>
                  <a:txBody>
                    <a:bodyPr/>
                    <a:lstStyle/>
                    <a:p>
                      <a:pPr algn="ctr" fontAlgn="ctr"/>
                      <a:r>
                        <a:rPr lang="tr-TR" sz="1200"/>
                        <a:t>91.971</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84.626</a:t>
                      </a:r>
                    </a:p>
                  </a:txBody>
                  <a:tcPr marL="47625" marR="47625" marT="47625" marB="47625" anchor="ctr"/>
                </a:tc>
                <a:tc>
                  <a:txBody>
                    <a:bodyPr/>
                    <a:lstStyle/>
                    <a:p>
                      <a:pPr algn="ctr" fontAlgn="ctr"/>
                      <a:r>
                        <a:rPr lang="tr-TR" sz="1200"/>
                        <a:t>93.661</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84.708</a:t>
                      </a:r>
                    </a:p>
                  </a:txBody>
                  <a:tcPr marL="47625" marR="47625" marT="47625" marB="47625" anchor="ctr"/>
                </a:tc>
                <a:tc>
                  <a:txBody>
                    <a:bodyPr/>
                    <a:lstStyle/>
                    <a:p>
                      <a:pPr algn="ctr" fontAlgn="ctr"/>
                      <a:r>
                        <a:rPr lang="tr-TR" sz="1200"/>
                        <a:t>99.263</a:t>
                      </a:r>
                    </a:p>
                  </a:txBody>
                  <a:tcPr marL="47625" marR="47625" marT="47625" marB="47625" anchor="ctr"/>
                </a:tc>
              </a:tr>
              <a:tr h="979714">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84.639</a:t>
                      </a:r>
                    </a:p>
                  </a:txBody>
                  <a:tcPr marL="47625" marR="47625" marT="47625" marB="47625" anchor="ctr"/>
                </a:tc>
                <a:tc>
                  <a:txBody>
                    <a:bodyPr/>
                    <a:lstStyle/>
                    <a:p>
                      <a:pPr algn="ctr" fontAlgn="ctr"/>
                      <a:r>
                        <a:rPr lang="tr-TR" sz="1200"/>
                        <a:t>96.341</a:t>
                      </a:r>
                    </a:p>
                  </a:txBody>
                  <a:tcPr marL="47625" marR="47625" marT="47625" marB="47625" anchor="ctr"/>
                </a:tc>
              </a:tr>
              <a:tr h="979714">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83.505</a:t>
                      </a:r>
                    </a:p>
                  </a:txBody>
                  <a:tcPr marL="47625" marR="47625" marT="47625" marB="47625" anchor="ctr">
                    <a:solidFill>
                      <a:srgbClr val="92D050"/>
                    </a:solidFill>
                  </a:tcPr>
                </a:tc>
                <a:tc>
                  <a:txBody>
                    <a:bodyPr/>
                    <a:lstStyle/>
                    <a:p>
                      <a:pPr algn="ctr" fontAlgn="ctr"/>
                      <a:r>
                        <a:rPr lang="tr-TR" sz="1200" dirty="0"/>
                        <a:t>99.263</a:t>
                      </a:r>
                    </a:p>
                  </a:txBody>
                  <a:tcPr marL="47625" marR="47625" marT="47625" marB="47625" anchor="ctr">
                    <a:solidFill>
                      <a:srgbClr val="92D050"/>
                    </a:solidFill>
                  </a:tcPr>
                </a:tc>
              </a:tr>
            </a:tbl>
          </a:graphicData>
        </a:graphic>
      </p:graphicFrame>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3584" y="58614"/>
            <a:ext cx="8644880" cy="634082"/>
          </a:xfrm>
        </p:spPr>
        <p:style>
          <a:lnRef idx="1">
            <a:schemeClr val="dk1"/>
          </a:lnRef>
          <a:fillRef idx="3">
            <a:schemeClr val="dk1"/>
          </a:fillRef>
          <a:effectRef idx="2">
            <a:schemeClr val="dk1"/>
          </a:effectRef>
          <a:fontRef idx="minor">
            <a:schemeClr val="lt1"/>
          </a:fontRef>
        </p:style>
        <p:txBody>
          <a:bodyPr/>
          <a:lstStyle/>
          <a:p>
            <a:pPr algn="ctr"/>
            <a:r>
              <a:rPr lang="tr-TR" b="1" dirty="0" smtClean="0"/>
              <a:t>mimarlık</a:t>
            </a:r>
            <a:endParaRPr lang="tr-TR" b="1" dirty="0"/>
          </a:p>
        </p:txBody>
      </p:sp>
      <p:sp>
        <p:nvSpPr>
          <p:cNvPr id="3" name="2 İçerik Yer Tutucusu"/>
          <p:cNvSpPr>
            <a:spLocks noGrp="1"/>
          </p:cNvSpPr>
          <p:nvPr>
            <p:ph sz="quarter" idx="1"/>
          </p:nvPr>
        </p:nvSpPr>
        <p:spPr>
          <a:xfrm>
            <a:off x="107504" y="764704"/>
            <a:ext cx="8640960" cy="5904656"/>
          </a:xfrm>
        </p:spPr>
        <p:style>
          <a:lnRef idx="0">
            <a:schemeClr val="dk1"/>
          </a:lnRef>
          <a:fillRef idx="3">
            <a:schemeClr val="dk1"/>
          </a:fillRef>
          <a:effectRef idx="3">
            <a:schemeClr val="dk1"/>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dirty="0" smtClean="0"/>
              <a:t>Mimarlık Programı; her çeşit binanın isteğe ve olanaklara göre plan ve projelerinin hazırlanması, yapımının denetlenmesi konularında eğitim ve araştırma yapar ve bu alana hakim mimarlar yetiştirmeyi amaçlar. </a:t>
            </a:r>
            <a:br>
              <a:rPr lang="tr-TR" dirty="0" smtClean="0"/>
            </a:br>
            <a:r>
              <a:rPr lang="tr-TR" dirty="0" smtClean="0"/>
              <a:t/>
            </a:r>
            <a:br>
              <a:rPr lang="tr-TR" dirty="0" smtClean="0"/>
            </a:br>
            <a:r>
              <a:rPr lang="tr-TR" b="1" dirty="0" smtClean="0"/>
              <a:t>Kişisel Özellikler</a:t>
            </a:r>
          </a:p>
          <a:p>
            <a:pPr fontAlgn="base"/>
            <a:r>
              <a:rPr lang="tr-TR" dirty="0" smtClean="0"/>
              <a:t>Bu alanda eğitim görmek isteyenlerin; matematik, fizik, resim ve sosyal bilimler (sosyoloji, tarih, sanat tarihi, insan bilimleri ve kültürü) alanlarına ilgili ve bu alanlarda başarılı, genel akademik yetenek yanında uzay ilişkilerini görebilme (cisimlerin uzayda alacakları durumları göz önünde canlandırabilme), düzgün şekil çizebilme gücüne sahip, üretken kişiler olmaları gerekir.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Genel Matematik, Bina Fiziği, Mimari Çizime Giriş gibi temel mimarlık dersleri verilir. Daha sonraki yıllarda ise temeli daha çok tasarıma, yani plan çizimine dayalı, daha kapsamlı ve ileri düzeydeki mimari bilgileri içeren dersler okutulur. </a:t>
            </a:r>
            <a:br>
              <a:rPr lang="tr-TR" dirty="0" smtClean="0"/>
            </a:br>
            <a:r>
              <a:rPr lang="tr-TR" dirty="0" smtClean="0"/>
              <a:t/>
            </a:r>
            <a:br>
              <a:rPr lang="tr-TR" dirty="0" smtClean="0"/>
            </a:br>
            <a:r>
              <a:rPr lang="tr-TR" b="1" dirty="0" smtClean="0"/>
              <a:t>Sosyal Statü ve Unvanlar</a:t>
            </a:r>
          </a:p>
          <a:p>
            <a:pPr fontAlgn="base"/>
            <a:r>
              <a:rPr lang="tr-TR" dirty="0" smtClean="0"/>
              <a:t>Mimarlık Programından mezun olanlara "Mimar" unvanı verilir. </a:t>
            </a:r>
            <a:br>
              <a:rPr lang="tr-TR" dirty="0" smtClean="0"/>
            </a:br>
            <a:r>
              <a:rPr lang="tr-TR" dirty="0" smtClean="0"/>
              <a:t/>
            </a:r>
            <a:br>
              <a:rPr lang="tr-TR" dirty="0" smtClean="0"/>
            </a:br>
            <a:r>
              <a:rPr lang="tr-TR" b="1" dirty="0" smtClean="0"/>
              <a:t>Çalışma Sahaları</a:t>
            </a:r>
          </a:p>
          <a:p>
            <a:r>
              <a:rPr lang="tr-TR" dirty="0" smtClean="0"/>
              <a:t>Mimar önce, istek ve ihtiyaç sahibinin, yaptıracağı binada bulunmasını istediği özellikleri saptar. Yürürlükteki imar yasasını ve ihtiyaç sahibinin parasal olanaklarını, binanın yapılacağı yerdeki doğal koşulları dikkate alarak binanın planını çizer. Binanın tamamlandıktan sonra alacağı biçimi gösteren ölçekli maketler hazırlar. Mimar, zamanının büyük kısmını proje çizmek, etüt ve proje kontrolü yapmakla geçirir. Belli aşamalarda projenin uygulanmasını denetlemek amacı ile inşaat yerine gider. 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 Ülkemizde mimara gereksinim duyulmaktadır. Ancak, son yıllarda mimar yetiştiren okulların çoğalması ile mimar sayısında aşırı bir artış olmuştur. Bununla birlikte yetenekli ve iyi yetişmiş bir mimarın her zaman bol kazançlı iş bulması imkân dahilindedir. </a:t>
            </a:r>
            <a:br>
              <a:rPr lang="tr-TR" dirty="0" smtClean="0"/>
            </a:br>
            <a:endParaRPr lang="tr-TR"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7680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460,82</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Abdullah Gül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426,808</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54500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362,284</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Niğde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53700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363,35</a:t>
                      </a:r>
                    </a:p>
                  </a:txBody>
                  <a:tcPr marL="9525" marR="9525" marT="9525" marB="0" anchor="ctr"/>
                </a:tc>
              </a:tr>
            </a:tbl>
          </a:graphicData>
        </a:graphic>
      </p:graphicFrame>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623</a:t>
                      </a:r>
                    </a:p>
                  </a:txBody>
                  <a:tcPr marL="47625" marR="47625" marT="47625" marB="47625" anchor="ctr">
                    <a:solidFill>
                      <a:srgbClr val="92D050"/>
                    </a:solidFill>
                  </a:tcPr>
                </a:tc>
                <a:tc>
                  <a:txBody>
                    <a:bodyPr/>
                    <a:lstStyle/>
                    <a:p>
                      <a:pPr algn="ctr" fontAlgn="ctr"/>
                      <a:r>
                        <a:rPr lang="tr-TR" sz="1200" b="1" dirty="0"/>
                        <a:t>8</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95.331</a:t>
                      </a:r>
                    </a:p>
                  </a:txBody>
                  <a:tcPr marL="47625" marR="47625" marT="47625" marB="47625" anchor="ctr">
                    <a:solidFill>
                      <a:srgbClr val="92D050"/>
                    </a:solidFill>
                  </a:tcPr>
                </a:tc>
              </a:tr>
              <a:tr h="762000">
                <a:tc>
                  <a:txBody>
                    <a:bodyPr/>
                    <a:lstStyle/>
                    <a:p>
                      <a:pPr algn="ctr" fontAlgn="ctr"/>
                      <a:r>
                        <a:rPr lang="tr-TR" sz="1200"/>
                        <a:t>Mimar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93</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92.568</a:t>
                      </a:r>
                    </a:p>
                  </a:txBody>
                  <a:tcPr marL="47625" marR="47625" marT="47625" marB="47625" anchor="ctr"/>
                </a:tc>
              </a:tr>
              <a:tr h="762000">
                <a:tc>
                  <a:txBody>
                    <a:bodyPr/>
                    <a:lstStyle/>
                    <a:p>
                      <a:pPr algn="ctr" fontAlgn="ctr"/>
                      <a:r>
                        <a:rPr lang="tr-TR" sz="1200"/>
                        <a:t>Mimar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69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76.248</a:t>
                      </a:r>
                    </a:p>
                  </a:txBody>
                  <a:tcPr marL="47625" marR="47625" marT="47625" marB="47625" anchor="ctr"/>
                </a:tc>
                <a:tc>
                  <a:txBody>
                    <a:bodyPr/>
                    <a:lstStyle/>
                    <a:p>
                      <a:pPr algn="ctr" fontAlgn="ctr"/>
                      <a:r>
                        <a:rPr lang="tr-TR" sz="1200"/>
                        <a:t>92.836</a:t>
                      </a:r>
                    </a:p>
                  </a:txBody>
                  <a:tcPr marL="47625" marR="47625" marT="47625" marB="47625" anchor="ctr"/>
                </a:tc>
              </a:tr>
              <a:tr h="762000">
                <a:tc>
                  <a:txBody>
                    <a:bodyPr/>
                    <a:lstStyle/>
                    <a:p>
                      <a:pPr algn="ctr" fontAlgn="ctr"/>
                      <a:r>
                        <a:rPr lang="tr-TR" sz="1200"/>
                        <a:t>Mimar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211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75.086</a:t>
                      </a:r>
                    </a:p>
                  </a:txBody>
                  <a:tcPr marL="47625" marR="47625" marT="47625" marB="47625" anchor="ctr"/>
                </a:tc>
                <a:tc>
                  <a:txBody>
                    <a:bodyPr/>
                    <a:lstStyle/>
                    <a:p>
                      <a:pPr algn="ctr" fontAlgn="ctr"/>
                      <a:r>
                        <a:rPr lang="tr-TR" sz="1200"/>
                        <a:t>92.873</a:t>
                      </a:r>
                    </a:p>
                  </a:txBody>
                  <a:tcPr marL="47625" marR="47625" marT="47625" marB="47625" anchor="ctr"/>
                </a:tc>
              </a:tr>
              <a:tr h="762000">
                <a:tc>
                  <a:txBody>
                    <a:bodyPr/>
                    <a:lstStyle/>
                    <a:p>
                      <a:pPr algn="ctr" fontAlgn="ctr"/>
                      <a:r>
                        <a:rPr lang="tr-TR" sz="1200"/>
                        <a:t>Mimar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68.318</a:t>
                      </a:r>
                    </a:p>
                  </a:txBody>
                  <a:tcPr marL="47625" marR="47625" marT="47625" marB="47625" anchor="ctr"/>
                </a:tc>
                <a:tc>
                  <a:txBody>
                    <a:bodyPr/>
                    <a:lstStyle/>
                    <a:p>
                      <a:pPr algn="ctr" fontAlgn="ctr"/>
                      <a:r>
                        <a:rPr lang="tr-TR" sz="1200"/>
                        <a:t>95.331</a:t>
                      </a:r>
                    </a:p>
                  </a:txBody>
                  <a:tcPr marL="47625" marR="47625" marT="47625" marB="47625" anchor="ctr"/>
                </a:tc>
              </a:tr>
              <a:tr h="762000">
                <a:tc>
                  <a:txBody>
                    <a:bodyPr/>
                    <a:lstStyle/>
                    <a:p>
                      <a:pPr algn="ctr" fontAlgn="ctr"/>
                      <a:r>
                        <a:rPr lang="tr-TR" sz="1200" dirty="0"/>
                        <a:t>Mimar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622</a:t>
                      </a:r>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95.331</a:t>
                      </a:r>
                    </a:p>
                  </a:txBody>
                  <a:tcPr marL="47625" marR="47625" marT="47625" marB="47625" anchor="ctr">
                    <a:solidFill>
                      <a:srgbClr val="92D050"/>
                    </a:solidFill>
                  </a:tcPr>
                </a:tc>
              </a:tr>
              <a:tr h="762000">
                <a:tc>
                  <a:txBody>
                    <a:bodyPr/>
                    <a:lstStyle/>
                    <a:p>
                      <a:pPr algn="ctr" fontAlgn="ctr"/>
                      <a:r>
                        <a:rPr lang="tr-TR" sz="1200"/>
                        <a:t>Uzman</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77.865</a:t>
                      </a:r>
                    </a:p>
                  </a:txBody>
                  <a:tcPr marL="47625" marR="47625" marT="47625" marB="47625" anchor="ctr"/>
                </a:tc>
                <a:tc>
                  <a:txBody>
                    <a:bodyPr/>
                    <a:lstStyle/>
                    <a:p>
                      <a:pPr algn="ctr" fontAlgn="ctr"/>
                      <a:r>
                        <a:rPr lang="tr-TR" sz="1200"/>
                        <a:t>77.865</a:t>
                      </a:r>
                    </a:p>
                  </a:txBody>
                  <a:tcPr marL="47625" marR="47625" marT="47625" marB="47625" anchor="ctr"/>
                </a:tc>
              </a:tr>
              <a:tr h="76200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77.865</a:t>
                      </a:r>
                    </a:p>
                  </a:txBody>
                  <a:tcPr marL="47625" marR="47625" marT="47625" marB="47625" anchor="ctr">
                    <a:solidFill>
                      <a:srgbClr val="92D050"/>
                    </a:solidFill>
                  </a:tcPr>
                </a:tc>
                <a:tc>
                  <a:txBody>
                    <a:bodyPr/>
                    <a:lstStyle/>
                    <a:p>
                      <a:pPr algn="ctr" fontAlgn="ctr"/>
                      <a:r>
                        <a:rPr lang="tr-TR" sz="1200" dirty="0"/>
                        <a:t>77.865</a:t>
                      </a:r>
                    </a:p>
                  </a:txBody>
                  <a:tcPr marL="47625" marR="47625" marT="47625" marB="47625" anchor="ctr">
                    <a:solidFill>
                      <a:srgbClr val="92D050"/>
                    </a:solidFill>
                  </a:tcPr>
                </a:tc>
              </a:tr>
            </a:tbl>
          </a:graphicData>
        </a:graphic>
      </p:graphicFrame>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634082"/>
          </a:xfrm>
        </p:spPr>
        <p:style>
          <a:lnRef idx="1">
            <a:schemeClr val="accent2"/>
          </a:lnRef>
          <a:fillRef idx="3">
            <a:schemeClr val="accent2"/>
          </a:fillRef>
          <a:effectRef idx="2">
            <a:schemeClr val="accent2"/>
          </a:effectRef>
          <a:fontRef idx="minor">
            <a:schemeClr val="lt1"/>
          </a:fontRef>
        </p:style>
        <p:txBody>
          <a:bodyPr/>
          <a:lstStyle/>
          <a:p>
            <a:pPr algn="ctr"/>
            <a:r>
              <a:rPr lang="tr-TR" b="1" dirty="0" smtClean="0"/>
              <a:t>Moleküler biyoloji ve genetik </a:t>
            </a:r>
            <a:endParaRPr lang="tr-TR" b="1" dirty="0"/>
          </a:p>
        </p:txBody>
      </p:sp>
      <p:sp>
        <p:nvSpPr>
          <p:cNvPr id="3" name="2 İçerik Yer Tutucusu"/>
          <p:cNvSpPr>
            <a:spLocks noGrp="1"/>
          </p:cNvSpPr>
          <p:nvPr>
            <p:ph sz="quarter" idx="1"/>
          </p:nvPr>
        </p:nvSpPr>
        <p:spPr>
          <a:xfrm>
            <a:off x="107504" y="764704"/>
            <a:ext cx="8640960" cy="5904656"/>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dirty="0" smtClean="0"/>
              <a:t>Moleküler Biyoloji ve Genetik, tüm dünyada biyolojinin ana konusu haline gelmiştir. Günümüzde bu alandaki çalışmalar hem bilimsel hem de popüler yaşamın ilgi odağı durumundadır. Bu anlamıyla moleküler biyoloji ve genetik, temel biyoloji çalışmalarından ayrılarak kendi başına bir bilimsel çalışma alanı olmuştur. Ülkemizde, moleküler biyoloji bilgileri ile donatılmış moleküler biyologlar noktasında çok önemli bir açık vardır. Moleküler Biyoloji ve Genetik Programı, bu alanda uzmanlaşmış elemanları yetiştirmeyi amaçlar. Bölümün esas amacı, uluslararası düzeyde bilim adamı yetiştirmek olup öğrencilerinin bu amacı gerçekleştirecek bireyler olmalarını sağlamaktır. </a:t>
            </a:r>
            <a:br>
              <a:rPr lang="tr-TR" dirty="0" smtClean="0"/>
            </a:br>
            <a:r>
              <a:rPr lang="tr-TR" dirty="0" smtClean="0"/>
              <a:t/>
            </a:r>
            <a:br>
              <a:rPr lang="tr-TR" dirty="0" smtClean="0"/>
            </a:br>
            <a:r>
              <a:rPr lang="tr-TR" b="1" dirty="0" smtClean="0"/>
              <a:t>Kişisel Özellikler</a:t>
            </a:r>
          </a:p>
          <a:p>
            <a:pPr fontAlgn="base"/>
            <a:r>
              <a:rPr lang="tr-TR" dirty="0" smtClean="0"/>
              <a:t>Moleküler Biyoloji ve Genetik Programına girmek isteyenlerin; fen derslerinde başarılı, meraklı, gözlemci, sabırlı, araştırmacı kişiler olmaları gerekir. Çalışmalar bazen yıllarca sürecek araştırmaları gerektirir. Her şeyden önce, doğayı sevmek, canlılarla uğraşmaktan hoşlanmak ve bilimsel çalışmalardan doyum sağlamak önemlidir.</a:t>
            </a:r>
            <a:br>
              <a:rPr lang="tr-TR" dirty="0" smtClean="0"/>
            </a:br>
            <a:r>
              <a:rPr lang="tr-TR" dirty="0" smtClean="0"/>
              <a:t/>
            </a:r>
            <a:br>
              <a:rPr lang="tr-TR" dirty="0" smtClean="0"/>
            </a:br>
            <a:r>
              <a:rPr lang="tr-TR" b="1" dirty="0" smtClean="0"/>
              <a:t>Dersler ve Eğitim Süreleri</a:t>
            </a:r>
          </a:p>
          <a:p>
            <a:pPr fontAlgn="base"/>
            <a:r>
              <a:rPr lang="tr-TR" dirty="0" smtClean="0"/>
              <a:t>Moleküler Biyoloji ve Genetik Programının dört yıl sürecek öğretiminde; Biyoloji, Kimya, Matematik ve Bilgisayardan Başka Elektrik ve Manyetizma, Mikrobiyoloji, Fizyoloji, Gen Moleküler Biyolojisi, Gen Mühendisliği Uygulamaları gibi dersler okutulur. Öğrencilere staj ve bitirme projesi yaptırılır.</a:t>
            </a:r>
            <a:br>
              <a:rPr lang="tr-TR" dirty="0" smtClean="0"/>
            </a:br>
            <a:r>
              <a:rPr lang="tr-TR" dirty="0" smtClean="0"/>
              <a:t/>
            </a:r>
            <a:br>
              <a:rPr lang="tr-TR" dirty="0" smtClean="0"/>
            </a:br>
            <a:r>
              <a:rPr lang="tr-TR" b="1" dirty="0" smtClean="0"/>
              <a:t>Sosyal Statü ve Unvanlar</a:t>
            </a:r>
          </a:p>
          <a:p>
            <a:pPr fontAlgn="base"/>
            <a:r>
              <a:rPr lang="tr-TR" dirty="0" smtClean="0"/>
              <a:t>Moleküler Biyoloji ve Genetik Programını bitirenlere ?Moleküler Biyolog? unvanı verilmektedir. </a:t>
            </a:r>
            <a:br>
              <a:rPr lang="tr-TR" dirty="0" smtClean="0"/>
            </a:br>
            <a:r>
              <a:rPr lang="tr-TR" dirty="0" smtClean="0"/>
              <a:t/>
            </a:r>
            <a:br>
              <a:rPr lang="tr-TR" dirty="0" smtClean="0"/>
            </a:br>
            <a:r>
              <a:rPr lang="tr-TR" b="1" dirty="0" smtClean="0"/>
              <a:t>Çalışma Sahaları</a:t>
            </a:r>
          </a:p>
          <a:p>
            <a:r>
              <a:rPr lang="tr-TR" dirty="0" smtClean="0"/>
              <a:t>Moleküler Biyologlar hastanelerde, sağlık koruma enstitülerinde, ıslah merkezlerinde, ilaç endüstrisinde görev alırlar ve laboratuarlarda özellikle hücrelerin incelenmesi, genetik yapısının çözümlenmesi ve iyileştirilmesi konusunda çalışmalar yaparlar. Moleküler Biyologlar üniversitelerin, fen, tıp, ziraat, eczacılık ve veterinerlik fakültelerinde akademisyen olabilirler, Türkiye Bilimsel ve Teknik Araştırma Kurumu gibi resmi kurumlarda ve ilaç endüstrisinde araştırmacı, çeşitli sağlık kuruluşlarının laboratuarlarında yönetici olarak görev alabilirler.</a:t>
            </a:r>
            <a:endParaRPr lang="tr-TR"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19300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431,874</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15600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440,891</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Erzurum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252000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223,385</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6562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461</a:t>
                      </a:r>
                    </a:p>
                  </a:txBody>
                  <a:tcPr marL="47625" marR="47625" marT="47625" marB="47625" anchor="ctr">
                    <a:solidFill>
                      <a:srgbClr val="92D050"/>
                    </a:solidFill>
                  </a:tcPr>
                </a:tc>
                <a:tc>
                  <a:txBody>
                    <a:bodyPr/>
                    <a:lstStyle/>
                    <a:p>
                      <a:pPr algn="ctr" fontAlgn="ctr"/>
                      <a:r>
                        <a:rPr lang="tr-TR" sz="1200" b="1"/>
                        <a:t>30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98.788</a:t>
                      </a:r>
                    </a:p>
                  </a:txBody>
                  <a:tcPr marL="47625" marR="47625" marT="47625" marB="47625" anchor="ctr">
                    <a:solidFill>
                      <a:srgbClr val="92D050"/>
                    </a:solidFill>
                  </a:tcPr>
                </a:tc>
              </a:tr>
              <a:tr h="457200">
                <a:tc>
                  <a:txBody>
                    <a:bodyPr/>
                    <a:lstStyle/>
                    <a:p>
                      <a:pPr algn="ctr" fontAlgn="ctr"/>
                      <a:r>
                        <a:rPr lang="tr-TR" sz="1200"/>
                        <a:t>Biolog</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dirty="0"/>
                        <a:t>68</a:t>
                      </a:r>
                    </a:p>
                  </a:txBody>
                  <a:tcPr marL="47625" marR="47625" marT="47625" marB="47625" anchor="ctr"/>
                </a:tc>
                <a:tc>
                  <a:txBody>
                    <a:bodyPr/>
                    <a:lstStyle/>
                    <a:p>
                      <a:pPr algn="ctr" fontAlgn="ctr"/>
                      <a:r>
                        <a:rPr lang="tr-TR" sz="1200" dirty="0"/>
                        <a:t>30</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91.476</a:t>
                      </a:r>
                    </a:p>
                  </a:txBody>
                  <a:tcPr marL="47625" marR="47625" marT="47625" marB="47625" anchor="ctr"/>
                </a:tc>
              </a:tr>
              <a:tr h="457200">
                <a:tc>
                  <a:txBody>
                    <a:bodyPr/>
                    <a:lstStyle/>
                    <a:p>
                      <a:pPr algn="ctr" fontAlgn="ctr"/>
                      <a:r>
                        <a:rPr lang="tr-TR" sz="1200"/>
                        <a:t>Biolog</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86.270</a:t>
                      </a:r>
                    </a:p>
                  </a:txBody>
                  <a:tcPr marL="47625" marR="47625" marT="47625" marB="47625" anchor="ctr"/>
                </a:tc>
                <a:tc>
                  <a:txBody>
                    <a:bodyPr/>
                    <a:lstStyle/>
                    <a:p>
                      <a:pPr algn="ctr" fontAlgn="ctr"/>
                      <a:r>
                        <a:rPr lang="tr-TR" sz="1200"/>
                        <a:t>96.723</a:t>
                      </a:r>
                    </a:p>
                  </a:txBody>
                  <a:tcPr marL="47625" marR="47625" marT="47625" marB="47625" anchor="ctr"/>
                </a:tc>
              </a:tr>
              <a:tr h="457200">
                <a:tc>
                  <a:txBody>
                    <a:bodyPr/>
                    <a:lstStyle/>
                    <a:p>
                      <a:pPr algn="ctr" fontAlgn="ctr"/>
                      <a:r>
                        <a:rPr lang="tr-TR" sz="1200"/>
                        <a:t>Biolog</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86.592</a:t>
                      </a:r>
                    </a:p>
                  </a:txBody>
                  <a:tcPr marL="47625" marR="47625" marT="47625" marB="47625" anchor="ctr"/>
                </a:tc>
                <a:tc>
                  <a:txBody>
                    <a:bodyPr/>
                    <a:lstStyle/>
                    <a:p>
                      <a:pPr algn="ctr" fontAlgn="ctr"/>
                      <a:r>
                        <a:rPr lang="tr-TR" sz="1200"/>
                        <a:t>95.675</a:t>
                      </a:r>
                    </a:p>
                  </a:txBody>
                  <a:tcPr marL="47625" marR="47625" marT="47625" marB="47625" anchor="ctr"/>
                </a:tc>
              </a:tr>
              <a:tr h="457200">
                <a:tc>
                  <a:txBody>
                    <a:bodyPr/>
                    <a:lstStyle/>
                    <a:p>
                      <a:pPr algn="ctr" fontAlgn="ctr"/>
                      <a:r>
                        <a:rPr lang="tr-TR" sz="1200"/>
                        <a:t>Biolog</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91.163</a:t>
                      </a:r>
                    </a:p>
                  </a:txBody>
                  <a:tcPr marL="47625" marR="47625" marT="47625" marB="47625" anchor="ctr"/>
                </a:tc>
                <a:tc>
                  <a:txBody>
                    <a:bodyPr/>
                    <a:lstStyle/>
                    <a:p>
                      <a:pPr algn="ctr" fontAlgn="ctr"/>
                      <a:r>
                        <a:rPr lang="tr-TR" sz="1200"/>
                        <a:t>96.286</a:t>
                      </a:r>
                    </a:p>
                  </a:txBody>
                  <a:tcPr marL="47625" marR="47625" marT="47625" marB="47625" anchor="ctr"/>
                </a:tc>
              </a:tr>
              <a:tr h="457200">
                <a:tc>
                  <a:txBody>
                    <a:bodyPr/>
                    <a:lstStyle/>
                    <a:p>
                      <a:pPr algn="ctr" fontAlgn="ctr"/>
                      <a:r>
                        <a:rPr lang="tr-TR" sz="1200" dirty="0" err="1"/>
                        <a:t>Biolog</a:t>
                      </a:r>
                      <a:endParaRPr lang="tr-TR" sz="1200" dirty="0"/>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456</a:t>
                      </a:r>
                    </a:p>
                  </a:txBody>
                  <a:tcPr marL="47625" marR="47625" marT="47625" marB="47625" anchor="ctr">
                    <a:solidFill>
                      <a:srgbClr val="92D050"/>
                    </a:solidFill>
                  </a:tcPr>
                </a:tc>
                <a:tc>
                  <a:txBody>
                    <a:bodyPr/>
                    <a:lstStyle/>
                    <a:p>
                      <a:pPr algn="ctr" fontAlgn="ctr"/>
                      <a:r>
                        <a:rPr lang="tr-TR" sz="1200" dirty="0"/>
                        <a:t>30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96.723</a:t>
                      </a:r>
                    </a:p>
                  </a:txBody>
                  <a:tcPr marL="47625" marR="47625" marT="47625" marB="47625" anchor="ctr">
                    <a:solidFill>
                      <a:srgbClr val="92D050"/>
                    </a:solidFill>
                  </a:tcPr>
                </a:tc>
              </a:tr>
              <a:tr h="457200">
                <a:tc>
                  <a:txBody>
                    <a:bodyPr/>
                    <a:lstStyle/>
                    <a:p>
                      <a:pPr algn="ctr" fontAlgn="ctr"/>
                      <a:r>
                        <a:rPr lang="tr-TR" sz="1200"/>
                        <a:t>Biyolog</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88.572</a:t>
                      </a:r>
                    </a:p>
                  </a:txBody>
                  <a:tcPr marL="47625" marR="47625" marT="47625" marB="47625" anchor="ctr"/>
                </a:tc>
                <a:tc>
                  <a:txBody>
                    <a:bodyPr/>
                    <a:lstStyle/>
                    <a:p>
                      <a:pPr algn="ctr" fontAlgn="ctr"/>
                      <a:r>
                        <a:rPr lang="tr-TR" sz="1200"/>
                        <a:t>88.675</a:t>
                      </a:r>
                    </a:p>
                  </a:txBody>
                  <a:tcPr marL="47625" marR="47625" marT="47625" marB="47625" anchor="ctr"/>
                </a:tc>
              </a:tr>
              <a:tr h="457200">
                <a:tc>
                  <a:txBody>
                    <a:bodyPr/>
                    <a:lstStyle/>
                    <a:p>
                      <a:pPr algn="ctr" fontAlgn="ctr"/>
                      <a:r>
                        <a:rPr lang="tr-TR" sz="1200" dirty="0"/>
                        <a:t>Biyolog</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a:t>88.572</a:t>
                      </a:r>
                    </a:p>
                  </a:txBody>
                  <a:tcPr marL="47625" marR="47625" marT="47625" marB="47625" anchor="ctr">
                    <a:solidFill>
                      <a:srgbClr val="92D050"/>
                    </a:solidFill>
                  </a:tcPr>
                </a:tc>
                <a:tc>
                  <a:txBody>
                    <a:bodyPr/>
                    <a:lstStyle/>
                    <a:p>
                      <a:pPr algn="ctr" fontAlgn="ctr"/>
                      <a:r>
                        <a:rPr lang="tr-TR" sz="1200" dirty="0"/>
                        <a:t>88.675</a:t>
                      </a:r>
                    </a:p>
                  </a:txBody>
                  <a:tcPr marL="47625" marR="47625" marT="47625" marB="47625" anchor="ctr">
                    <a:solidFill>
                      <a:srgbClr val="92D050"/>
                    </a:solidFill>
                  </a:tcPr>
                </a:tc>
              </a:tr>
              <a:tr h="457200">
                <a:tc>
                  <a:txBody>
                    <a:bodyPr/>
                    <a:lstStyle/>
                    <a:p>
                      <a:pPr algn="ctr" fontAlgn="ctr"/>
                      <a:r>
                        <a:rPr lang="tr-TR" sz="1200"/>
                        <a:t>Kitap Patoloğu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98.788</a:t>
                      </a:r>
                    </a:p>
                  </a:txBody>
                  <a:tcPr marL="47625" marR="47625" marT="47625" marB="47625" anchor="ctr"/>
                </a:tc>
                <a:tc>
                  <a:txBody>
                    <a:bodyPr/>
                    <a:lstStyle/>
                    <a:p>
                      <a:pPr algn="ctr" fontAlgn="ctr"/>
                      <a:r>
                        <a:rPr lang="tr-TR" sz="1200" dirty="0"/>
                        <a:t>98.788</a:t>
                      </a:r>
                    </a:p>
                  </a:txBody>
                  <a:tcPr marL="47625" marR="47625" marT="47625" marB="47625" anchor="ctr"/>
                </a:tc>
              </a:tr>
              <a:tr h="457200">
                <a:tc>
                  <a:txBody>
                    <a:bodyPr/>
                    <a:lstStyle/>
                    <a:p>
                      <a:pPr algn="ctr" fontAlgn="ctr"/>
                      <a:r>
                        <a:rPr lang="tr-TR" sz="1200" dirty="0"/>
                        <a:t>Kitap </a:t>
                      </a:r>
                      <a:r>
                        <a:rPr lang="tr-TR" sz="1200" dirty="0" err="1"/>
                        <a:t>Patoloğu</a:t>
                      </a:r>
                      <a:endParaRPr lang="tr-TR" sz="1200" dirty="0"/>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98.788</a:t>
                      </a:r>
                    </a:p>
                  </a:txBody>
                  <a:tcPr marL="47625" marR="47625" marT="47625" marB="47625" anchor="ctr">
                    <a:solidFill>
                      <a:srgbClr val="92D050"/>
                    </a:solidFill>
                  </a:tcPr>
                </a:tc>
                <a:tc>
                  <a:txBody>
                    <a:bodyPr/>
                    <a:lstStyle/>
                    <a:p>
                      <a:pPr algn="ctr" fontAlgn="ctr"/>
                      <a:r>
                        <a:rPr lang="tr-TR" sz="1200" dirty="0"/>
                        <a:t>98.788</a:t>
                      </a:r>
                    </a:p>
                  </a:txBody>
                  <a:tcPr marL="47625" marR="47625" marT="47625" marB="47625" anchor="ctr">
                    <a:solidFill>
                      <a:srgbClr val="92D050"/>
                    </a:solidFill>
                  </a:tcPr>
                </a:tc>
              </a:tr>
              <a:tr h="457200">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91.840</a:t>
                      </a:r>
                    </a:p>
                  </a:txBody>
                  <a:tcPr marL="47625" marR="47625" marT="47625" marB="47625" anchor="ctr"/>
                </a:tc>
                <a:tc>
                  <a:txBody>
                    <a:bodyPr/>
                    <a:lstStyle/>
                    <a:p>
                      <a:pPr algn="ctr" fontAlgn="ctr"/>
                      <a:r>
                        <a:rPr lang="tr-TR" sz="1200"/>
                        <a:t>91.840</a:t>
                      </a:r>
                    </a:p>
                  </a:txBody>
                  <a:tcPr marL="47625" marR="47625" marT="47625" marB="47625" anchor="ctr"/>
                </a:tc>
              </a:tr>
              <a:tr h="45720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91.840</a:t>
                      </a:r>
                    </a:p>
                  </a:txBody>
                  <a:tcPr marL="47625" marR="47625" marT="47625" marB="47625" anchor="ctr">
                    <a:solidFill>
                      <a:srgbClr val="92D050"/>
                    </a:solidFill>
                  </a:tcPr>
                </a:tc>
                <a:tc>
                  <a:txBody>
                    <a:bodyPr/>
                    <a:lstStyle/>
                    <a:p>
                      <a:pPr algn="ctr" fontAlgn="ctr"/>
                      <a:r>
                        <a:rPr lang="tr-TR" sz="1200" dirty="0"/>
                        <a:t>91.840</a:t>
                      </a:r>
                    </a:p>
                  </a:txBody>
                  <a:tcPr marL="47625" marR="47625" marT="47625" marB="47625" anchor="ctr">
                    <a:solidFill>
                      <a:srgbClr val="92D050"/>
                    </a:solidFill>
                  </a:tcPr>
                </a:tc>
              </a:tr>
              <a:tr h="4572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dirty="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88.514</a:t>
                      </a:r>
                    </a:p>
                  </a:txBody>
                  <a:tcPr marL="47625" marR="47625" marT="47625" marB="47625" anchor="ctr"/>
                </a:tc>
                <a:tc>
                  <a:txBody>
                    <a:bodyPr/>
                    <a:lstStyle/>
                    <a:p>
                      <a:pPr algn="ctr" fontAlgn="ctr"/>
                      <a:r>
                        <a:rPr lang="tr-TR" sz="1200" dirty="0"/>
                        <a:t>88.514</a:t>
                      </a:r>
                    </a:p>
                  </a:txBody>
                  <a:tcPr marL="47625" marR="47625" marT="47625" marB="47625" anchor="ctr"/>
                </a:tc>
              </a:tr>
              <a:tr h="457200">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88.514</a:t>
                      </a:r>
                    </a:p>
                  </a:txBody>
                  <a:tcPr marL="47625" marR="47625" marT="47625" marB="47625" anchor="ctr">
                    <a:solidFill>
                      <a:srgbClr val="92D050"/>
                    </a:solidFill>
                  </a:tcPr>
                </a:tc>
                <a:tc>
                  <a:txBody>
                    <a:bodyPr/>
                    <a:lstStyle/>
                    <a:p>
                      <a:pPr algn="ctr" fontAlgn="ctr"/>
                      <a:r>
                        <a:rPr lang="tr-TR" sz="1200" dirty="0"/>
                        <a:t>88.514</a:t>
                      </a:r>
                    </a:p>
                  </a:txBody>
                  <a:tcPr marL="47625" marR="47625" marT="47625" marB="47625" anchor="ctr">
                    <a:solidFill>
                      <a:srgbClr val="92D050"/>
                    </a:solidFill>
                  </a:tcPr>
                </a:tc>
              </a:tr>
            </a:tbl>
          </a:graphicData>
        </a:graphic>
      </p:graphicFrame>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 y="44624"/>
            <a:ext cx="8723312" cy="634082"/>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b="1" dirty="0" err="1" smtClean="0"/>
              <a:t>Mürtecim</a:t>
            </a:r>
            <a:r>
              <a:rPr lang="tr-TR" b="1" dirty="0" smtClean="0"/>
              <a:t> tercümanlık</a:t>
            </a:r>
            <a:endParaRPr lang="tr-TR" b="1" dirty="0"/>
          </a:p>
        </p:txBody>
      </p:sp>
      <p:sp>
        <p:nvSpPr>
          <p:cNvPr id="3" name="2 İçerik Yer Tutucusu"/>
          <p:cNvSpPr>
            <a:spLocks noGrp="1"/>
          </p:cNvSpPr>
          <p:nvPr>
            <p:ph sz="quarter" idx="1"/>
          </p:nvPr>
        </p:nvSpPr>
        <p:spPr>
          <a:xfrm>
            <a:off x="107504" y="715488"/>
            <a:ext cx="8712968" cy="5953872"/>
          </a:xfrm>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dirty="0" smtClean="0"/>
              <a:t>Mütercim-Tercümanlık Programı; üç dilde (</a:t>
            </a:r>
            <a:r>
              <a:rPr lang="tr-TR" dirty="0" err="1" smtClean="0"/>
              <a:t>ingilizce</a:t>
            </a:r>
            <a:r>
              <a:rPr lang="tr-TR" dirty="0" smtClean="0"/>
              <a:t>,almanca,</a:t>
            </a:r>
            <a:r>
              <a:rPr lang="tr-TR" dirty="0" err="1" smtClean="0"/>
              <a:t>fransızca</a:t>
            </a:r>
            <a:r>
              <a:rPr lang="tr-TR" dirty="0" smtClean="0"/>
              <a:t>)eğitim yapılmaktadır.bilimsel yöntemler çerçevesinde hukuk, iktisat, edebiyat, sosyal, teknik ve fen bilimleri, tıp, siyaset bilimi, uluslararası ilişkiler, maliye ve benzeri birçok konuda ve çağın gerekleri doğrultusunda gelişmekte olan yeni alanlarda İngilizce-Türkçe, Fransızca-Türkçe ve Almanca-Türkçe dil çiftleri çerçevesinde yazılı ve sözlü çeviri yapabilecek, bilgili, kültürlü, mesleğin gerektirdiği becerilerle donanmış nitelikli mütercim ve tercümanlar yetiştirmeyi amaçlar.</a:t>
            </a:r>
            <a:br>
              <a:rPr lang="tr-TR" dirty="0" smtClean="0"/>
            </a:br>
            <a:r>
              <a:rPr lang="tr-TR" dirty="0" smtClean="0"/>
              <a:t/>
            </a:r>
            <a:br>
              <a:rPr lang="tr-TR" dirty="0" smtClean="0"/>
            </a:br>
            <a:r>
              <a:rPr lang="tr-TR" b="1" dirty="0" smtClean="0"/>
              <a:t>Kişisel Özellikler</a:t>
            </a:r>
          </a:p>
          <a:p>
            <a:pPr fontAlgn="base"/>
            <a:r>
              <a:rPr lang="tr-TR" dirty="0" smtClean="0"/>
              <a:t>Mütercim-Tercüman olmak isteyenlerin; genel kültür yanında gramer ve kompozisyonda başarılı, geniş bir sözcük dağarcığına ve güçlü bir belleğe sahip olmaları gerekir. Özellikle tercümanlık çeşitli tipte insan tanıma olanağı verdiğinden, hareketli bir çalışma ortamından ve sosyal ilişkilerden zevk alanlar için önerilebilir.</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Mütercim-Tercümanlık Programında; çevirisi yapılacak dilin özellikleri, gramer yapısı, sözcüklerin değişik anlamları, çeviri teknikleri vb. konusunda eğitim yapılır. Dersler genellikle kuramsal ve uygulamalı olarak yürütülür.</a:t>
            </a:r>
            <a:br>
              <a:rPr lang="tr-TR" dirty="0" smtClean="0"/>
            </a:br>
            <a:r>
              <a:rPr lang="tr-TR" dirty="0" smtClean="0"/>
              <a:t/>
            </a:r>
            <a:br>
              <a:rPr lang="tr-TR" dirty="0" smtClean="0"/>
            </a:br>
            <a:r>
              <a:rPr lang="tr-TR" b="1" dirty="0" smtClean="0"/>
              <a:t>Sosyal Statü ve Unvanlar</a:t>
            </a:r>
          </a:p>
          <a:p>
            <a:pPr fontAlgn="base"/>
            <a:r>
              <a:rPr lang="tr-TR" dirty="0" smtClean="0"/>
              <a:t>Bu programı bitirenlere ?Mütercim-Tercüman? unvanı verilmektedir. </a:t>
            </a:r>
            <a:br>
              <a:rPr lang="tr-TR" dirty="0" smtClean="0"/>
            </a:br>
            <a:r>
              <a:rPr lang="tr-TR" dirty="0" smtClean="0"/>
              <a:t/>
            </a:r>
            <a:br>
              <a:rPr lang="tr-TR" dirty="0" smtClean="0"/>
            </a:br>
            <a:r>
              <a:rPr lang="tr-TR" b="1" dirty="0" smtClean="0"/>
              <a:t>Çalışma Sahaları</a:t>
            </a:r>
          </a:p>
          <a:p>
            <a:r>
              <a:rPr lang="tr-TR" dirty="0" smtClean="0"/>
              <a:t>Mütercim- Tercümanlar; kamu kuruluşlarında, uluslararası faaliyet gösteren şirketlerin tercüme bürolarında mütercim; turizm sektöründe tercüman olarak çalışabilirler. Mütercim-Tercümanların iş bulma olanakları, eğitimini aldıkları dile göre değişiklik gösterir. Mütercim-Tercümanlık Programından mezun olanlar; eğitim, ticaret, turizm, bankacılık, basın vb. alanlarda iş bulma olanaklarına sahiptirler. Ayrıca Mütercim-Tercümanlık Programı mezunlarından Orta Öğretim Alan Öğretmenliği Tezsiz Yüksek Lisans Programını tamamlayanlar ?İngilizce Öğretmeni? olarak çalışabilirler </a:t>
            </a:r>
            <a:endParaRPr lang="tr-TR"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1910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460,859</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Dokuz Eylül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3150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444,936</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Yıldız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Trakya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239,113</a:t>
                      </a:r>
                    </a:p>
                  </a:txBody>
                  <a:tcPr marL="9525" marR="9525" marT="9525" marB="0" anchor="ctr"/>
                </a:tc>
              </a:tr>
            </a:tbl>
          </a:graphicData>
        </a:graphic>
      </p:graphicFrame>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7324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a:p>
                  </a:txBody>
                  <a:tcPr marL="47625" marR="47625" marT="47625" marB="47625" anchor="ctr">
                    <a:solidFill>
                      <a:srgbClr val="92D050"/>
                    </a:solidFill>
                  </a:tcPr>
                </a:tc>
                <a:tc>
                  <a:txBody>
                    <a:bodyPr/>
                    <a:lstStyle/>
                    <a:p>
                      <a:pPr algn="ctr" fontAlgn="ctr"/>
                      <a:r>
                        <a:rPr lang="tr-TR" sz="1200" b="1"/>
                        <a:t>Yıllar Toplamı</a:t>
                      </a:r>
                    </a:p>
                  </a:txBody>
                  <a:tcPr marL="47625" marR="47625" marT="47625" marB="47625" anchor="ctr">
                    <a:solidFill>
                      <a:srgbClr val="92D050"/>
                    </a:solidFill>
                  </a:tcPr>
                </a:tc>
                <a:tc>
                  <a:txBody>
                    <a:bodyPr/>
                    <a:lstStyle/>
                    <a:p>
                      <a:pPr algn="ctr" fontAlgn="ctr"/>
                      <a:r>
                        <a:rPr lang="tr-TR" sz="1200" b="1"/>
                        <a:t>23</a:t>
                      </a:r>
                    </a:p>
                  </a:txBody>
                  <a:tcPr marL="47625" marR="47625" marT="47625" marB="47625" anchor="ctr">
                    <a:solidFill>
                      <a:srgbClr val="92D050"/>
                    </a:solidFill>
                  </a:tcPr>
                </a:tc>
                <a:tc>
                  <a:txBody>
                    <a:bodyPr/>
                    <a:lstStyle/>
                    <a:p>
                      <a:pPr algn="ctr" fontAlgn="ctr"/>
                      <a:r>
                        <a:rPr lang="tr-TR" sz="1200" b="1"/>
                        <a:t>2</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a:t>85.549</a:t>
                      </a:r>
                    </a:p>
                  </a:txBody>
                  <a:tcPr marL="47625" marR="47625" marT="47625" marB="47625" anchor="ctr">
                    <a:solidFill>
                      <a:srgbClr val="92D050"/>
                    </a:solidFill>
                  </a:tcP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67.789</a:t>
                      </a:r>
                    </a:p>
                  </a:txBody>
                  <a:tcPr marL="47625" marR="47625" marT="47625" marB="47625" anchor="ctr"/>
                </a:tc>
                <a:tc>
                  <a:txBody>
                    <a:bodyPr/>
                    <a:lstStyle/>
                    <a:p>
                      <a:pPr algn="ctr" fontAlgn="ctr"/>
                      <a:r>
                        <a:rPr lang="tr-TR" sz="1200"/>
                        <a:t>67.789</a:t>
                      </a:r>
                    </a:p>
                  </a:txBody>
                  <a:tcPr marL="47625" marR="47625" marT="47625" marB="47625" anchor="ctr"/>
                </a:tc>
              </a:tr>
              <a:tr h="457200">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67.789</a:t>
                      </a:r>
                    </a:p>
                  </a:txBody>
                  <a:tcPr marL="47625" marR="47625" marT="47625" marB="47625" anchor="ctr">
                    <a:solidFill>
                      <a:srgbClr val="92D050"/>
                    </a:solidFill>
                  </a:tcPr>
                </a:tc>
                <a:tc>
                  <a:txBody>
                    <a:bodyPr/>
                    <a:lstStyle/>
                    <a:p>
                      <a:pPr algn="ctr" fontAlgn="ctr"/>
                      <a:r>
                        <a:rPr lang="tr-TR" sz="1200" dirty="0"/>
                        <a:t>67.789</a:t>
                      </a:r>
                    </a:p>
                  </a:txBody>
                  <a:tcPr marL="47625" marR="47625" marT="47625" marB="47625" anchor="ctr">
                    <a:solidFill>
                      <a:srgbClr val="92D050"/>
                    </a:solidFill>
                  </a:tcPr>
                </a:tc>
              </a:tr>
              <a:tr h="457200">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85.549</a:t>
                      </a:r>
                    </a:p>
                  </a:txBody>
                  <a:tcPr marL="47625" marR="47625" marT="47625" marB="47625" anchor="ctr"/>
                </a:tc>
                <a:tc>
                  <a:txBody>
                    <a:bodyPr/>
                    <a:lstStyle/>
                    <a:p>
                      <a:pPr algn="ctr" fontAlgn="ctr"/>
                      <a:r>
                        <a:rPr lang="tr-TR" sz="1200"/>
                        <a:t>85.549</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70.956</a:t>
                      </a:r>
                    </a:p>
                  </a:txBody>
                  <a:tcPr marL="47625" marR="47625" marT="47625" marB="47625" anchor="ctr"/>
                </a:tc>
                <a:tc>
                  <a:txBody>
                    <a:bodyPr/>
                    <a:lstStyle/>
                    <a:p>
                      <a:pPr algn="ctr" fontAlgn="ctr"/>
                      <a:r>
                        <a:rPr lang="tr-TR" sz="1200"/>
                        <a:t>73.353</a:t>
                      </a:r>
                    </a:p>
                  </a:txBody>
                  <a:tcPr marL="47625" marR="47625" marT="47625" marB="47625" anchor="ctr"/>
                </a:tc>
              </a:tr>
              <a:tr h="457200">
                <a:tc>
                  <a:txBody>
                    <a:bodyPr/>
                    <a:lstStyle/>
                    <a:p>
                      <a:pPr algn="ctr" fontAlgn="ctr"/>
                      <a:r>
                        <a:rPr lang="tr-TR" sz="1200"/>
                        <a:t>Memur</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4</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70.956</a:t>
                      </a:r>
                    </a:p>
                  </a:txBody>
                  <a:tcPr marL="47625" marR="47625" marT="47625" marB="47625" anchor="ctr">
                    <a:solidFill>
                      <a:srgbClr val="92D050"/>
                    </a:solidFill>
                  </a:tcPr>
                </a:tc>
                <a:tc>
                  <a:txBody>
                    <a:bodyPr/>
                    <a:lstStyle/>
                    <a:p>
                      <a:pPr algn="ctr" fontAlgn="ctr"/>
                      <a:r>
                        <a:rPr lang="tr-TR" sz="1200"/>
                        <a:t>85.549</a:t>
                      </a:r>
                    </a:p>
                  </a:txBody>
                  <a:tcPr marL="47625" marR="47625" marT="47625" marB="47625" anchor="ctr">
                    <a:solidFill>
                      <a:srgbClr val="92D050"/>
                    </a:solidFill>
                  </a:tcPr>
                </a:tc>
              </a:tr>
              <a:tr h="457200">
                <a:tc>
                  <a:txBody>
                    <a:bodyPr/>
                    <a:lstStyle/>
                    <a:p>
                      <a:pPr algn="ctr" fontAlgn="ctr"/>
                      <a:r>
                        <a:rPr lang="tr-TR" sz="1200"/>
                        <a:t>Mütercim</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64.516</a:t>
                      </a:r>
                    </a:p>
                  </a:txBody>
                  <a:tcPr marL="47625" marR="47625" marT="47625" marB="47625" anchor="ctr"/>
                </a:tc>
                <a:tc>
                  <a:txBody>
                    <a:bodyPr/>
                    <a:lstStyle/>
                    <a:p>
                      <a:pPr algn="ctr" fontAlgn="ctr"/>
                      <a:r>
                        <a:rPr lang="tr-TR" sz="1200"/>
                        <a:t>72.775</a:t>
                      </a:r>
                    </a:p>
                  </a:txBody>
                  <a:tcPr marL="47625" marR="47625" marT="47625" marB="47625" anchor="ctr"/>
                </a:tc>
              </a:tr>
              <a:tr h="457200">
                <a:tc>
                  <a:txBody>
                    <a:bodyPr/>
                    <a:lstStyle/>
                    <a:p>
                      <a:pPr algn="ctr" fontAlgn="ctr"/>
                      <a:r>
                        <a:rPr lang="tr-TR" sz="1200" dirty="0"/>
                        <a:t>Mütercim</a:t>
                      </a:r>
                    </a:p>
                  </a:txBody>
                  <a:tcPr marL="47625" marR="47625" marT="47625" marB="47625" anchor="ctr">
                    <a:solidFill>
                      <a:schemeClr val="accent3">
                        <a:lumMod val="20000"/>
                        <a:lumOff val="80000"/>
                      </a:schemeClr>
                    </a:solidFill>
                  </a:tcPr>
                </a:tc>
                <a:tc>
                  <a:txBody>
                    <a:bodyPr/>
                    <a:lstStyle/>
                    <a:p>
                      <a:pPr algn="ctr" fontAlgn="ctr"/>
                      <a:r>
                        <a:rPr lang="tr-TR" sz="1200" dirty="0"/>
                        <a:t>2012</a:t>
                      </a:r>
                    </a:p>
                  </a:txBody>
                  <a:tcPr marL="47625" marR="47625" marT="47625" marB="47625" anchor="ctr">
                    <a:solidFill>
                      <a:schemeClr val="accent3">
                        <a:lumMod val="20000"/>
                        <a:lumOff val="80000"/>
                      </a:schemeClr>
                    </a:solidFill>
                  </a:tcPr>
                </a:tc>
                <a:tc>
                  <a:txBody>
                    <a:bodyPr/>
                    <a:lstStyle/>
                    <a:p>
                      <a:pPr algn="ctr" fontAlgn="ctr"/>
                      <a:r>
                        <a:rPr lang="tr-TR" sz="1200" dirty="0"/>
                        <a:t>8</a:t>
                      </a:r>
                    </a:p>
                  </a:txBody>
                  <a:tcPr marL="47625" marR="47625" marT="47625" marB="47625" anchor="ctr">
                    <a:solidFill>
                      <a:schemeClr val="accent3">
                        <a:lumMod val="20000"/>
                        <a:lumOff val="80000"/>
                      </a:schemeClr>
                    </a:solidFill>
                  </a:tcPr>
                </a:tc>
                <a:tc>
                  <a:txBody>
                    <a:bodyPr/>
                    <a:lstStyle/>
                    <a:p>
                      <a:pPr algn="ctr" fontAlgn="ctr"/>
                      <a:r>
                        <a:rPr lang="tr-TR" sz="1200" dirty="0"/>
                        <a:t>-</a:t>
                      </a:r>
                    </a:p>
                  </a:txBody>
                  <a:tcPr marL="47625" marR="47625" marT="47625" marB="47625" anchor="ctr">
                    <a:solidFill>
                      <a:schemeClr val="accent3">
                        <a:lumMod val="20000"/>
                        <a:lumOff val="80000"/>
                      </a:schemeClr>
                    </a:solidFill>
                  </a:tcPr>
                </a:tc>
                <a:tc>
                  <a:txBody>
                    <a:bodyPr/>
                    <a:lstStyle/>
                    <a:p>
                      <a:pPr algn="ctr" fontAlgn="ctr"/>
                      <a:r>
                        <a:rPr lang="tr-TR" sz="1200" dirty="0"/>
                        <a:t>52.412</a:t>
                      </a:r>
                    </a:p>
                  </a:txBody>
                  <a:tcPr marL="47625" marR="47625" marT="47625" marB="47625" anchor="ctr">
                    <a:solidFill>
                      <a:schemeClr val="accent3">
                        <a:lumMod val="20000"/>
                        <a:lumOff val="80000"/>
                      </a:schemeClr>
                    </a:solidFill>
                  </a:tcPr>
                </a:tc>
                <a:tc>
                  <a:txBody>
                    <a:bodyPr/>
                    <a:lstStyle/>
                    <a:p>
                      <a:pPr algn="ctr" fontAlgn="ctr"/>
                      <a:r>
                        <a:rPr lang="tr-TR" sz="1200" dirty="0"/>
                        <a:t>77.062</a:t>
                      </a:r>
                    </a:p>
                  </a:txBody>
                  <a:tcPr marL="47625" marR="47625" marT="47625" marB="47625" anchor="ctr">
                    <a:solidFill>
                      <a:schemeClr val="accent3">
                        <a:lumMod val="20000"/>
                        <a:lumOff val="80000"/>
                      </a:schemeClr>
                    </a:solidFill>
                  </a:tcPr>
                </a:tc>
              </a:tr>
              <a:tr h="457200">
                <a:tc>
                  <a:txBody>
                    <a:bodyPr/>
                    <a:lstStyle/>
                    <a:p>
                      <a:pPr algn="ctr" fontAlgn="ctr"/>
                      <a:r>
                        <a:rPr lang="tr-TR" sz="1200" dirty="0"/>
                        <a:t>Mütercim</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52.412</a:t>
                      </a:r>
                    </a:p>
                  </a:txBody>
                  <a:tcPr marL="47625" marR="47625" marT="47625" marB="47625" anchor="ctr">
                    <a:solidFill>
                      <a:srgbClr val="92D050"/>
                    </a:solidFill>
                  </a:tcPr>
                </a:tc>
                <a:tc>
                  <a:txBody>
                    <a:bodyPr/>
                    <a:lstStyle/>
                    <a:p>
                      <a:pPr algn="ctr" fontAlgn="ctr"/>
                      <a:r>
                        <a:rPr lang="tr-TR" sz="1200" dirty="0"/>
                        <a:t>77.062</a:t>
                      </a:r>
                    </a:p>
                  </a:txBody>
                  <a:tcPr marL="47625" marR="47625" marT="47625" marB="47625" anchor="ctr">
                    <a:solidFill>
                      <a:srgbClr val="92D050"/>
                    </a:solidFill>
                  </a:tcPr>
                </a:tc>
              </a:tr>
              <a:tr h="457200">
                <a:tc>
                  <a:txBody>
                    <a:bodyPr/>
                    <a:lstStyle/>
                    <a:p>
                      <a:pPr algn="ctr" fontAlgn="ctr"/>
                      <a:r>
                        <a:rPr lang="tr-TR" sz="1200" dirty="0"/>
                        <a:t>Tercüman</a:t>
                      </a:r>
                    </a:p>
                  </a:txBody>
                  <a:tcPr marL="47625" marR="47625" marT="47625" marB="47625" anchor="ctr">
                    <a:solidFill>
                      <a:schemeClr val="accent3">
                        <a:lumMod val="20000"/>
                        <a:lumOff val="80000"/>
                      </a:schemeClr>
                    </a:solidFill>
                  </a:tcPr>
                </a:tc>
                <a:tc>
                  <a:txBody>
                    <a:bodyPr/>
                    <a:lstStyle/>
                    <a:p>
                      <a:pPr algn="ctr" fontAlgn="ctr"/>
                      <a:r>
                        <a:rPr lang="tr-TR" sz="1200" dirty="0"/>
                        <a:t>2013</a:t>
                      </a:r>
                    </a:p>
                  </a:txBody>
                  <a:tcPr marL="47625" marR="47625" marT="47625" marB="47625" anchor="ctr">
                    <a:solidFill>
                      <a:schemeClr val="accent3">
                        <a:lumMod val="20000"/>
                        <a:lumOff val="80000"/>
                      </a:schemeClr>
                    </a:solidFill>
                  </a:tcPr>
                </a:tc>
                <a:tc>
                  <a:txBody>
                    <a:bodyPr/>
                    <a:lstStyle/>
                    <a:p>
                      <a:pPr algn="ctr" fontAlgn="ctr"/>
                      <a:r>
                        <a:rPr lang="tr-TR" sz="1200" dirty="0"/>
                        <a:t>1</a:t>
                      </a:r>
                    </a:p>
                  </a:txBody>
                  <a:tcPr marL="47625" marR="47625" marT="47625" marB="47625" anchor="ctr">
                    <a:solidFill>
                      <a:schemeClr val="accent3">
                        <a:lumMod val="20000"/>
                        <a:lumOff val="80000"/>
                      </a:schemeClr>
                    </a:solidFill>
                  </a:tcPr>
                </a:tc>
                <a:tc>
                  <a:txBody>
                    <a:bodyPr/>
                    <a:lstStyle/>
                    <a:p>
                      <a:pPr algn="ctr" fontAlgn="ctr"/>
                      <a:r>
                        <a:rPr lang="tr-TR" sz="1200" dirty="0"/>
                        <a:t>-</a:t>
                      </a:r>
                    </a:p>
                  </a:txBody>
                  <a:tcPr marL="47625" marR="47625" marT="47625" marB="47625" anchor="ctr">
                    <a:solidFill>
                      <a:schemeClr val="accent3">
                        <a:lumMod val="20000"/>
                        <a:lumOff val="80000"/>
                      </a:schemeClr>
                    </a:solidFill>
                  </a:tcPr>
                </a:tc>
                <a:tc>
                  <a:txBody>
                    <a:bodyPr/>
                    <a:lstStyle/>
                    <a:p>
                      <a:pPr algn="ctr" fontAlgn="ctr"/>
                      <a:r>
                        <a:rPr lang="tr-TR" sz="1200" dirty="0"/>
                        <a:t>59.918</a:t>
                      </a:r>
                    </a:p>
                  </a:txBody>
                  <a:tcPr marL="47625" marR="47625" marT="47625" marB="47625" anchor="ctr">
                    <a:solidFill>
                      <a:schemeClr val="accent3">
                        <a:lumMod val="20000"/>
                        <a:lumOff val="80000"/>
                      </a:schemeClr>
                    </a:solidFill>
                  </a:tcPr>
                </a:tc>
                <a:tc>
                  <a:txBody>
                    <a:bodyPr/>
                    <a:lstStyle/>
                    <a:p>
                      <a:pPr algn="ctr" fontAlgn="ctr"/>
                      <a:r>
                        <a:rPr lang="tr-TR" sz="1200" dirty="0"/>
                        <a:t>59.918</a:t>
                      </a:r>
                    </a:p>
                  </a:txBody>
                  <a:tcPr marL="47625" marR="47625" marT="47625" marB="47625" anchor="ctr">
                    <a:solidFill>
                      <a:schemeClr val="accent3">
                        <a:lumMod val="20000"/>
                        <a:lumOff val="80000"/>
                      </a:schemeClr>
                    </a:solidFill>
                  </a:tcPr>
                </a:tc>
              </a:tr>
              <a:tr h="457200">
                <a:tc>
                  <a:txBody>
                    <a:bodyPr/>
                    <a:lstStyle/>
                    <a:p>
                      <a:pPr algn="ctr" fontAlgn="ctr"/>
                      <a:r>
                        <a:rPr lang="tr-TR" sz="1200"/>
                        <a:t>Tercüman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73.808</a:t>
                      </a:r>
                    </a:p>
                  </a:txBody>
                  <a:tcPr marL="47625" marR="47625" marT="47625" marB="47625" anchor="ctr"/>
                </a:tc>
              </a:tr>
              <a:tr h="457200">
                <a:tc>
                  <a:txBody>
                    <a:bodyPr/>
                    <a:lstStyle/>
                    <a:p>
                      <a:pPr algn="ctr" fontAlgn="ctr"/>
                      <a:r>
                        <a:rPr lang="tr-TR" sz="1200"/>
                        <a:t>Tercüman</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5</a:t>
                      </a:r>
                    </a:p>
                  </a:txBody>
                  <a:tcPr marL="47625" marR="47625" marT="47625" marB="47625" anchor="ctr">
                    <a:solidFill>
                      <a:srgbClr val="92D050"/>
                    </a:solidFill>
                  </a:tcPr>
                </a:tc>
                <a:tc>
                  <a:txBody>
                    <a:bodyPr/>
                    <a:lstStyle/>
                    <a:p>
                      <a:pPr algn="ctr" fontAlgn="ctr"/>
                      <a:r>
                        <a:rPr lang="tr-TR" sz="1200"/>
                        <a:t>1</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73.808</a:t>
                      </a:r>
                    </a:p>
                  </a:txBody>
                  <a:tcPr marL="47625" marR="47625" marT="47625" marB="47625" anchor="ctr">
                    <a:solidFill>
                      <a:srgbClr val="92D050"/>
                    </a:solidFill>
                  </a:tcPr>
                </a:tc>
              </a:tr>
              <a:tr h="4572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a:t>
                      </a:r>
                    </a:p>
                  </a:txBody>
                  <a:tcPr marL="47625" marR="47625" marT="47625" marB="47625" anchor="ctr"/>
                </a:tc>
              </a:tr>
              <a:tr h="457200">
                <a:tc>
                  <a:txBody>
                    <a:bodyPr/>
                    <a:lstStyle/>
                    <a:p>
                      <a:pPr algn="ctr" fontAlgn="ctr"/>
                      <a:r>
                        <a:rPr lang="tr-TR" sz="1200"/>
                        <a:t>Veri Hazırlama ve Kontrol İşletmeni</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a:t>1</a:t>
                      </a:r>
                    </a:p>
                  </a:txBody>
                  <a:tcPr marL="47625" marR="47625" marT="47625" marB="47625" anchor="ctr">
                    <a:solidFill>
                      <a:srgbClr val="92D050"/>
                    </a:solidFill>
                  </a:tcPr>
                </a:tc>
                <a:tc>
                  <a:txBody>
                    <a:bodyPr/>
                    <a:lstStyle/>
                    <a:p>
                      <a:pPr algn="ctr" fontAlgn="ctr"/>
                      <a:r>
                        <a:rPr lang="tr-TR" sz="1200"/>
                        <a:t>1</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100" b="1" dirty="0" smtClean="0">
                          <a:hlinkClick r:id="rId2" action="ppaction://hlinksldjump"/>
                        </a:rPr>
                        <a:t>Unvan</a:t>
                      </a:r>
                      <a:endParaRPr lang="tr-TR" sz="1100" b="1" dirty="0"/>
                    </a:p>
                  </a:txBody>
                  <a:tcPr marL="47625" marR="47625" marT="76200" marB="76200">
                    <a:solidFill>
                      <a:schemeClr val="tx1"/>
                    </a:solidFill>
                  </a:tcPr>
                </a:tc>
                <a:tc>
                  <a:txBody>
                    <a:bodyPr/>
                    <a:lstStyle/>
                    <a:p>
                      <a:pPr algn="ctr" fontAlgn="t"/>
                      <a:r>
                        <a:rPr lang="tr-TR" sz="1100" b="1" dirty="0"/>
                        <a:t>Yıl</a:t>
                      </a:r>
                    </a:p>
                  </a:txBody>
                  <a:tcPr marL="47625" marR="47625" marT="76200" marB="76200">
                    <a:solidFill>
                      <a:schemeClr val="tx1"/>
                    </a:solidFill>
                  </a:tcPr>
                </a:tc>
                <a:tc>
                  <a:txBody>
                    <a:bodyPr/>
                    <a:lstStyle/>
                    <a:p>
                      <a:pPr algn="ctr" fontAlgn="t"/>
                      <a:r>
                        <a:rPr lang="tr-TR" sz="1100" b="1" dirty="0"/>
                        <a:t>Kontenjan</a:t>
                      </a:r>
                    </a:p>
                  </a:txBody>
                  <a:tcPr marL="47625" marR="47625" marT="76200" marB="76200">
                    <a:solidFill>
                      <a:schemeClr val="tx1"/>
                    </a:solidFill>
                  </a:tcPr>
                </a:tc>
                <a:tc>
                  <a:txBody>
                    <a:bodyPr/>
                    <a:lstStyle/>
                    <a:p>
                      <a:pPr algn="ctr" fontAlgn="t"/>
                      <a:r>
                        <a:rPr lang="tr-TR" sz="1100" b="1" dirty="0"/>
                        <a:t>Boş Kadro</a:t>
                      </a:r>
                    </a:p>
                  </a:txBody>
                  <a:tcPr marL="47625" marR="47625" marT="76200" marB="76200">
                    <a:solidFill>
                      <a:schemeClr val="tx1"/>
                    </a:solidFill>
                  </a:tcPr>
                </a:tc>
                <a:tc>
                  <a:txBody>
                    <a:bodyPr/>
                    <a:lstStyle/>
                    <a:p>
                      <a:pPr algn="ctr" fontAlgn="t"/>
                      <a:r>
                        <a:rPr lang="tr-TR" sz="1100" b="1" dirty="0" err="1"/>
                        <a:t>Min</a:t>
                      </a:r>
                      <a:r>
                        <a:rPr lang="tr-TR" sz="1100" b="1" dirty="0"/>
                        <a:t>.Puan</a:t>
                      </a:r>
                    </a:p>
                  </a:txBody>
                  <a:tcPr marL="47625" marR="47625" marT="76200" marB="76200">
                    <a:solidFill>
                      <a:schemeClr val="tx1"/>
                    </a:solidFill>
                  </a:tcPr>
                </a:tc>
                <a:tc>
                  <a:txBody>
                    <a:bodyPr/>
                    <a:lstStyle/>
                    <a:p>
                      <a:pPr algn="ctr" fontAlgn="t"/>
                      <a:r>
                        <a:rPr lang="tr-TR" sz="1100" b="1" dirty="0" err="1"/>
                        <a:t>Max</a:t>
                      </a:r>
                      <a:r>
                        <a:rPr lang="tr-TR" sz="1100" b="1" dirty="0"/>
                        <a:t>.Puan</a:t>
                      </a:r>
                    </a:p>
                  </a:txBody>
                  <a:tcPr marL="47625" marR="47625" marT="76200" marB="76200">
                    <a:solidFill>
                      <a:schemeClr val="tx1"/>
                    </a:solidFill>
                  </a:tcPr>
                </a:tc>
              </a:tr>
              <a:tr h="762000">
                <a:tc>
                  <a:txBody>
                    <a:bodyPr/>
                    <a:lstStyle/>
                    <a:p>
                      <a:pPr fontAlgn="ctr"/>
                      <a:endParaRPr lang="tr-TR" sz="1100" b="1"/>
                    </a:p>
                  </a:txBody>
                  <a:tcPr marL="47625" marR="47625" marT="47625" marB="47625" anchor="ctr"/>
                </a:tc>
                <a:tc>
                  <a:txBody>
                    <a:bodyPr/>
                    <a:lstStyle/>
                    <a:p>
                      <a:pPr algn="ctr" fontAlgn="ctr"/>
                      <a:r>
                        <a:rPr lang="tr-TR" sz="1100" b="1" dirty="0"/>
                        <a:t>Yıllar Toplamı</a:t>
                      </a:r>
                    </a:p>
                  </a:txBody>
                  <a:tcPr marL="47625" marR="47625" marT="47625" marB="47625" anchor="ctr"/>
                </a:tc>
                <a:tc>
                  <a:txBody>
                    <a:bodyPr/>
                    <a:lstStyle/>
                    <a:p>
                      <a:pPr algn="ctr" fontAlgn="ctr"/>
                      <a:r>
                        <a:rPr lang="tr-TR" sz="1100" b="1"/>
                        <a:t>360</a:t>
                      </a:r>
                    </a:p>
                  </a:txBody>
                  <a:tcPr marL="47625" marR="47625" marT="47625" marB="47625" anchor="ctr"/>
                </a:tc>
                <a:tc>
                  <a:txBody>
                    <a:bodyPr/>
                    <a:lstStyle/>
                    <a:p>
                      <a:pPr algn="ctr" fontAlgn="ctr"/>
                      <a:r>
                        <a:rPr lang="tr-TR" sz="1100" b="1"/>
                        <a:t>-</a:t>
                      </a:r>
                    </a:p>
                  </a:txBody>
                  <a:tcPr marL="47625" marR="47625" marT="47625" marB="47625" anchor="ctr"/>
                </a:tc>
                <a:tc>
                  <a:txBody>
                    <a:bodyPr/>
                    <a:lstStyle/>
                    <a:p>
                      <a:pPr algn="ctr" fontAlgn="ctr"/>
                      <a:r>
                        <a:rPr lang="tr-TR" sz="1100" b="1"/>
                        <a:t>69.027</a:t>
                      </a:r>
                    </a:p>
                  </a:txBody>
                  <a:tcPr marL="47625" marR="47625" marT="47625" marB="47625" anchor="ctr"/>
                </a:tc>
                <a:tc>
                  <a:txBody>
                    <a:bodyPr/>
                    <a:lstStyle/>
                    <a:p>
                      <a:pPr algn="ctr" fontAlgn="ctr"/>
                      <a:r>
                        <a:rPr lang="tr-TR" sz="1100" b="1"/>
                        <a:t>90.639</a:t>
                      </a:r>
                    </a:p>
                  </a:txBody>
                  <a:tcPr marL="47625" marR="47625" marT="47625" marB="47625" anchor="ctr"/>
                </a:tc>
              </a:tr>
              <a:tr h="762000">
                <a:tc>
                  <a:txBody>
                    <a:bodyPr/>
                    <a:lstStyle/>
                    <a:p>
                      <a:pPr algn="ctr" fontAlgn="ctr"/>
                      <a:r>
                        <a:rPr lang="tr-TR" sz="1200" dirty="0"/>
                        <a:t>Antrenör</a:t>
                      </a:r>
                    </a:p>
                  </a:txBody>
                  <a:tcPr marL="47625" marR="47625" marT="47625" marB="47625" anchor="ctr"/>
                </a:tc>
                <a:tc>
                  <a:txBody>
                    <a:bodyPr/>
                    <a:lstStyle/>
                    <a:p>
                      <a:pPr algn="ctr" fontAlgn="ctr"/>
                      <a:r>
                        <a:rPr lang="tr-TR" sz="1100" dirty="0"/>
                        <a:t>2015</a:t>
                      </a:r>
                    </a:p>
                  </a:txBody>
                  <a:tcPr marL="47625" marR="47625" marT="47625" marB="47625" anchor="ctr"/>
                </a:tc>
                <a:tc>
                  <a:txBody>
                    <a:bodyPr/>
                    <a:lstStyle/>
                    <a:p>
                      <a:pPr algn="ctr" fontAlgn="ctr"/>
                      <a:r>
                        <a:rPr lang="tr-TR" sz="1100" dirty="0"/>
                        <a:t>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82.985</a:t>
                      </a:r>
                    </a:p>
                  </a:txBody>
                  <a:tcPr marL="47625" marR="47625" marT="47625" marB="47625" anchor="ctr"/>
                </a:tc>
                <a:tc>
                  <a:txBody>
                    <a:bodyPr/>
                    <a:lstStyle/>
                    <a:p>
                      <a:pPr algn="ctr" fontAlgn="ctr"/>
                      <a:r>
                        <a:rPr lang="tr-TR" sz="1100"/>
                        <a:t>84.805</a:t>
                      </a:r>
                    </a:p>
                  </a:txBody>
                  <a:tcPr marL="47625" marR="47625" marT="47625" marB="47625" anchor="ctr"/>
                </a:tc>
              </a:tr>
              <a:tr h="762000">
                <a:tc>
                  <a:txBody>
                    <a:bodyPr/>
                    <a:lstStyle/>
                    <a:p>
                      <a:pPr algn="ctr" fontAlgn="ctr"/>
                      <a:r>
                        <a:rPr lang="tr-TR" sz="1200" dirty="0"/>
                        <a:t>Antrenör</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dirty="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76.045</a:t>
                      </a:r>
                    </a:p>
                  </a:txBody>
                  <a:tcPr marL="47625" marR="47625" marT="47625" marB="47625" anchor="ctr"/>
                </a:tc>
                <a:tc>
                  <a:txBody>
                    <a:bodyPr/>
                    <a:lstStyle/>
                    <a:p>
                      <a:pPr algn="ctr" fontAlgn="ctr"/>
                      <a:r>
                        <a:rPr lang="tr-TR" sz="1100"/>
                        <a:t>76.045</a:t>
                      </a:r>
                    </a:p>
                  </a:txBody>
                  <a:tcPr marL="47625" marR="47625" marT="47625" marB="47625" anchor="ctr"/>
                </a:tc>
              </a:tr>
              <a:tr h="762000">
                <a:tc>
                  <a:txBody>
                    <a:bodyPr/>
                    <a:lstStyle/>
                    <a:p>
                      <a:pPr algn="ctr" fontAlgn="ctr"/>
                      <a:r>
                        <a:rPr lang="tr-TR" sz="1200" dirty="0"/>
                        <a:t>Antrenör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dirty="0"/>
                        <a:t>137</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a:t>70.715</a:t>
                      </a:r>
                    </a:p>
                  </a:txBody>
                  <a:tcPr marL="47625" marR="47625" marT="47625" marB="47625" anchor="ctr"/>
                </a:tc>
                <a:tc>
                  <a:txBody>
                    <a:bodyPr/>
                    <a:lstStyle/>
                    <a:p>
                      <a:pPr algn="ctr" fontAlgn="ctr"/>
                      <a:r>
                        <a:rPr lang="tr-TR" sz="1100"/>
                        <a:t>90.639</a:t>
                      </a:r>
                    </a:p>
                  </a:txBody>
                  <a:tcPr marL="47625" marR="47625" marT="47625" marB="47625" anchor="ctr"/>
                </a:tc>
              </a:tr>
              <a:tr h="762000">
                <a:tc>
                  <a:txBody>
                    <a:bodyPr/>
                    <a:lstStyle/>
                    <a:p>
                      <a:pPr algn="ctr" fontAlgn="ctr"/>
                      <a:r>
                        <a:rPr lang="tr-TR" sz="1200" dirty="0"/>
                        <a:t>Antrenör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4</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78.071</a:t>
                      </a:r>
                    </a:p>
                  </a:txBody>
                  <a:tcPr marL="47625" marR="47625" marT="47625" marB="47625" anchor="ctr"/>
                </a:tc>
                <a:tc>
                  <a:txBody>
                    <a:bodyPr/>
                    <a:lstStyle/>
                    <a:p>
                      <a:pPr algn="ctr" fontAlgn="ctr"/>
                      <a:r>
                        <a:rPr lang="tr-TR" sz="1100"/>
                        <a:t>81.372</a:t>
                      </a:r>
                    </a:p>
                  </a:txBody>
                  <a:tcPr marL="47625" marR="47625" marT="47625" marB="47625" anchor="ctr"/>
                </a:tc>
              </a:tr>
              <a:tr h="762000">
                <a:tc>
                  <a:txBody>
                    <a:bodyPr/>
                    <a:lstStyle/>
                    <a:p>
                      <a:pPr algn="ctr" fontAlgn="ctr"/>
                      <a:r>
                        <a:rPr lang="tr-TR" sz="1200" b="1" dirty="0"/>
                        <a:t>Antrenör</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145</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70.715</a:t>
                      </a:r>
                    </a:p>
                  </a:txBody>
                  <a:tcPr marL="47625" marR="47625" marT="47625" marB="47625" anchor="ctr">
                    <a:solidFill>
                      <a:srgbClr val="92D050"/>
                    </a:solidFill>
                  </a:tcPr>
                </a:tc>
                <a:tc>
                  <a:txBody>
                    <a:bodyPr/>
                    <a:lstStyle/>
                    <a:p>
                      <a:pPr algn="ctr" fontAlgn="ctr"/>
                      <a:r>
                        <a:rPr lang="tr-TR" sz="1100" b="1" dirty="0"/>
                        <a:t>90.639</a:t>
                      </a:r>
                    </a:p>
                  </a:txBody>
                  <a:tcPr marL="47625" marR="47625" marT="47625" marB="47625" anchor="ctr">
                    <a:solidFill>
                      <a:srgbClr val="92D050"/>
                    </a:solidFill>
                  </a:tcPr>
                </a:tc>
              </a:tr>
              <a:tr h="762000">
                <a:tc>
                  <a:txBody>
                    <a:bodyPr/>
                    <a:lstStyle/>
                    <a:p>
                      <a:pPr algn="ctr" fontAlgn="ctr"/>
                      <a:r>
                        <a:rPr lang="tr-TR" sz="1200" dirty="0"/>
                        <a:t>Memur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215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69.027</a:t>
                      </a:r>
                    </a:p>
                  </a:txBody>
                  <a:tcPr marL="47625" marR="47625" marT="47625" marB="47625" anchor="ctr"/>
                </a:tc>
                <a:tc>
                  <a:txBody>
                    <a:bodyPr/>
                    <a:lstStyle/>
                    <a:p>
                      <a:pPr algn="ctr" fontAlgn="ctr"/>
                      <a:r>
                        <a:rPr lang="tr-TR" sz="1100" dirty="0"/>
                        <a:t>90.017</a:t>
                      </a:r>
                    </a:p>
                  </a:txBody>
                  <a:tcPr marL="47625" marR="47625" marT="47625" marB="47625" anchor="ctr"/>
                </a:tc>
              </a:tr>
              <a:tr h="762000">
                <a:tc>
                  <a:txBody>
                    <a:bodyPr/>
                    <a:lstStyle/>
                    <a:p>
                      <a:pPr algn="ctr" fontAlgn="ctr"/>
                      <a:r>
                        <a:rPr lang="tr-TR" sz="1200" b="1" dirty="0"/>
                        <a:t>Memur</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215</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69.027</a:t>
                      </a:r>
                    </a:p>
                  </a:txBody>
                  <a:tcPr marL="47625" marR="47625" marT="47625" marB="47625" anchor="ctr">
                    <a:solidFill>
                      <a:srgbClr val="92D050"/>
                    </a:solidFill>
                  </a:tcPr>
                </a:tc>
                <a:tc>
                  <a:txBody>
                    <a:bodyPr/>
                    <a:lstStyle/>
                    <a:p>
                      <a:pPr algn="ctr" fontAlgn="ctr"/>
                      <a:r>
                        <a:rPr lang="tr-TR" sz="1100" b="1" dirty="0"/>
                        <a:t>90.017</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8614"/>
            <a:ext cx="8640960" cy="562074"/>
          </a:xfrm>
        </p:spPr>
        <p:style>
          <a:lnRef idx="1">
            <a:schemeClr val="dk1"/>
          </a:lnRef>
          <a:fillRef idx="3">
            <a:schemeClr val="dk1"/>
          </a:fillRef>
          <a:effectRef idx="2">
            <a:schemeClr val="dk1"/>
          </a:effectRef>
          <a:fontRef idx="minor">
            <a:schemeClr val="lt1"/>
          </a:fontRef>
        </p:style>
        <p:txBody>
          <a:bodyPr/>
          <a:lstStyle/>
          <a:p>
            <a:pPr algn="ctr"/>
            <a:r>
              <a:rPr lang="tr-TR" b="1" dirty="0" smtClean="0"/>
              <a:t>NÜKLEER ENERJİ MÜHENDİSLİĞİ</a:t>
            </a:r>
            <a:endParaRPr lang="tr-TR" b="1" dirty="0"/>
          </a:p>
        </p:txBody>
      </p:sp>
      <p:sp>
        <p:nvSpPr>
          <p:cNvPr id="3" name="2 İçerik Yer Tutucusu"/>
          <p:cNvSpPr>
            <a:spLocks noGrp="1"/>
          </p:cNvSpPr>
          <p:nvPr>
            <p:ph sz="quarter" idx="1"/>
          </p:nvPr>
        </p:nvSpPr>
        <p:spPr>
          <a:xfrm>
            <a:off x="107504" y="692696"/>
            <a:ext cx="8640960" cy="5976664"/>
          </a:xfrm>
        </p:spPr>
        <p:style>
          <a:lnRef idx="0">
            <a:schemeClr val="dk1"/>
          </a:lnRef>
          <a:fillRef idx="3">
            <a:schemeClr val="dk1"/>
          </a:fillRef>
          <a:effectRef idx="3">
            <a:schemeClr val="dk1"/>
          </a:effectRef>
          <a:fontRef idx="minor">
            <a:schemeClr val="lt1"/>
          </a:fontRef>
        </p:style>
        <p:txBody>
          <a:bodyPr>
            <a:normAutofit fontScale="55000" lnSpcReduction="20000"/>
          </a:bodyPr>
          <a:lstStyle/>
          <a:p>
            <a:pPr fontAlgn="base"/>
            <a:r>
              <a:rPr lang="tr-TR" b="1" dirty="0" smtClean="0"/>
              <a:t>Kısaca</a:t>
            </a:r>
          </a:p>
          <a:p>
            <a:pPr fontAlgn="base"/>
            <a:r>
              <a:rPr lang="tr-TR" dirty="0" smtClean="0"/>
              <a:t>Nükleer Enerji Mühendisliği Programı; nükleer enerjinin üretilmesi, geliştirilmesi ve barışçıl amaçlarla kullanılması ile ilgili eğitim ve araştırma yapmayı ve Nükleer Enerji Mühendisleri yetiştirmeyi amaçlar. </a:t>
            </a:r>
            <a:br>
              <a:rPr lang="tr-TR" dirty="0" smtClean="0"/>
            </a:br>
            <a:r>
              <a:rPr lang="tr-TR" b="1" dirty="0" smtClean="0"/>
              <a:t/>
            </a:r>
            <a:br>
              <a:rPr lang="tr-TR" b="1" dirty="0" smtClean="0"/>
            </a:br>
            <a:r>
              <a:rPr lang="tr-TR" b="1" dirty="0" smtClean="0"/>
              <a:t>Kişisel Özellikler</a:t>
            </a:r>
          </a:p>
          <a:p>
            <a:pPr fontAlgn="base"/>
            <a:r>
              <a:rPr lang="tr-TR" dirty="0" smtClean="0"/>
              <a:t>Nükleer Enerji Mühendisliği alanında eğitim görmek isteyenlerin; akademik yeteneğe ve analitik düşünme gücüne, fizik bilimine karşı derin bir ilgiye ve bilimsel meraka sahip, üretken bireyler olması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Nükleer Enerji Mühendisliği, teknolojiye ve bilgisayarlardaki gelişmeye paralel olarak gelişmiştir. Nükleer enerji mühendisliğinde karışık gerçek sistemler için analitik hesap yapma olanağı olmadığından hesaplamaların çoğu sayısal olarak bilgisayarlarda yapılır. Bu nedenle, bu alanda bilgisayar programlama ve sayısal matematik en çok kullanılan araç durumuna gelmiştir. Nükleer Enerji Mühendisliği araştırıcı, geliştirici, kurucu, üretici ve yönetici bir mühendisliktir. Lisans eğitiminin ilk üç yılı nükleer enerji mühendisliğine hazırlık yıllarıdır. Bu yıllarda nükleer enerji mühendis adayı beş yarıyıl Matematik, altı yarıyıl Fizik, Bilgisayar Programlama, Termodinamik, Akışkanlar Mekaniği, Mukavemet, Malzeme Bilgisi, Isı İletimi, Isı Makineleri, Elektronik ve çeşitli ölçme teknikleri laboratuarları, Teknik Çizim gibi temel mühendislik dersleri alır. Lisans eğitiminin son yılında nükleer enerji mühendisliğinin temelini oluşturan Nükleer Reaktör Fiziği, Mühendisliği, Kontrolü gibi dersler ve bu derslerin yanı sıra uygulamalara da önem verilir. Ayrıca yaz aylarında iki ay süreyle nükleer bir kuruluşta staj zorunluluğu vardır. </a:t>
            </a:r>
            <a:br>
              <a:rPr lang="tr-TR" dirty="0" smtClean="0"/>
            </a:br>
            <a:r>
              <a:rPr lang="tr-TR" dirty="0" smtClean="0"/>
              <a:t/>
            </a:r>
            <a:br>
              <a:rPr lang="tr-TR" dirty="0" smtClean="0"/>
            </a:br>
            <a:r>
              <a:rPr lang="tr-TR" b="1" dirty="0" smtClean="0"/>
              <a:t>Sosyal Statü ve Unvanlar</a:t>
            </a:r>
          </a:p>
          <a:p>
            <a:pPr fontAlgn="base"/>
            <a:r>
              <a:rPr lang="tr-TR" dirty="0" smtClean="0"/>
              <a:t>Nükleer Enerji Mühendisliği Programını bitirenler "Nükleer Enerji Mühendisi" unvanını alırlar. </a:t>
            </a:r>
            <a:br>
              <a:rPr lang="tr-TR" dirty="0" smtClean="0"/>
            </a:br>
            <a:r>
              <a:rPr lang="tr-TR" dirty="0" smtClean="0"/>
              <a:t/>
            </a:r>
            <a:br>
              <a:rPr lang="tr-TR" dirty="0" smtClean="0"/>
            </a:br>
            <a:r>
              <a:rPr lang="tr-TR" b="1" dirty="0" smtClean="0"/>
              <a:t>Çalışma Sahaları</a:t>
            </a:r>
          </a:p>
          <a:p>
            <a:r>
              <a:rPr lang="tr-TR" dirty="0" smtClean="0"/>
              <a:t>Nükleer Enerji Mühendisi nükleer enerji ile çalışan elektrik santrallerinin tasarımı, yapımı, işletmesi ve geliştirilmesi gibi işlerde çalışır. Nükleer Enerji Mühendisleri; Türkiye Atom Enerjisi ve Endüstri Kurumu ile Türkiye Bilimsel ve Teknik Araştırma Kurumu gibi araştırma kurumlarında ve üniversitelerde çalışabilmektedir. Halen ülkemizde nükleer enerji mühendislerinin iş alanları oldukça sınırlı olmakla birlikte teknoloji ilerledikçe bu mühendislik alanının hizmetlerine duyulan ihtiyaç da artmaktadır.</a:t>
            </a:r>
            <a:endParaRPr lang="tr-TR"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40512_277374.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40161">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dirty="0">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67200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345,146</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Sinop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180000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252,425</a:t>
                      </a:r>
                    </a:p>
                  </a:txBody>
                  <a:tcPr marL="9525" marR="9525" marT="9525" marB="0" anchor="ctr"/>
                </a:tc>
              </a:tr>
              <a:tr h="458107">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r h="731253">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bl>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58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858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45</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75.047</a:t>
                      </a:r>
                    </a:p>
                  </a:txBody>
                  <a:tcPr marL="47625" marR="47625" marT="47625" marB="47625" anchor="ctr">
                    <a:solidFill>
                      <a:srgbClr val="92D050"/>
                    </a:solidFill>
                  </a:tcPr>
                </a:tc>
                <a:tc>
                  <a:txBody>
                    <a:bodyPr/>
                    <a:lstStyle/>
                    <a:p>
                      <a:pPr algn="ctr" fontAlgn="ctr"/>
                      <a:r>
                        <a:rPr lang="tr-TR" sz="1200" b="1" dirty="0"/>
                        <a:t>93.643</a:t>
                      </a:r>
                    </a:p>
                  </a:txBody>
                  <a:tcPr marL="47625" marR="47625" marT="47625" marB="47625" anchor="ctr">
                    <a:solidFill>
                      <a:srgbClr val="92D050"/>
                    </a:solidFill>
                  </a:tcPr>
                </a:tc>
              </a:tr>
              <a:tr h="6858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75.047</a:t>
                      </a:r>
                    </a:p>
                  </a:txBody>
                  <a:tcPr marL="47625" marR="47625" marT="47625" marB="47625" anchor="ctr"/>
                </a:tc>
                <a:tc>
                  <a:txBody>
                    <a:bodyPr/>
                    <a:lstStyle/>
                    <a:p>
                      <a:pPr algn="ctr" fontAlgn="ctr"/>
                      <a:r>
                        <a:rPr lang="tr-TR" sz="1200"/>
                        <a:t>75.047</a:t>
                      </a:r>
                    </a:p>
                  </a:txBody>
                  <a:tcPr marL="47625" marR="47625" marT="47625" marB="47625" anchor="ctr"/>
                </a:tc>
              </a:tr>
              <a:tr h="685800">
                <a:tc>
                  <a:txBody>
                    <a:bodyPr/>
                    <a:lstStyle/>
                    <a:p>
                      <a:pPr algn="ctr" fontAlgn="ctr"/>
                      <a:r>
                        <a:rPr lang="tr-TR" sz="1200"/>
                        <a:t>Mühendis</a:t>
                      </a:r>
                    </a:p>
                  </a:txBody>
                  <a:tcPr marL="47625" marR="47625" marT="47625" marB="47625" anchor="ctr"/>
                </a:tc>
                <a:tc>
                  <a:txBody>
                    <a:bodyPr/>
                    <a:lstStyle/>
                    <a:p>
                      <a:pPr algn="ctr" fontAlgn="ctr"/>
                      <a:r>
                        <a:rPr lang="tr-TR" sz="1200" dirty="0"/>
                        <a:t>2013</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86.817</a:t>
                      </a:r>
                    </a:p>
                  </a:txBody>
                  <a:tcPr marL="47625" marR="47625" marT="47625" marB="47625" anchor="ctr"/>
                </a:tc>
                <a:tc>
                  <a:txBody>
                    <a:bodyPr/>
                    <a:lstStyle/>
                    <a:p>
                      <a:pPr algn="ctr" fontAlgn="ctr"/>
                      <a:r>
                        <a:rPr lang="tr-TR" sz="1200"/>
                        <a:t>91.027</a:t>
                      </a:r>
                    </a:p>
                  </a:txBody>
                  <a:tcPr marL="47625" marR="47625" marT="47625" marB="47625" anchor="ctr"/>
                </a:tc>
              </a:tr>
              <a:tr h="6858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85.423</a:t>
                      </a:r>
                    </a:p>
                  </a:txBody>
                  <a:tcPr marL="47625" marR="47625" marT="47625" marB="47625" anchor="ctr"/>
                </a:tc>
                <a:tc>
                  <a:txBody>
                    <a:bodyPr/>
                    <a:lstStyle/>
                    <a:p>
                      <a:pPr algn="ctr" fontAlgn="ctr"/>
                      <a:r>
                        <a:rPr lang="tr-TR" sz="1200"/>
                        <a:t>93.643</a:t>
                      </a:r>
                    </a:p>
                  </a:txBody>
                  <a:tcPr marL="47625" marR="47625" marT="47625" marB="47625" anchor="ctr"/>
                </a:tc>
              </a:tr>
              <a:tr h="6858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75.047</a:t>
                      </a:r>
                    </a:p>
                  </a:txBody>
                  <a:tcPr marL="47625" marR="47625" marT="47625" marB="47625" anchor="ctr">
                    <a:solidFill>
                      <a:srgbClr val="92D050"/>
                    </a:solidFill>
                  </a:tcPr>
                </a:tc>
                <a:tc>
                  <a:txBody>
                    <a:bodyPr/>
                    <a:lstStyle/>
                    <a:p>
                      <a:pPr algn="ctr" fontAlgn="ctr"/>
                      <a:r>
                        <a:rPr lang="tr-TR" sz="1200" dirty="0"/>
                        <a:t>93.643</a:t>
                      </a:r>
                    </a:p>
                  </a:txBody>
                  <a:tcPr marL="47625" marR="47625" marT="47625" marB="47625" anchor="ctr">
                    <a:solidFill>
                      <a:srgbClr val="92D050"/>
                    </a:solidFill>
                  </a:tcPr>
                </a:tc>
              </a:tr>
              <a:tr h="685800">
                <a:tc>
                  <a:txBody>
                    <a:bodyPr/>
                    <a:lstStyle/>
                    <a:p>
                      <a:pPr algn="ctr" fontAlgn="ctr"/>
                      <a:r>
                        <a:rPr lang="tr-TR" sz="1200"/>
                        <a:t>Sağlık Fizikçisi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84.637</a:t>
                      </a:r>
                    </a:p>
                  </a:txBody>
                  <a:tcPr marL="47625" marR="47625" marT="47625" marB="47625" anchor="ctr"/>
                </a:tc>
                <a:tc>
                  <a:txBody>
                    <a:bodyPr/>
                    <a:lstStyle/>
                    <a:p>
                      <a:pPr algn="ctr" fontAlgn="ctr"/>
                      <a:r>
                        <a:rPr lang="tr-TR" sz="1200"/>
                        <a:t>91.240</a:t>
                      </a:r>
                    </a:p>
                  </a:txBody>
                  <a:tcPr marL="47625" marR="47625" marT="47625" marB="47625" anchor="ctr"/>
                </a:tc>
              </a:tr>
              <a:tr h="685800">
                <a:tc>
                  <a:txBody>
                    <a:bodyPr/>
                    <a:lstStyle/>
                    <a:p>
                      <a:pPr algn="ctr" fontAlgn="ctr"/>
                      <a:r>
                        <a:rPr lang="tr-TR" sz="1200"/>
                        <a:t>Sağlık Fizikçisi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81.366</a:t>
                      </a:r>
                    </a:p>
                  </a:txBody>
                  <a:tcPr marL="47625" marR="47625" marT="47625" marB="47625" anchor="ctr"/>
                </a:tc>
                <a:tc>
                  <a:txBody>
                    <a:bodyPr/>
                    <a:lstStyle/>
                    <a:p>
                      <a:pPr algn="ctr" fontAlgn="ctr"/>
                      <a:r>
                        <a:rPr lang="tr-TR" sz="1200"/>
                        <a:t>84.369</a:t>
                      </a:r>
                    </a:p>
                  </a:txBody>
                  <a:tcPr marL="47625" marR="47625" marT="47625" marB="47625" anchor="ctr"/>
                </a:tc>
              </a:tr>
              <a:tr h="685800">
                <a:tc>
                  <a:txBody>
                    <a:bodyPr/>
                    <a:lstStyle/>
                    <a:p>
                      <a:pPr algn="ctr" fontAlgn="ctr"/>
                      <a:r>
                        <a:rPr lang="tr-TR" sz="1200"/>
                        <a:t>Sağlık Fizikçisi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77.668</a:t>
                      </a:r>
                    </a:p>
                  </a:txBody>
                  <a:tcPr marL="47625" marR="47625" marT="47625" marB="47625" anchor="ctr"/>
                </a:tc>
                <a:tc>
                  <a:txBody>
                    <a:bodyPr/>
                    <a:lstStyle/>
                    <a:p>
                      <a:pPr algn="ctr" fontAlgn="ctr"/>
                      <a:r>
                        <a:rPr lang="tr-TR" sz="1200"/>
                        <a:t>90.416</a:t>
                      </a:r>
                    </a:p>
                  </a:txBody>
                  <a:tcPr marL="47625" marR="47625" marT="47625" marB="47625" anchor="ctr"/>
                </a:tc>
              </a:tr>
              <a:tr h="685800">
                <a:tc>
                  <a:txBody>
                    <a:bodyPr/>
                    <a:lstStyle/>
                    <a:p>
                      <a:pPr algn="ctr" fontAlgn="ctr"/>
                      <a:r>
                        <a:rPr lang="tr-TR" sz="1200" dirty="0"/>
                        <a:t>Sağlık Fizikçisi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77.668</a:t>
                      </a:r>
                    </a:p>
                  </a:txBody>
                  <a:tcPr marL="47625" marR="47625" marT="47625" marB="47625" anchor="ctr">
                    <a:solidFill>
                      <a:srgbClr val="92D050"/>
                    </a:solidFill>
                  </a:tcPr>
                </a:tc>
                <a:tc>
                  <a:txBody>
                    <a:bodyPr/>
                    <a:lstStyle/>
                    <a:p>
                      <a:pPr algn="ctr" fontAlgn="ctr"/>
                      <a:r>
                        <a:rPr lang="tr-TR" sz="1200" dirty="0"/>
                        <a:t>91.240</a:t>
                      </a:r>
                    </a:p>
                  </a:txBody>
                  <a:tcPr marL="47625" marR="47625" marT="47625" marB="47625" anchor="ctr">
                    <a:solidFill>
                      <a:srgbClr val="92D050"/>
                    </a:solidFill>
                  </a:tcPr>
                </a:tc>
              </a:tr>
            </a:tbl>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8614"/>
            <a:ext cx="8640960" cy="562074"/>
          </a:xfrm>
        </p:spPr>
        <p:style>
          <a:lnRef idx="1">
            <a:schemeClr val="accent1"/>
          </a:lnRef>
          <a:fillRef idx="3">
            <a:schemeClr val="accent1"/>
          </a:fillRef>
          <a:effectRef idx="2">
            <a:schemeClr val="accent1"/>
          </a:effectRef>
          <a:fontRef idx="minor">
            <a:schemeClr val="lt1"/>
          </a:fontRef>
        </p:style>
        <p:txBody>
          <a:bodyPr/>
          <a:lstStyle/>
          <a:p>
            <a:pPr algn="ctr"/>
            <a:r>
              <a:rPr lang="tr-TR" b="1" dirty="0" smtClean="0"/>
              <a:t>ODYOLOJİ</a:t>
            </a:r>
            <a:endParaRPr lang="tr-TR" b="1" dirty="0"/>
          </a:p>
        </p:txBody>
      </p:sp>
      <p:sp>
        <p:nvSpPr>
          <p:cNvPr id="3" name="2 İçerik Yer Tutucusu"/>
          <p:cNvSpPr>
            <a:spLocks noGrp="1"/>
          </p:cNvSpPr>
          <p:nvPr>
            <p:ph sz="quarter" idx="1"/>
          </p:nvPr>
        </p:nvSpPr>
        <p:spPr>
          <a:xfrm>
            <a:off x="128736" y="692696"/>
            <a:ext cx="8619728" cy="5976664"/>
          </a:xfrm>
        </p:spPr>
        <p:style>
          <a:lnRef idx="0">
            <a:schemeClr val="accent1"/>
          </a:lnRef>
          <a:fillRef idx="3">
            <a:schemeClr val="accent1"/>
          </a:fillRef>
          <a:effectRef idx="3">
            <a:schemeClr val="accent1"/>
          </a:effectRef>
          <a:fontRef idx="minor">
            <a:schemeClr val="lt1"/>
          </a:fontRef>
        </p:style>
        <p:txBody>
          <a:bodyPr>
            <a:normAutofit fontScale="55000" lnSpcReduction="20000"/>
          </a:bodyPr>
          <a:lstStyle/>
          <a:p>
            <a:pPr fontAlgn="base"/>
            <a:r>
              <a:rPr lang="tr-TR" b="1" dirty="0" smtClean="0"/>
              <a:t>Kısaca</a:t>
            </a:r>
          </a:p>
          <a:p>
            <a:pPr fontAlgn="base"/>
            <a:r>
              <a:rPr lang="tr-TR" dirty="0" smtClean="0"/>
              <a:t>Sağlık alanı, her geçen gün yeni bir gelişme, yeni bir oluşum ve yeni meslek alanlarının görüldüğü, teknolojik gelişimden hızla etkilenen bir alan haline gelmiştir.</a:t>
            </a:r>
            <a:br>
              <a:rPr lang="tr-TR" dirty="0" smtClean="0"/>
            </a:br>
            <a:r>
              <a:rPr lang="tr-TR" b="1" dirty="0" smtClean="0"/>
              <a:t/>
            </a:r>
            <a:br>
              <a:rPr lang="tr-TR" b="1" dirty="0" smtClean="0"/>
            </a:br>
            <a:r>
              <a:rPr lang="tr-TR" b="1" dirty="0" smtClean="0"/>
              <a:t>Kişisel Özellikler</a:t>
            </a:r>
          </a:p>
          <a:p>
            <a:pPr fontAlgn="base"/>
            <a:r>
              <a:rPr lang="tr-TR" dirty="0" err="1" smtClean="0"/>
              <a:t>Odyoloji</a:t>
            </a:r>
            <a:r>
              <a:rPr lang="tr-TR" dirty="0" smtClean="0"/>
              <a:t> bilimi çeşitli test (</a:t>
            </a:r>
            <a:r>
              <a:rPr lang="tr-TR" dirty="0" err="1" smtClean="0"/>
              <a:t>otoakustik</a:t>
            </a:r>
            <a:r>
              <a:rPr lang="tr-TR" dirty="0" smtClean="0"/>
              <a:t> emisyon, ABR, saf ses </a:t>
            </a:r>
            <a:r>
              <a:rPr lang="tr-TR" dirty="0" err="1" smtClean="0"/>
              <a:t>odyolojik</a:t>
            </a:r>
            <a:r>
              <a:rPr lang="tr-TR" dirty="0" smtClean="0"/>
              <a:t> değerlendirme, ENG, VEMP vs.) bataryalarını kullanarak insanların normal düzeyde duyup duymadıklarını, eğer normal düzeyde duymuyorlarsa işitmenin hangi bölümlerinin (tiz, pes, orta frekanslar) etkilendiğini ve işitme kaybının ne düzeyde olduğunu, denge bozukluğunun durumu ve işitmeye olan etkisini tespit etmeyi amaçlar.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Programdan mezun olan adaylara ?</a:t>
            </a:r>
            <a:r>
              <a:rPr lang="tr-TR" dirty="0" err="1" smtClean="0"/>
              <a:t>Odyolog</a:t>
            </a:r>
            <a:r>
              <a:rPr lang="tr-TR" dirty="0" smtClean="0"/>
              <a:t>? unvanı verilir. İşitme kaybının tespit edilmesi, derecesinin belirlenmesi ve ihtiyaç duyuluyorsa kullanılacak işitme cihazının tespitini yapan ?</a:t>
            </a:r>
            <a:r>
              <a:rPr lang="tr-TR" dirty="0" err="1" smtClean="0"/>
              <a:t>odyolog</a:t>
            </a:r>
            <a:r>
              <a:rPr lang="tr-TR" dirty="0" smtClean="0"/>
              <a:t>? aynı zamanda, denge, baş dönmesi sorunu olan hastaların tanı ve tedavisinde görev almaktadır. </a:t>
            </a:r>
            <a:br>
              <a:rPr lang="tr-TR" dirty="0" smtClean="0"/>
            </a:br>
            <a:r>
              <a:rPr lang="tr-TR" dirty="0" smtClean="0"/>
              <a:t/>
            </a:r>
            <a:br>
              <a:rPr lang="tr-TR" dirty="0" smtClean="0"/>
            </a:br>
            <a:r>
              <a:rPr lang="tr-TR" b="1" dirty="0" smtClean="0"/>
              <a:t>Sosyal Statü ve Unvanlar</a:t>
            </a:r>
          </a:p>
          <a:p>
            <a:pPr fontAlgn="base"/>
            <a:r>
              <a:rPr lang="tr-TR" dirty="0" smtClean="0"/>
              <a:t>Yeni doğanların işitme taramalarında aktif yer alarak, işitme kaybının erken dönemde tespit edilerek gerekli cihazların kullanılmasını sağlar. Dil ve konuşma gelişiminin ön koşulu işitme duyusunun varlığıdır.İşitme duyusunun zayıf veya olmaması bu gelişimin oluşmamasına neden olur. İşitme kaybının doğru bir şekilde tespiti ve telafisi, işitme kayıplı çocuklarda oluşabilecek dil ve konuşma bozukluklarının engellenmesini sağlar. </a:t>
            </a:r>
            <a:r>
              <a:rPr lang="tr-TR" dirty="0" err="1" smtClean="0"/>
              <a:t>Odyolog</a:t>
            </a:r>
            <a:r>
              <a:rPr lang="tr-TR" dirty="0" smtClean="0"/>
              <a:t> işitme kaybı ya da denge bozukluğu tanısını koyar ve hastaya Kulak Burun Boğaz hekimiyle birlikte tedavi ve rehabilitasyon konusunda danışmanlık yapar. Seçenekler sunar. (işitme cihazı, </a:t>
            </a:r>
            <a:r>
              <a:rPr lang="tr-TR" dirty="0" err="1" smtClean="0"/>
              <a:t>koklear</a:t>
            </a:r>
            <a:r>
              <a:rPr lang="tr-TR" dirty="0" smtClean="0"/>
              <a:t> </a:t>
            </a:r>
            <a:r>
              <a:rPr lang="tr-TR" dirty="0" err="1" smtClean="0"/>
              <a:t>implant</a:t>
            </a:r>
            <a:r>
              <a:rPr lang="tr-TR" dirty="0" smtClean="0"/>
              <a:t> vb.) Türkiye'de kimi işitme ve konuşma bozuklukları uzmanları konuşma terapisti olarak özel eğitim merkezlerinde, özel kliniklerde, üniversitelerde çalışabilmektedir. </a:t>
            </a:r>
            <a:br>
              <a:rPr lang="tr-TR" dirty="0" smtClean="0"/>
            </a:br>
            <a:r>
              <a:rPr lang="tr-TR" dirty="0" smtClean="0"/>
              <a:t/>
            </a:r>
            <a:br>
              <a:rPr lang="tr-TR" dirty="0" smtClean="0"/>
            </a:br>
            <a:r>
              <a:rPr lang="tr-TR" b="1" dirty="0" smtClean="0"/>
              <a:t>Çalışma Sahaları</a:t>
            </a:r>
          </a:p>
          <a:p>
            <a:r>
              <a:rPr lang="tr-TR" dirty="0" err="1" smtClean="0"/>
              <a:t>Odyoloji</a:t>
            </a:r>
            <a:r>
              <a:rPr lang="tr-TR" dirty="0" smtClean="0"/>
              <a:t> bilimi çok çeşitli disiplinlerle karşılıklı ve sıkı ilişki </a:t>
            </a:r>
            <a:r>
              <a:rPr lang="tr-TR" dirty="0" err="1" smtClean="0"/>
              <a:t>içeresindedir</a:t>
            </a:r>
            <a:r>
              <a:rPr lang="tr-TR" dirty="0" smtClean="0"/>
              <a:t>. Kulak Burun Boğaz Hekimleri, </a:t>
            </a:r>
            <a:r>
              <a:rPr lang="tr-TR" dirty="0" err="1" smtClean="0"/>
              <a:t>Odyometristler</a:t>
            </a:r>
            <a:r>
              <a:rPr lang="tr-TR" dirty="0" smtClean="0"/>
              <a:t>, Dil Konuşma Terapistleri, Özel Eğitim Uzmanları, İşitme Engelliler Öğretmenleri, Fizyoterapistler, Psikologlar </a:t>
            </a:r>
            <a:r>
              <a:rPr lang="tr-TR" dirty="0" err="1" smtClean="0"/>
              <a:t>odyologların</a:t>
            </a:r>
            <a:r>
              <a:rPr lang="tr-TR" dirty="0" smtClean="0"/>
              <a:t> çalışma alanları </a:t>
            </a:r>
            <a:r>
              <a:rPr lang="tr-TR" dirty="0" err="1" smtClean="0"/>
              <a:t>içeresinde</a:t>
            </a:r>
            <a:r>
              <a:rPr lang="tr-TR" dirty="0" smtClean="0"/>
              <a:t> zaman zaman yer alırlar.</a:t>
            </a:r>
            <a:br>
              <a:rPr lang="tr-TR" dirty="0" smtClean="0"/>
            </a:br>
            <a:endParaRPr lang="tr-TR"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olbasi-devlet-hastanesine-yeni-cihazlar-alindi-1.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22000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425,379</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İnönü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30900</a:t>
                      </a:r>
                    </a:p>
                  </a:txBody>
                  <a:tcPr marL="9525" marR="9525" marT="9525" marB="0" anchor="ctr"/>
                </a:tc>
                <a:tc>
                  <a:txBody>
                    <a:bodyPr/>
                    <a:lstStyle/>
                    <a:p>
                      <a:pPr algn="ctr" fontAlgn="ctr"/>
                      <a:r>
                        <a:rPr lang="tr-TR" sz="1100" b="0" i="0" u="none" strike="noStrike">
                          <a:solidFill>
                            <a:srgbClr val="000000"/>
                          </a:solidFill>
                          <a:latin typeface="Arial Black" pitchFamily="34" charset="0"/>
                        </a:rPr>
                        <a:t>432,209</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23700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421,793</a:t>
                      </a:r>
                    </a:p>
                  </a:txBody>
                  <a:tcPr marL="9525" marR="9525" marT="9525" marB="0" anchor="ctr"/>
                </a:tc>
              </a:tr>
              <a:tr h="753004">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bl>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7145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17145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9</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75.071</a:t>
                      </a:r>
                    </a:p>
                  </a:txBody>
                  <a:tcPr marL="47625" marR="47625" marT="47625" marB="47625" anchor="ctr">
                    <a:solidFill>
                      <a:srgbClr val="92D050"/>
                    </a:solidFill>
                  </a:tcPr>
                </a:tc>
                <a:tc>
                  <a:txBody>
                    <a:bodyPr/>
                    <a:lstStyle/>
                    <a:p>
                      <a:pPr algn="ctr" fontAlgn="ctr"/>
                      <a:r>
                        <a:rPr lang="tr-TR" sz="1200" b="1" dirty="0"/>
                        <a:t>83.965</a:t>
                      </a:r>
                    </a:p>
                  </a:txBody>
                  <a:tcPr marL="47625" marR="47625" marT="47625" marB="47625" anchor="ctr">
                    <a:solidFill>
                      <a:srgbClr val="92D050"/>
                    </a:solidFill>
                  </a:tcPr>
                </a:tc>
              </a:tr>
              <a:tr h="1714500">
                <a:tc>
                  <a:txBody>
                    <a:bodyPr/>
                    <a:lstStyle/>
                    <a:p>
                      <a:pPr algn="ctr" fontAlgn="ctr"/>
                      <a:r>
                        <a:rPr lang="tr-TR" sz="1200"/>
                        <a:t>Odyolog</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75.071</a:t>
                      </a:r>
                    </a:p>
                  </a:txBody>
                  <a:tcPr marL="47625" marR="47625" marT="47625" marB="47625" anchor="ctr"/>
                </a:tc>
                <a:tc>
                  <a:txBody>
                    <a:bodyPr/>
                    <a:lstStyle/>
                    <a:p>
                      <a:pPr algn="ctr" fontAlgn="ctr"/>
                      <a:r>
                        <a:rPr lang="tr-TR" sz="1200"/>
                        <a:t>83.965</a:t>
                      </a:r>
                    </a:p>
                  </a:txBody>
                  <a:tcPr marL="47625" marR="47625" marT="47625" marB="47625" anchor="ctr"/>
                </a:tc>
              </a:tr>
              <a:tr h="1714500">
                <a:tc>
                  <a:txBody>
                    <a:bodyPr/>
                    <a:lstStyle/>
                    <a:p>
                      <a:pPr algn="ctr" fontAlgn="ctr"/>
                      <a:r>
                        <a:rPr lang="tr-TR" sz="1200" dirty="0" err="1"/>
                        <a:t>Odyolog</a:t>
                      </a:r>
                      <a:endParaRPr lang="tr-TR" sz="1200" dirty="0"/>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75.071</a:t>
                      </a:r>
                    </a:p>
                  </a:txBody>
                  <a:tcPr marL="47625" marR="47625" marT="47625" marB="47625" anchor="ctr">
                    <a:solidFill>
                      <a:srgbClr val="92D050"/>
                    </a:solidFill>
                  </a:tcPr>
                </a:tc>
                <a:tc>
                  <a:txBody>
                    <a:bodyPr/>
                    <a:lstStyle/>
                    <a:p>
                      <a:pPr algn="ctr" fontAlgn="ctr"/>
                      <a:r>
                        <a:rPr lang="tr-TR" sz="1200" dirty="0"/>
                        <a:t>83.965</a:t>
                      </a:r>
                    </a:p>
                  </a:txBody>
                  <a:tcPr marL="47625" marR="47625" marT="47625" marB="47625" anchor="ctr">
                    <a:solidFill>
                      <a:srgbClr val="92D050"/>
                    </a:solidFill>
                  </a:tcPr>
                </a:tc>
              </a:tr>
            </a:tbl>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562074"/>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tr-TR" b="1" dirty="0" smtClean="0"/>
              <a:t>OKUL ÖNCESİ ÖĞRETMENLİĞİ</a:t>
            </a:r>
            <a:endParaRPr lang="tr-TR" b="1" dirty="0"/>
          </a:p>
        </p:txBody>
      </p:sp>
      <p:sp>
        <p:nvSpPr>
          <p:cNvPr id="3" name="2 İçerik Yer Tutucusu"/>
          <p:cNvSpPr>
            <a:spLocks noGrp="1"/>
          </p:cNvSpPr>
          <p:nvPr>
            <p:ph sz="quarter" idx="1"/>
          </p:nvPr>
        </p:nvSpPr>
        <p:spPr>
          <a:xfrm>
            <a:off x="107504" y="643480"/>
            <a:ext cx="8640960" cy="6025880"/>
          </a:xfrm>
        </p:spPr>
        <p:style>
          <a:lnRef idx="1">
            <a:schemeClr val="accent5"/>
          </a:lnRef>
          <a:fillRef idx="3">
            <a:schemeClr val="accent5"/>
          </a:fillRef>
          <a:effectRef idx="2">
            <a:schemeClr val="accent5"/>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dirty="0" smtClean="0"/>
              <a:t>Okul Öncesi Öğretmenliği Programı; Milli Eğitim Bakanlığı'na bağlı resmi ve özel öğretim kurumlarında görev yapacak okul öncesi öğretmenlerini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gelişim psikolojisine ilgili, çocukları seven kişiler olmaları gerekir. Ayrıca öğretmenliği benimsemiş ve öğretmeyi seven kişiler olmaları da önemlidir. Düşüncelerini başkalarına açık bir biçimde aktarabilen, hoşgörülü, sabırlı, mesleğinin sorunlarıyla ilgilenen ve çözüm yolları bulmaya çalışan, iyi bir öğrenme ortamı oluşturabilecek, kendini geliştirmeye istekli kişiler bu alanda daha başarılı olabilirler.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Programda öğrenciler; çocuk gelişimi psikolojisini, anatomisini ve biyolojisini, plan yapmak ve uygulamak için gerekli bilgileri öğrenir, müzik, drama, oyun konularında bilgi sahibi olur, özürlü çocukların özellikleri ve entegre eğitimi, insan ilişkileri ve psikolojisi, kurum yönetimi, çocuk sağlığı, ilkyardım, öğretim teknikleri vb. konularında kuramsal ve uygulamalı derslere tabi tutulurlar.</a:t>
            </a:r>
            <a:br>
              <a:rPr lang="tr-TR" dirty="0" smtClean="0"/>
            </a:br>
            <a:r>
              <a:rPr lang="tr-TR" dirty="0" smtClean="0"/>
              <a:t/>
            </a:r>
            <a:br>
              <a:rPr lang="tr-TR" dirty="0" smtClean="0"/>
            </a:br>
            <a:r>
              <a:rPr lang="tr-TR" b="1" dirty="0" smtClean="0"/>
              <a:t>Sosyal Statü ve Unvanlar</a:t>
            </a:r>
          </a:p>
          <a:p>
            <a:pPr fontAlgn="base"/>
            <a:r>
              <a:rPr lang="tr-TR" dirty="0" smtClean="0"/>
              <a:t>Okul Öncesi Öğretmenliği Lisans Programı?</a:t>
            </a:r>
            <a:r>
              <a:rPr lang="tr-TR" dirty="0" err="1" smtClean="0"/>
              <a:t>ndan</a:t>
            </a:r>
            <a:r>
              <a:rPr lang="tr-TR" dirty="0" smtClean="0"/>
              <a:t> mezun olanlar ?Okul Öncesi Öğretmeni? unvanını kazanırlar. </a:t>
            </a:r>
            <a:br>
              <a:rPr lang="tr-TR" dirty="0" smtClean="0"/>
            </a:br>
            <a:r>
              <a:rPr lang="tr-TR" dirty="0" smtClean="0"/>
              <a:t/>
            </a:r>
            <a:br>
              <a:rPr lang="tr-TR" dirty="0" smtClean="0"/>
            </a:br>
            <a:r>
              <a:rPr lang="tr-TR" b="1" dirty="0" smtClean="0"/>
              <a:t>Çalışma Sahaları</a:t>
            </a:r>
          </a:p>
          <a:p>
            <a:r>
              <a:rPr lang="tr-TR" dirty="0" smtClean="0"/>
              <a:t>Okul Öncesi Öğretmenleri, Milli Eğitim Bakanlığına bağlı resmi ve özel okullarda çalışabilirler. Kadının çalışma hayatına atılması ve okul öncesi eğitimin öneminin giderek daha da anlaşılması kreş, anaokulu gibi kurumlara talebi artırmaktadır. Bu kurumlarda görev alacak nitelikli ve iyi yetişmiş eleman ihtiyacı da gün geçtikçe önem kazanmaktadır. Olanakları elverenler kendi işlerini kurabilmektedirler. </a:t>
            </a:r>
            <a:br>
              <a:rPr lang="tr-TR" dirty="0" smtClean="0"/>
            </a:br>
            <a:endParaRPr lang="tr-TR"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kul-oncesi-ogretmenligi-ihtiyaci-artti.jpg"/>
          <p:cNvPicPr>
            <a:picLocks noGrp="1" noChangeAspect="1"/>
          </p:cNvPicPr>
          <p:nvPr>
            <p:ph sz="quarter" idx="1"/>
          </p:nvPr>
        </p:nvPicPr>
        <p:blipFill>
          <a:blip r:embed="rId2" cstate="print"/>
          <a:stretch>
            <a:fillRect/>
          </a:stretch>
        </p:blipFill>
        <p:spPr>
          <a:xfrm>
            <a:off x="0" y="1"/>
            <a:ext cx="9144000" cy="443711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52700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395,805</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35800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412,903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Ağrı İbrahim Çeçen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182000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333,118</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Ağrı İbrahim Çeçen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189000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331,16</a:t>
                      </a:r>
                    </a:p>
                  </a:txBody>
                  <a:tcPr marL="9525" marR="9525" marT="9525" marB="0" anchor="ctr"/>
                </a:tc>
              </a:tr>
            </a:tbl>
          </a:graphicData>
        </a:graphic>
      </p:graphicFrame>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r>
              <a:rPr kumimoji="0" lang="tr-TR" sz="3000" b="1" i="0" u="none" strike="noStrike" kern="1200" cap="small" spc="0" normalizeH="0" baseline="0" noProof="0" dirty="0" smtClean="0">
                <a:ln>
                  <a:noFill/>
                </a:ln>
                <a:solidFill>
                  <a:schemeClr val="lt1"/>
                </a:solidFill>
                <a:effectLst/>
                <a:uLnTx/>
                <a:uFillTx/>
                <a:latin typeface="+mn-lt"/>
                <a:ea typeface="+mn-ea"/>
                <a:cs typeface="+mn-cs"/>
              </a:rPr>
              <a:t>İŞİTME</a:t>
            </a:r>
            <a:r>
              <a:rPr kumimoji="0" lang="tr-TR" sz="3000" b="1" i="0" u="none" strike="noStrike" kern="1200" cap="small" spc="0" normalizeH="0" noProof="0" dirty="0" smtClean="0">
                <a:ln>
                  <a:noFill/>
                </a:ln>
                <a:solidFill>
                  <a:schemeClr val="lt1"/>
                </a:solidFill>
                <a:effectLst/>
                <a:uLnTx/>
                <a:uFillTx/>
                <a:latin typeface="+mn-lt"/>
                <a:ea typeface="+mn-ea"/>
                <a:cs typeface="+mn-cs"/>
              </a:rPr>
              <a:t> ENGELLİLER ÖĞRETMENLERİ ÖZEL EĞİTİM ÖRĞETMENİ DİYE ATANMIŞLARDIR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OKUL ÖNCESİ</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80,13785</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2072</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490066"/>
          </a:xfrm>
        </p:spPr>
        <p:style>
          <a:lnRef idx="1">
            <a:schemeClr val="dk1"/>
          </a:lnRef>
          <a:fillRef idx="3">
            <a:schemeClr val="dk1"/>
          </a:fillRef>
          <a:effectRef idx="2">
            <a:schemeClr val="dk1"/>
          </a:effectRef>
          <a:fontRef idx="minor">
            <a:schemeClr val="lt1"/>
          </a:fontRef>
        </p:style>
        <p:txBody>
          <a:bodyPr>
            <a:normAutofit fontScale="90000"/>
          </a:bodyPr>
          <a:lstStyle/>
          <a:p>
            <a:pPr algn="ctr"/>
            <a:r>
              <a:rPr lang="tr-TR" b="1" dirty="0" smtClean="0"/>
              <a:t>Otomotiv mühendislik</a:t>
            </a:r>
            <a:endParaRPr lang="tr-TR" b="1" dirty="0"/>
          </a:p>
        </p:txBody>
      </p:sp>
      <p:sp>
        <p:nvSpPr>
          <p:cNvPr id="3" name="2 İçerik Yer Tutucusu"/>
          <p:cNvSpPr>
            <a:spLocks noGrp="1"/>
          </p:cNvSpPr>
          <p:nvPr>
            <p:ph sz="quarter" idx="1"/>
          </p:nvPr>
        </p:nvSpPr>
        <p:spPr>
          <a:xfrm>
            <a:off x="107504" y="620688"/>
            <a:ext cx="8640960" cy="6048672"/>
          </a:xfrm>
        </p:spPr>
        <p:style>
          <a:lnRef idx="0">
            <a:schemeClr val="dk1"/>
          </a:lnRef>
          <a:fillRef idx="3">
            <a:schemeClr val="dk1"/>
          </a:fillRef>
          <a:effectRef idx="3">
            <a:schemeClr val="dk1"/>
          </a:effectRef>
          <a:fontRef idx="minor">
            <a:schemeClr val="lt1"/>
          </a:fontRef>
        </p:style>
        <p:txBody>
          <a:bodyPr>
            <a:normAutofit fontScale="62500" lnSpcReduction="20000"/>
          </a:bodyPr>
          <a:lstStyle/>
          <a:p>
            <a:pPr fontAlgn="base"/>
            <a:endParaRPr lang="tr-TR" dirty="0" smtClean="0"/>
          </a:p>
          <a:p>
            <a:pPr fontAlgn="base"/>
            <a:r>
              <a:rPr lang="tr-TR" b="1" dirty="0" smtClean="0"/>
              <a:t>Kısaca</a:t>
            </a:r>
          </a:p>
          <a:p>
            <a:pPr fontAlgn="base"/>
            <a:r>
              <a:rPr lang="tr-TR" dirty="0" smtClean="0"/>
              <a:t>Uluslararası otomotiv sektöründe ve özelde Türkiye otomotiv sektöründe görülen son derece hızlı gelişmelerin sonucunda ortaya çıkmış gereksinimlerin ürünü olarak Otomotiv Mühendisliği Programı açılmıştır. Otomotiv Mühendisliği Programı; otomotiv sektörünün gereksinimlerini karşılayacak teknik eleman ihtiyacını karşılamayı amaçlar. </a:t>
            </a:r>
            <a:br>
              <a:rPr lang="tr-TR" dirty="0" smtClean="0"/>
            </a:br>
            <a:r>
              <a:rPr lang="tr-TR" dirty="0" smtClean="0"/>
              <a:t/>
            </a:r>
            <a:br>
              <a:rPr lang="tr-TR" dirty="0" smtClean="0"/>
            </a:br>
            <a:r>
              <a:rPr lang="tr-TR" b="1" dirty="0" smtClean="0"/>
              <a:t>Kişisel Özellikler</a:t>
            </a:r>
          </a:p>
          <a:p>
            <a:pPr fontAlgn="base"/>
            <a:r>
              <a:rPr lang="tr-TR" dirty="0" smtClean="0"/>
              <a:t>Daha önceleri makine mühendisliği bölümü mezunlarının otomotiv alanına ilişkin gerekli eğitimi aldıktan sonra üretime katılmasıyla giderilmeye çalışılan eleman ihtiyacı artık otomotiv mühendisleriyle sağlanmaktadır.</a:t>
            </a:r>
            <a:br>
              <a:rPr lang="tr-TR" dirty="0" smtClean="0"/>
            </a:br>
            <a:r>
              <a:rPr lang="tr-TR" dirty="0" smtClean="0"/>
              <a:t/>
            </a:r>
            <a:br>
              <a:rPr lang="tr-TR" dirty="0" smtClean="0"/>
            </a:br>
            <a:r>
              <a:rPr lang="tr-TR" b="1" dirty="0" smtClean="0"/>
              <a:t>Dersler ve Eğitim Süreleri</a:t>
            </a:r>
          </a:p>
          <a:p>
            <a:pPr fontAlgn="base"/>
            <a:r>
              <a:rPr lang="tr-TR" dirty="0" smtClean="0"/>
              <a:t>Otomotiv Mühendisliği Programının öğretim süresi dört yıldır. Öğretim süresinin ilk iki yılında matematik, fizik gibi temel bilimlerle temel mühendislik dersleri; son iki yılda ise, Bilgisayar Destekli Tasarım, Boya Teknikleri ve Araç Boyama, Araç Montaj, Karoseri İmalat gibi meslek dersleri ağırlıktadır.</a:t>
            </a:r>
            <a:br>
              <a:rPr lang="tr-TR" dirty="0" smtClean="0"/>
            </a:br>
            <a:r>
              <a:rPr lang="tr-TR" dirty="0" smtClean="0"/>
              <a:t/>
            </a:r>
            <a:br>
              <a:rPr lang="tr-TR" dirty="0" smtClean="0"/>
            </a:br>
            <a:r>
              <a:rPr lang="tr-TR" b="1" dirty="0" smtClean="0"/>
              <a:t>Sosyal Statü ve Unvanlar</a:t>
            </a:r>
          </a:p>
          <a:p>
            <a:pPr fontAlgn="base"/>
            <a:r>
              <a:rPr lang="tr-TR" dirty="0" smtClean="0"/>
              <a:t>Otomotiv Mühendisi olmak isteyenlerin; matematik ve fizik derslerinde başarılı mekaniğe karşı ilgili, son derce yüksek bir akademik yeteneğe sahip kimseler olmaları gerekir. </a:t>
            </a:r>
            <a:br>
              <a:rPr lang="tr-TR" dirty="0" smtClean="0"/>
            </a:br>
            <a:r>
              <a:rPr lang="tr-TR" dirty="0" smtClean="0"/>
              <a:t/>
            </a:r>
            <a:br>
              <a:rPr lang="tr-TR" dirty="0" smtClean="0"/>
            </a:br>
            <a:r>
              <a:rPr lang="tr-TR" b="1" dirty="0" smtClean="0"/>
              <a:t>Çalışma Sahaları</a:t>
            </a:r>
          </a:p>
          <a:p>
            <a:r>
              <a:rPr lang="tr-TR" dirty="0" smtClean="0"/>
              <a:t>Mezunlar ?Otomotiv Mühendisi? unvanını kazanırlar. Otomotiv Mühendisleri; modelleme, mekanik ve elektrik tasarım alanlarında çalışırlar. Otomotiv Mühendislerinin çalışma alanları fabrikalar ve atölyelerdir. Türkiye?de otomotiv sektörü son derece hızlı gelişmektedir. Ucuz iş gücü temini, Avrupa?ya yakın olması gibi sebeplerle pek çok otomotiv devi tesislerini burada kurmaktadır.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74638"/>
            <a:ext cx="8352928" cy="1143000"/>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sz="6000" dirty="0" smtClean="0"/>
              <a:t>Bahçe bitkileri</a:t>
            </a:r>
            <a:endParaRPr lang="tr-TR" sz="6000" dirty="0"/>
          </a:p>
        </p:txBody>
      </p:sp>
      <p:sp>
        <p:nvSpPr>
          <p:cNvPr id="3" name="2 İçerik Yer Tutucusu"/>
          <p:cNvSpPr>
            <a:spLocks noGrp="1"/>
          </p:cNvSpPr>
          <p:nvPr>
            <p:ph sz="quarter" idx="1"/>
          </p:nvPr>
        </p:nvSpPr>
        <p:spPr>
          <a:xfrm>
            <a:off x="457200" y="1600200"/>
            <a:ext cx="8291264" cy="4997152"/>
          </a:xfrm>
        </p:spPr>
        <p:style>
          <a:lnRef idx="0">
            <a:schemeClr val="accent2"/>
          </a:lnRef>
          <a:fillRef idx="3">
            <a:schemeClr val="accent2"/>
          </a:fillRef>
          <a:effectRef idx="3">
            <a:schemeClr val="accent2"/>
          </a:effectRef>
          <a:fontRef idx="minor">
            <a:schemeClr val="lt1"/>
          </a:fontRef>
        </p:style>
        <p:txBody>
          <a:bodyPr>
            <a:noAutofit/>
          </a:bodyPr>
          <a:lstStyle/>
          <a:p>
            <a:pPr fontAlgn="base"/>
            <a:r>
              <a:rPr lang="tr-TR" sz="1100" b="1" dirty="0" smtClean="0"/>
              <a:t>Kısaca</a:t>
            </a:r>
          </a:p>
          <a:p>
            <a:pPr fontAlgn="base"/>
            <a:r>
              <a:rPr lang="tr-TR" sz="1100" b="1" dirty="0" smtClean="0"/>
              <a:t>Bahçe Bitkileri Programı; bağ ve bahçelerde çeşitli sebze ve meyvelerin bilimsel yöntemlerle yetiştirilmesi, türlerinin geliştirilmesi, ürünlerin toplanması, korunması ve pazarlanması konularında çalışacak insan gücünü yetiştirmeyi amaçlar.</a:t>
            </a:r>
            <a:br>
              <a:rPr lang="tr-TR" sz="1100" b="1" dirty="0" smtClean="0"/>
            </a:br>
            <a:r>
              <a:rPr lang="tr-TR" sz="1100" b="1" dirty="0" smtClean="0"/>
              <a:t/>
            </a:r>
            <a:br>
              <a:rPr lang="tr-TR" sz="1100" b="1" dirty="0" smtClean="0"/>
            </a:br>
            <a:r>
              <a:rPr lang="tr-TR" sz="1100" b="1" dirty="0" smtClean="0"/>
              <a:t>Kişisel Özellikler</a:t>
            </a:r>
          </a:p>
          <a:p>
            <a:pPr fontAlgn="base"/>
            <a:r>
              <a:rPr lang="tr-TR" sz="1100" b="1" dirty="0" smtClean="0"/>
              <a:t>Bahçe bitkilerinde okumak isteyen öğrencilerin; temel bilimlere ve özellikle botaniğe karşı ilgili ve bu alanda başarılı, açık havada çalışmaktan hoşlanan, araştırma ve inceleme merakı olan kişiler olmaları gerekir.</a:t>
            </a:r>
            <a:br>
              <a:rPr lang="tr-TR" sz="1100" b="1" dirty="0" smtClean="0"/>
            </a:br>
            <a:r>
              <a:rPr lang="tr-TR" sz="1100" b="1" dirty="0" smtClean="0"/>
              <a:t/>
            </a:r>
            <a:br>
              <a:rPr lang="tr-TR" sz="1100" b="1" dirty="0" smtClean="0"/>
            </a:br>
            <a:r>
              <a:rPr lang="tr-TR" sz="1100" b="1" dirty="0" smtClean="0"/>
              <a:t>Dersler ve Eğitim Süreleri</a:t>
            </a:r>
          </a:p>
          <a:p>
            <a:pPr fontAlgn="base"/>
            <a:r>
              <a:rPr lang="tr-TR" sz="1100" b="1" dirty="0" smtClean="0"/>
              <a:t>Programın öğretim süresi dört yıldır. Öğretim süresince matematik, fizik, kimya, jeoloji ve ekonomi gibi temel derslerden başka; tarımsal ekoloji, toprak bilgisi, bitki besleme ve toprak verimliliği, tarım ekonomisi, genel bağcılık, meyve yetiştirme ilkeleri, bahçe bitkileri fizyolojisi ve bahçe bitkilerinin ıslahı gibi derslerden oluşan bir program uygulanmaktadır.</a:t>
            </a:r>
            <a:br>
              <a:rPr lang="tr-TR" sz="1100" b="1" dirty="0" smtClean="0"/>
            </a:br>
            <a:r>
              <a:rPr lang="tr-TR" sz="1100" b="1" dirty="0" smtClean="0"/>
              <a:t/>
            </a:r>
            <a:br>
              <a:rPr lang="tr-TR" sz="1100" b="1" dirty="0" smtClean="0"/>
            </a:br>
            <a:r>
              <a:rPr lang="tr-TR" sz="1100" b="1" dirty="0" smtClean="0"/>
              <a:t>Sosyal Statü ve </a:t>
            </a:r>
            <a:r>
              <a:rPr lang="tr-TR" sz="1100" b="1" dirty="0" err="1" smtClean="0"/>
              <a:t>Ünvanlar</a:t>
            </a:r>
            <a:endParaRPr lang="tr-TR" sz="1100" b="1" dirty="0" smtClean="0"/>
          </a:p>
          <a:p>
            <a:pPr fontAlgn="base"/>
            <a:r>
              <a:rPr lang="tr-TR" sz="1100" b="1" dirty="0" smtClean="0"/>
              <a:t>Mezunlar bahçe bitkileri uzmanı </a:t>
            </a:r>
            <a:r>
              <a:rPr lang="tr-TR" sz="1100" b="1" dirty="0" err="1" smtClean="0"/>
              <a:t>ünvanını</a:t>
            </a:r>
            <a:r>
              <a:rPr lang="tr-TR" sz="1100" b="1" dirty="0" smtClean="0"/>
              <a:t> alır.</a:t>
            </a:r>
            <a:br>
              <a:rPr lang="tr-TR" sz="1100" b="1" dirty="0" smtClean="0"/>
            </a:br>
            <a:r>
              <a:rPr lang="tr-TR" sz="1100" b="1" dirty="0" smtClean="0"/>
              <a:t/>
            </a:r>
            <a:br>
              <a:rPr lang="tr-TR" sz="1100" b="1" dirty="0" smtClean="0"/>
            </a:br>
            <a:r>
              <a:rPr lang="tr-TR" sz="1100" b="1" dirty="0" smtClean="0"/>
              <a:t>Çalışma Sahaları</a:t>
            </a:r>
          </a:p>
          <a:p>
            <a:r>
              <a:rPr lang="tr-TR" sz="1100" b="1" dirty="0" smtClean="0"/>
              <a:t>Mezunlar, Kamu Kurumları, Tohum ve Tarımsal İlaç Şirketlerinde, Bahçe Bitkileri ürünlerini işleyen fabrikalar, ürünlerin depolanması ve muhafazası ile ilgili çalışan firmalar ile kalite - kontrol, araştırma-geliştirme laboratuarlarında çalışabilecekleri gibi birçok firmaya danışmanlık da yapabilmektedir. Belirtilen yerlerde çalışabildikleri gibi kendi olanakları ile de iş yapabilme şansları vardır. Bunlar arasında; çeşitli meyve ve sebze türlerinin ticari yetiştiriciliği, bağcılık, fidancılık, fidecilik, seracılık, mantar yetiştiriciliği, zirai ilaç, tohum ve gübre bayiliği yer almaktadır.</a:t>
            </a:r>
            <a:br>
              <a:rPr lang="tr-TR" sz="1100" b="1" dirty="0" smtClean="0"/>
            </a:br>
            <a:endParaRPr lang="tr-TR" sz="1100" b="1"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eknoloji-logo3.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Uludağ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56100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360,025</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Çukurova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87300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321,928</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Mersin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Fırat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504056"/>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tr-TR" b="1" dirty="0" smtClean="0"/>
              <a:t>Özel eğitim öğretmenliği</a:t>
            </a:r>
            <a:endParaRPr lang="tr-TR" b="1" dirty="0"/>
          </a:p>
        </p:txBody>
      </p:sp>
      <p:sp>
        <p:nvSpPr>
          <p:cNvPr id="3" name="2 İçerik Yer Tutucusu"/>
          <p:cNvSpPr>
            <a:spLocks noGrp="1"/>
          </p:cNvSpPr>
          <p:nvPr>
            <p:ph sz="quarter" idx="1"/>
          </p:nvPr>
        </p:nvSpPr>
        <p:spPr>
          <a:xfrm>
            <a:off x="56728" y="571472"/>
            <a:ext cx="8691736" cy="6097888"/>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fontAlgn="base"/>
            <a:r>
              <a:rPr lang="tr-TR" b="1" dirty="0" smtClean="0"/>
              <a:t>Kısaca</a:t>
            </a:r>
          </a:p>
          <a:p>
            <a:pPr fontAlgn="base"/>
            <a:r>
              <a:rPr lang="tr-TR" dirty="0" smtClean="0"/>
              <a:t>Özel Eğitim Öğretmenliği Programının amacı, zihin engelli bireylere bireysel ya da grup eğitimi verebilecek, özel eğitim ve ilgili hizmetlerin planlanması, yürütülmesi ve izlenmesinde görev alabilecek özel eğitim öğretmenlerini yetiştirmektir.</a:t>
            </a:r>
            <a:br>
              <a:rPr lang="tr-TR" dirty="0" smtClean="0"/>
            </a:br>
            <a:r>
              <a:rPr lang="tr-TR" dirty="0" smtClean="0"/>
              <a:t/>
            </a:r>
            <a:br>
              <a:rPr lang="tr-TR" dirty="0" smtClean="0"/>
            </a:br>
            <a:r>
              <a:rPr lang="tr-TR" b="1" dirty="0" smtClean="0"/>
              <a:t>Kişisel Özellikler</a:t>
            </a:r>
          </a:p>
          <a:p>
            <a:pPr fontAlgn="base"/>
            <a:r>
              <a:rPr lang="tr-TR" dirty="0" smtClean="0"/>
              <a:t>Özel Eğitim Öğretmenliği Bölümünde okumak isteyenlerin; insanları tanımak ve onların sorunlarıyla ilgilenmek isteyen, iletişim becerilerini geliştirebilecek, insan haklarına duyarlı, insanların değişme ve gelişme gücüne sahip olduklarına inanan, yaşadığı çevreye duyarlı kişiler olmaları gerekir. </a:t>
            </a:r>
            <a:br>
              <a:rPr lang="tr-TR" dirty="0" smtClean="0"/>
            </a:br>
            <a:r>
              <a:rPr lang="tr-TR" dirty="0" smtClean="0"/>
              <a:t/>
            </a:r>
            <a:br>
              <a:rPr lang="tr-TR" dirty="0" smtClean="0"/>
            </a:br>
            <a:r>
              <a:rPr lang="tr-TR" b="1" dirty="0" smtClean="0"/>
              <a:t>Dersler ve Eğitim Süreleri</a:t>
            </a:r>
          </a:p>
          <a:p>
            <a:pPr fontAlgn="base"/>
            <a:r>
              <a:rPr lang="tr-TR" dirty="0" smtClean="0"/>
              <a:t>Bu programda; Özel Eğitim, Bilgisayar, Psikolojiye Giriş, Eğitim Bilimine Giriş, Zihin Engelliler Eğitimi, Sağlık Bilgisi ve İlkyardım, Bireysel Farklar ve Psikoloji Yaklaşımları, Eğitim Psikolojisi, Engellilere Yönelik Tutumların Değiştirilmesi, Erken Çocuklukta Özel Eğitim, Uygulamalı Davranış Analizi, Eğitsel-Davranışsal Ölçme Değerlendirme, Öğretim İlke ve Yöntemleri, Zihin Engellilere Beceri Kavram Öğretimi, Zihin Engellilere Matematik Öğretimi, Zihin Engellilere Resim-iş Öğretimi, Zihin Engellilere İletişim Becerilerinin Kazandırılması, Sınıf Yönetimi gibi dersler okutulmaktadır.</a:t>
            </a:r>
            <a:br>
              <a:rPr lang="tr-TR" dirty="0" smtClean="0"/>
            </a:br>
            <a:r>
              <a:rPr lang="tr-TR" dirty="0" smtClean="0"/>
              <a:t/>
            </a:r>
            <a:br>
              <a:rPr lang="tr-TR" dirty="0" smtClean="0"/>
            </a:br>
            <a:r>
              <a:rPr lang="tr-TR" b="1" dirty="0" smtClean="0"/>
              <a:t>Sosyal Statü ve Unvanlar</a:t>
            </a:r>
          </a:p>
          <a:p>
            <a:pPr fontAlgn="base"/>
            <a:r>
              <a:rPr lang="tr-TR" dirty="0" smtClean="0"/>
              <a:t>Mezunlar 'Özel Eğitim Öğretmeni' unvanı alırlar.</a:t>
            </a:r>
            <a:br>
              <a:rPr lang="tr-TR" dirty="0" smtClean="0"/>
            </a:br>
            <a:r>
              <a:rPr lang="tr-TR" dirty="0" smtClean="0"/>
              <a:t/>
            </a:r>
            <a:br>
              <a:rPr lang="tr-TR" dirty="0" smtClean="0"/>
            </a:br>
            <a:r>
              <a:rPr lang="tr-TR" b="1" dirty="0" smtClean="0"/>
              <a:t>Çalışma Sahaları</a:t>
            </a:r>
          </a:p>
          <a:p>
            <a:r>
              <a:rPr lang="tr-TR" dirty="0" smtClean="0"/>
              <a:t>Programı bitiren öğretmen adayları başta Milli Eğitim Bakanlığı bünyesinde yer alan zihin engelli bireylere hizmet veren okul ve merkezlerde, yine Bakanlığa bağlı özel eğitim okul ve kurumlarında görev alabilmektedirler. Ülkemizdeki özel eğitim hizmetlerinin yoğunluğu, beraberinde bu alanda yetiştirilmiş özel eğitim öğretmenlerine olan talebi de artırmaktadır.</a:t>
            </a:r>
            <a:endParaRPr lang="tr-TR"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err="1">
                          <a:solidFill>
                            <a:srgbClr val="000000"/>
                          </a:solidFill>
                          <a:latin typeface="Arial Black" pitchFamily="34" charset="0"/>
                        </a:rPr>
                        <a:t>Lefke</a:t>
                      </a:r>
                      <a:r>
                        <a:rPr lang="tr-TR" sz="1100" b="0" i="0" u="none" strike="noStrike" dirty="0">
                          <a:solidFill>
                            <a:srgbClr val="000000"/>
                          </a:solidFill>
                          <a:latin typeface="Arial Black" pitchFamily="34" charset="0"/>
                        </a:rPr>
                        <a:t> Avrupa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Ücretli</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536000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279,401</a:t>
                      </a:r>
                    </a:p>
                  </a:txBody>
                  <a:tcPr marL="9525" marR="9525" marT="9525" marB="0" anchor="ctr"/>
                </a:tc>
              </a:tr>
              <a:tr h="471733">
                <a:tc>
                  <a:txBody>
                    <a:bodyPr/>
                    <a:lstStyle/>
                    <a:p>
                      <a:pPr algn="ctr" fontAlgn="ctr"/>
                      <a:r>
                        <a:rPr lang="tr-TR" sz="1100" b="0" i="0" u="none" strike="noStrike" dirty="0" err="1">
                          <a:solidFill>
                            <a:srgbClr val="000000"/>
                          </a:solidFill>
                          <a:latin typeface="Arial Black" pitchFamily="34" charset="0"/>
                        </a:rPr>
                        <a:t>Lefke</a:t>
                      </a:r>
                      <a:r>
                        <a:rPr lang="tr-TR" sz="1100" b="0" i="0" u="none" strike="noStrike" dirty="0">
                          <a:solidFill>
                            <a:srgbClr val="000000"/>
                          </a:solidFill>
                          <a:latin typeface="Arial Black" pitchFamily="34" charset="0"/>
                        </a:rPr>
                        <a:t> Avrupa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101000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358,383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Lefke Avrupa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%50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135000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345,942</a:t>
                      </a:r>
                    </a:p>
                  </a:txBody>
                  <a:tcPr marL="9525" marR="9525" marT="9525" marB="0" anchor="ctr"/>
                </a:tc>
              </a:tr>
              <a:tr h="753004">
                <a:tc>
                  <a:txBody>
                    <a:bodyPr/>
                    <a:lstStyle/>
                    <a:p>
                      <a:pPr algn="l" fontAlgn="ctr"/>
                      <a:endParaRPr lang="tr-TR" sz="1100" b="0" i="0" u="none" strike="noStrike" dirty="0">
                        <a:solidFill>
                          <a:srgbClr val="000000"/>
                        </a:solidFill>
                        <a:latin typeface="Calibri"/>
                      </a:endParaRPr>
                    </a:p>
                  </a:txBody>
                  <a:tcPr marL="9525" marR="9525" marT="9525" marB="0" anchor="ctr"/>
                </a:tc>
                <a:tc>
                  <a:txBody>
                    <a:bodyPr/>
                    <a:lstStyle/>
                    <a:p>
                      <a:pPr algn="ctr" fontAlgn="ctr"/>
                      <a:endParaRPr lang="tr-TR" sz="1100" b="0" i="0" u="none" strike="noStrike" dirty="0">
                        <a:solidFill>
                          <a:srgbClr val="000000"/>
                        </a:solidFill>
                        <a:latin typeface="Calibri"/>
                      </a:endParaRPr>
                    </a:p>
                  </a:txBody>
                  <a:tcPr marL="9525" marR="9525" marT="9525" marB="0" anchor="ctr"/>
                </a:tc>
                <a:tc>
                  <a:txBody>
                    <a:bodyPr/>
                    <a:lstStyle/>
                    <a:p>
                      <a:pPr algn="ctr" fontAlgn="ctr"/>
                      <a:endParaRPr lang="tr-TR" sz="1100" b="0" i="0" u="none" strike="noStrike" dirty="0">
                        <a:solidFill>
                          <a:srgbClr val="000000"/>
                        </a:solidFill>
                        <a:latin typeface="Calibri"/>
                      </a:endParaRPr>
                    </a:p>
                  </a:txBody>
                  <a:tcPr marL="9525" marR="9525" marT="9525" marB="0" anchor="ctr"/>
                </a:tc>
                <a:tc>
                  <a:txBody>
                    <a:bodyPr/>
                    <a:lstStyle/>
                    <a:p>
                      <a:pPr algn="ctr" fontAlgn="ctr"/>
                      <a:endParaRPr lang="tr-TR" sz="1100" b="0" i="0" u="none" strike="noStrike" dirty="0">
                        <a:solidFill>
                          <a:srgbClr val="000000"/>
                        </a:solidFill>
                        <a:latin typeface="Calibri"/>
                      </a:endParaRPr>
                    </a:p>
                  </a:txBody>
                  <a:tcPr marL="9525" marR="9525" marT="9525" marB="0" anchor="ctr"/>
                </a:tc>
                <a:tc>
                  <a:txBody>
                    <a:bodyPr/>
                    <a:lstStyle/>
                    <a:p>
                      <a:pPr algn="ctr" fontAlgn="ctr"/>
                      <a:endParaRPr lang="tr-TR" sz="1100" b="0" i="0" u="none" strike="noStrike" dirty="0">
                        <a:solidFill>
                          <a:srgbClr val="000000"/>
                        </a:solidFill>
                        <a:latin typeface="Calibri"/>
                      </a:endParaRPr>
                    </a:p>
                  </a:txBody>
                  <a:tcPr marL="9525" marR="9525" marT="9525" marB="0" anchor="ctr"/>
                </a:tc>
              </a:tr>
            </a:tbl>
          </a:graphicData>
        </a:graphic>
      </p:graphicFrame>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r>
              <a:rPr kumimoji="0" lang="tr-TR" sz="3000" b="1" i="0" u="none" strike="noStrike" kern="1200" cap="small" spc="0" normalizeH="0" baseline="0" noProof="0" dirty="0" smtClean="0">
                <a:ln>
                  <a:noFill/>
                </a:ln>
                <a:solidFill>
                  <a:schemeClr val="lt1"/>
                </a:solidFill>
                <a:effectLst/>
                <a:uLnTx/>
                <a:uFillTx/>
                <a:latin typeface="+mn-lt"/>
                <a:ea typeface="+mn-ea"/>
                <a:cs typeface="+mn-cs"/>
              </a:rPr>
              <a:t>İŞİTME</a:t>
            </a:r>
            <a:r>
              <a:rPr kumimoji="0" lang="tr-TR" sz="3000" b="1" i="0" u="none" strike="noStrike" kern="1200" cap="small" spc="0" normalizeH="0" noProof="0" dirty="0" smtClean="0">
                <a:ln>
                  <a:noFill/>
                </a:ln>
                <a:solidFill>
                  <a:schemeClr val="lt1"/>
                </a:solidFill>
                <a:effectLst/>
                <a:uLnTx/>
                <a:uFillTx/>
                <a:latin typeface="+mn-lt"/>
                <a:ea typeface="+mn-ea"/>
                <a:cs typeface="+mn-cs"/>
              </a:rPr>
              <a:t> ENGELLİLER ÖĞRETMENLERİ ÖZEL EĞİTİM ÖRĞETMENİ DİYE ATANMIŞLARDIR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ÖZEL EĞİTİM</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58,48579</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1579</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62074"/>
          </a:xfrm>
        </p:spPr>
        <p:style>
          <a:lnRef idx="0">
            <a:schemeClr val="dk1"/>
          </a:lnRef>
          <a:fillRef idx="3">
            <a:schemeClr val="dk1"/>
          </a:fillRef>
          <a:effectRef idx="3">
            <a:schemeClr val="dk1"/>
          </a:effectRef>
          <a:fontRef idx="minor">
            <a:schemeClr val="lt1"/>
          </a:fontRef>
        </p:style>
        <p:txBody>
          <a:bodyPr/>
          <a:lstStyle/>
          <a:p>
            <a:pPr algn="ctr"/>
            <a:r>
              <a:rPr lang="tr-TR" b="1" dirty="0" smtClean="0"/>
              <a:t>Peyzaj Mimarlığı</a:t>
            </a:r>
            <a:endParaRPr lang="tr-TR" b="1" dirty="0"/>
          </a:p>
        </p:txBody>
      </p:sp>
      <p:sp>
        <p:nvSpPr>
          <p:cNvPr id="3" name="2 İçerik Yer Tutucusu"/>
          <p:cNvSpPr>
            <a:spLocks noGrp="1"/>
          </p:cNvSpPr>
          <p:nvPr>
            <p:ph sz="quarter" idx="1"/>
          </p:nvPr>
        </p:nvSpPr>
        <p:spPr>
          <a:xfrm>
            <a:off x="107504" y="643480"/>
            <a:ext cx="8712968" cy="6025880"/>
          </a:xfrm>
        </p:spPr>
        <p:style>
          <a:lnRef idx="0">
            <a:schemeClr val="dk1"/>
          </a:lnRef>
          <a:fillRef idx="3">
            <a:schemeClr val="dk1"/>
          </a:fillRef>
          <a:effectRef idx="3">
            <a:schemeClr val="dk1"/>
          </a:effectRef>
          <a:fontRef idx="minor">
            <a:schemeClr val="lt1"/>
          </a:fontRef>
        </p:style>
        <p:txBody>
          <a:bodyPr>
            <a:normAutofit fontScale="62500" lnSpcReduction="20000"/>
          </a:bodyPr>
          <a:lstStyle/>
          <a:p>
            <a:pPr fontAlgn="base"/>
            <a:r>
              <a:rPr lang="tr-TR" b="1" dirty="0" smtClean="0"/>
              <a:t>Kısaca</a:t>
            </a:r>
          </a:p>
          <a:p>
            <a:pPr fontAlgn="base"/>
            <a:r>
              <a:rPr lang="tr-TR" dirty="0" smtClean="0"/>
              <a:t>Peyzaj Mimarlığı Programı; ülke gerçekleri ve gereksinimlerini göz önünde bulundurarak, gerek doğal, kültürel ve </a:t>
            </a:r>
            <a:r>
              <a:rPr lang="tr-TR" dirty="0" err="1" smtClean="0"/>
              <a:t>sosyo</a:t>
            </a:r>
            <a:r>
              <a:rPr lang="tr-TR" dirty="0" smtClean="0"/>
              <a:t>-ekonomik çevreye ilişkin verilerin analizlerine ve değerlendirilmelerine dayalı peyzaj planlama çalışmalarını yürütecek gerekse sağlıklı, sürdürülebilir ve görsel kalitesi yüksek yaşam mekânları yaratacak, yapısal ve bitkisel peyzaj tasarımları gerçekleştirebilecek, nitelikli, yetenekli, girişimci, dinamik ve meslekler arası bilgi-koordinasyon tabanına sahip peyzaj mimarları yetiştirmeyi amaçlar.</a:t>
            </a:r>
            <a:br>
              <a:rPr lang="tr-TR" dirty="0" smtClean="0"/>
            </a:br>
            <a:r>
              <a:rPr lang="tr-TR" dirty="0" smtClean="0"/>
              <a:t/>
            </a:r>
            <a:br>
              <a:rPr lang="tr-TR" dirty="0" smtClean="0"/>
            </a:br>
            <a:r>
              <a:rPr lang="tr-TR" b="1" dirty="0" smtClean="0"/>
              <a:t>Kişisel Özellikler</a:t>
            </a:r>
          </a:p>
          <a:p>
            <a:pPr fontAlgn="base"/>
            <a:r>
              <a:rPr lang="tr-TR" dirty="0" smtClean="0"/>
              <a:t>Peyzaj Mimarlığı alanında çalışmak isteyenlerin; doğayı seven ve çevresini gözlemleyen, ekolojik bilgiye ve estetik görüşe sahip, diğer mesleklerle koordinasyon ve organizasyonu yürütebilecek kişiler olmaları gerekir.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 boyunca; Fizik, Kimya, Zooloji, Botanik, Jeoloji, Meteoroloji, Peyzaj Mimarisi Temel İlkeleri, Perspektif Model Çizme Tekniği, Süs Bitkileri Üretim Tekniği, Şehir ve Bölge Planlamanın Temel İlkeleri, Peyzaj Ekolojisi, Kırsal Çevre Sorunları, Ağaçlandırma, Bitki Sosyolojisi gibi dersler okutulmaktadır.</a:t>
            </a:r>
            <a:br>
              <a:rPr lang="tr-TR" dirty="0" smtClean="0"/>
            </a:br>
            <a:r>
              <a:rPr lang="tr-TR" dirty="0" smtClean="0"/>
              <a:t/>
            </a:r>
            <a:br>
              <a:rPr lang="tr-TR" dirty="0" smtClean="0"/>
            </a:br>
            <a:r>
              <a:rPr lang="tr-TR" b="1" dirty="0" smtClean="0"/>
              <a:t>Sosyal Statü ve Unvanlar</a:t>
            </a:r>
          </a:p>
          <a:p>
            <a:pPr fontAlgn="base"/>
            <a:r>
              <a:rPr lang="tr-TR" dirty="0" smtClean="0"/>
              <a:t>Peyzaj Mimarisi Programını bitirenlere ?Peyzaj Mimarı? unvanı verilir. </a:t>
            </a:r>
            <a:br>
              <a:rPr lang="tr-TR" dirty="0" smtClean="0"/>
            </a:br>
            <a:r>
              <a:rPr lang="tr-TR" dirty="0" smtClean="0"/>
              <a:t/>
            </a:r>
            <a:br>
              <a:rPr lang="tr-TR" dirty="0" smtClean="0"/>
            </a:br>
            <a:r>
              <a:rPr lang="tr-TR" b="1" dirty="0" smtClean="0"/>
              <a:t>Çalışma Sahaları</a:t>
            </a:r>
          </a:p>
          <a:p>
            <a:r>
              <a:rPr lang="tr-TR" dirty="0" smtClean="0"/>
              <a:t>Peyzaj Mimarı doğal çevreyi bozmadan, insan ihtiyaçlarının en iyi şekilde karşılanması için planlar yapar, bir kentte parkların, bahçelerin, tarım alanlarının, yol ve binaların nerelere yerleştirilmesi gerektiği konusunda incelemelerde bulunur.Mezunlar; Peyzaj Mimarlığı Şirketleri, Belediyeler, Bayındırlık ve İskân Bakanlığı, Kültür ve Turizm Bakanlığı, Çevre ve Orman Bakanlığı, İller Bankası, DSİ gibi kurumlarda iş bulma olanağına sahiptirler.</a:t>
            </a:r>
            <a:br>
              <a:rPr lang="tr-TR" dirty="0" smtClean="0"/>
            </a:br>
            <a:endParaRPr lang="tr-TR"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3).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46800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373,913</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156000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266,085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Kastamonu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Mustafa Kemal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79.938</a:t>
                      </a:r>
                    </a:p>
                  </a:txBody>
                  <a:tcPr marL="47625" marR="47625" marT="47625" marB="47625" anchor="ctr">
                    <a:solidFill>
                      <a:srgbClr val="92D050"/>
                    </a:solidFill>
                  </a:tcPr>
                </a:tc>
                <a:tc>
                  <a:txBody>
                    <a:bodyPr/>
                    <a:lstStyle/>
                    <a:p>
                      <a:pPr algn="ctr" fontAlgn="ctr"/>
                      <a:r>
                        <a:rPr lang="tr-TR" sz="1200" b="1" dirty="0"/>
                        <a:t>98.498</a:t>
                      </a:r>
                    </a:p>
                  </a:txBody>
                  <a:tcPr marL="47625" marR="47625" marT="47625" marB="47625" anchor="ctr">
                    <a:solidFill>
                      <a:srgbClr val="92D050"/>
                    </a:solidFill>
                  </a:tcPr>
                </a:tc>
              </a:tr>
              <a:tr h="762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79.938</a:t>
                      </a:r>
                    </a:p>
                  </a:txBody>
                  <a:tcPr marL="47625" marR="47625" marT="47625" marB="47625" anchor="ctr"/>
                </a:tc>
                <a:tc>
                  <a:txBody>
                    <a:bodyPr/>
                    <a:lstStyle/>
                    <a:p>
                      <a:pPr algn="ctr" fontAlgn="ctr"/>
                      <a:r>
                        <a:rPr lang="tr-TR" sz="1200"/>
                        <a:t>89.549</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86.494</a:t>
                      </a:r>
                    </a:p>
                  </a:txBody>
                  <a:tcPr marL="47625" marR="47625" marT="47625" marB="47625" anchor="ctr"/>
                </a:tc>
                <a:tc>
                  <a:txBody>
                    <a:bodyPr/>
                    <a:lstStyle/>
                    <a:p>
                      <a:pPr algn="ctr" fontAlgn="ctr"/>
                      <a:r>
                        <a:rPr lang="tr-TR" sz="1200"/>
                        <a:t>92.222</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85.412</a:t>
                      </a:r>
                    </a:p>
                  </a:txBody>
                  <a:tcPr marL="47625" marR="47625" marT="47625" marB="47625" anchor="ctr"/>
                </a:tc>
                <a:tc>
                  <a:txBody>
                    <a:bodyPr/>
                    <a:lstStyle/>
                    <a:p>
                      <a:pPr algn="ctr" fontAlgn="ctr"/>
                      <a:r>
                        <a:rPr lang="tr-TR" sz="1200"/>
                        <a:t>91.524</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83.782</a:t>
                      </a:r>
                    </a:p>
                  </a:txBody>
                  <a:tcPr marL="47625" marR="47625" marT="47625" marB="47625" anchor="ctr"/>
                </a:tc>
                <a:tc>
                  <a:txBody>
                    <a:bodyPr/>
                    <a:lstStyle/>
                    <a:p>
                      <a:pPr algn="ctr" fontAlgn="ctr"/>
                      <a:r>
                        <a:rPr lang="tr-TR" sz="1200"/>
                        <a:t>98.498</a:t>
                      </a:r>
                    </a:p>
                  </a:txBody>
                  <a:tcPr marL="47625" marR="47625" marT="47625" marB="47625" anchor="ctr"/>
                </a:tc>
              </a:tr>
              <a:tr h="7620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79.938</a:t>
                      </a:r>
                    </a:p>
                  </a:txBody>
                  <a:tcPr marL="47625" marR="47625" marT="47625" marB="47625" anchor="ctr">
                    <a:solidFill>
                      <a:srgbClr val="92D050"/>
                    </a:solidFill>
                  </a:tcPr>
                </a:tc>
                <a:tc>
                  <a:txBody>
                    <a:bodyPr/>
                    <a:lstStyle/>
                    <a:p>
                      <a:pPr algn="ctr" fontAlgn="ctr"/>
                      <a:r>
                        <a:rPr lang="tr-TR" sz="1200" dirty="0"/>
                        <a:t>98.498</a:t>
                      </a:r>
                    </a:p>
                  </a:txBody>
                  <a:tcPr marL="47625" marR="47625" marT="47625" marB="47625" anchor="ctr">
                    <a:solidFill>
                      <a:srgbClr val="92D050"/>
                    </a:solidFill>
                  </a:tcPr>
                </a:tc>
              </a:tr>
              <a:tr h="762000">
                <a:tc>
                  <a:txBody>
                    <a:bodyPr/>
                    <a:lstStyle/>
                    <a:p>
                      <a:pPr algn="ctr" fontAlgn="ctr"/>
                      <a:r>
                        <a:rPr lang="tr-TR" sz="1200"/>
                        <a:t>Peyzaj Mimarı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82.584</a:t>
                      </a:r>
                    </a:p>
                  </a:txBody>
                  <a:tcPr marL="47625" marR="47625" marT="47625" marB="47625" anchor="ctr"/>
                </a:tc>
                <a:tc>
                  <a:txBody>
                    <a:bodyPr/>
                    <a:lstStyle/>
                    <a:p>
                      <a:pPr algn="ctr" fontAlgn="ctr"/>
                      <a:r>
                        <a:rPr lang="tr-TR" sz="1200"/>
                        <a:t>92.474</a:t>
                      </a:r>
                    </a:p>
                  </a:txBody>
                  <a:tcPr marL="47625" marR="47625" marT="47625" marB="47625" anchor="ctr"/>
                </a:tc>
              </a:tr>
              <a:tr h="762000">
                <a:tc>
                  <a:txBody>
                    <a:bodyPr/>
                    <a:lstStyle/>
                    <a:p>
                      <a:pPr algn="ctr" fontAlgn="ctr"/>
                      <a:r>
                        <a:rPr lang="tr-TR" sz="1200" dirty="0"/>
                        <a:t>Peyzaj Mimarı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82.584</a:t>
                      </a:r>
                    </a:p>
                  </a:txBody>
                  <a:tcPr marL="47625" marR="47625" marT="47625" marB="47625" anchor="ctr">
                    <a:solidFill>
                      <a:srgbClr val="92D050"/>
                    </a:solidFill>
                  </a:tcPr>
                </a:tc>
                <a:tc>
                  <a:txBody>
                    <a:bodyPr/>
                    <a:lstStyle/>
                    <a:p>
                      <a:pPr algn="ctr" fontAlgn="ctr"/>
                      <a:r>
                        <a:rPr lang="tr-TR" sz="1200" dirty="0"/>
                        <a:t>92.474</a:t>
                      </a:r>
                    </a:p>
                  </a:txBody>
                  <a:tcPr marL="47625" marR="47625" marT="47625" marB="47625" anchor="ctr">
                    <a:solidFill>
                      <a:srgbClr val="92D050"/>
                    </a:solidFill>
                  </a:tcPr>
                </a:tc>
              </a:tr>
            </a:tbl>
          </a:graphicData>
        </a:graphic>
      </p:graphicFrame>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tr-TR" b="1" dirty="0" smtClean="0"/>
              <a:t>psikoloji</a:t>
            </a:r>
            <a:endParaRPr lang="tr-TR" b="1" dirty="0"/>
          </a:p>
        </p:txBody>
      </p:sp>
      <p:sp>
        <p:nvSpPr>
          <p:cNvPr id="3" name="2 İçerik Yer Tutucusu"/>
          <p:cNvSpPr>
            <a:spLocks noGrp="1"/>
          </p:cNvSpPr>
          <p:nvPr>
            <p:ph sz="quarter" idx="1"/>
          </p:nvPr>
        </p:nvSpPr>
        <p:spPr>
          <a:xfrm>
            <a:off x="107504" y="620688"/>
            <a:ext cx="8712968" cy="6048672"/>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Psikoloji Programı; akıl ve davranışları inceleyebilecek, insanın davranış, duygu, düşünce bozukluklarını tespit edip bunlara çözümler üretebilecek, davranış ve tutumları nedenleri ile ortaya koyacak psikologlar yetiştirmeyi amaçlar. Son yıllarda oldukça popüler olan psikoloji alanında akademik düzeyde uzmanlaşmış kişilere olan gereksinim daha çok hissedilir hale gelmiştir.</a:t>
            </a:r>
            <a:br>
              <a:rPr lang="tr-TR" dirty="0" smtClean="0"/>
            </a:br>
            <a:r>
              <a:rPr lang="tr-TR" b="1" dirty="0" smtClean="0"/>
              <a:t/>
            </a:r>
            <a:br>
              <a:rPr lang="tr-TR" b="1" dirty="0" smtClean="0"/>
            </a:br>
            <a:r>
              <a:rPr lang="tr-TR" b="1" dirty="0" smtClean="0"/>
              <a:t>Kişisel Özellikler</a:t>
            </a:r>
          </a:p>
          <a:p>
            <a:pPr fontAlgn="base"/>
            <a:r>
              <a:rPr lang="tr-TR" dirty="0" smtClean="0"/>
              <a:t>Psikolog olmak isteyenlerin; hem sözel hem de sayısal akademik yeterliliğe sahip, araştırmacı olarak gözlem, deney ve analiz gibi bilimsel yöntemleri izleyebilen, genellikle bağımsız olarak çalışmayı başarabilecek, uzmanlaşmak için lisans eğitiminin üstünde eğitim, araştırma ve yenilenme gerekliliğini kabul eden bireyler olmaları gerekmektedir</a:t>
            </a:r>
            <a:br>
              <a:rPr lang="tr-TR" dirty="0" smtClean="0"/>
            </a:br>
            <a:r>
              <a:rPr lang="tr-TR" dirty="0" smtClean="0"/>
              <a:t/>
            </a:r>
            <a:br>
              <a:rPr lang="tr-TR" dirty="0" smtClean="0"/>
            </a:br>
            <a:r>
              <a:rPr lang="tr-TR" b="1" dirty="0" smtClean="0"/>
              <a:t>Dersler ve Eğitim Süreleri</a:t>
            </a:r>
          </a:p>
          <a:p>
            <a:pPr fontAlgn="base"/>
            <a:r>
              <a:rPr lang="tr-TR" dirty="0" smtClean="0"/>
              <a:t>Psikoloji Programını öğretim süresi dört yıldır. Öğretim süresince; Psikolojiye Giriş, Öğrenme Psikolojisi, Gelişim Psikolojisi, Sosyal Psikoloji, Klinik Psikoloji, Psikolojide Ölçme ve Değerlendirme, İstatistik gibi derslerden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Psikoloji Programını başarıyla tamamlayanlara ?Psikolog? unvanı verilir.</a:t>
            </a:r>
            <a:br>
              <a:rPr lang="tr-TR" dirty="0" smtClean="0"/>
            </a:br>
            <a:r>
              <a:rPr lang="tr-TR" dirty="0" smtClean="0"/>
              <a:t/>
            </a:r>
            <a:br>
              <a:rPr lang="tr-TR" dirty="0" smtClean="0"/>
            </a:br>
            <a:r>
              <a:rPr lang="tr-TR" b="1" dirty="0" smtClean="0"/>
              <a:t>Çalışma Sahaları</a:t>
            </a:r>
          </a:p>
          <a:p>
            <a:r>
              <a:rPr lang="tr-TR" dirty="0" smtClean="0"/>
              <a:t>Mezunlar, Milli Eğitim Bakanlığına bağlı kurumlarda rehber öğretmen veya felsefe grubu öğretmeni olarak görev alabilirler. Sağlık bakanlığına bağlı kurumlarda ve kreşlerde psikolog olarak çalışabilirler Özel sektörde danışmanlık ve insan kaynakları servislerinde görev alabilirler. Özel danışmanlık merkezlerinde danışman olarak çalışabilirler. Özel eğitim gerektiren ( beden ve zihin ) engellilerle ilgili hizmet veren merkezlerde eğitimci olarak çalışabilirler. Çocuk mahkemeleri ve ıslahevlerinde akademik kariyer sonrası uzmanlık alanıyla ilgili özel danışmanlık yapabilirler. Rehberlik ve araştırma merkezlerinde görev alabilirler.</a:t>
            </a:r>
            <a:br>
              <a:rPr lang="tr-TR" dirty="0" smtClean="0"/>
            </a:br>
            <a:endParaRPr lang="tr-TR"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41cdd19cd354906fe0bef60776acce1.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l"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1200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472,063</a:t>
                      </a:r>
                    </a:p>
                  </a:txBody>
                  <a:tcPr marL="9525" marR="9525" marT="9525" marB="0" anchor="ctr"/>
                </a:tc>
              </a:tr>
              <a:tr h="471733">
                <a:tc>
                  <a:txBody>
                    <a:bodyPr/>
                    <a:lstStyle/>
                    <a:p>
                      <a:pPr algn="l"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4650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442,782</a:t>
                      </a:r>
                    </a:p>
                  </a:txBody>
                  <a:tcPr marL="9525" marR="9525" marT="9525" marB="0" anchor="ctr"/>
                </a:tc>
              </a:tr>
              <a:tr h="471733">
                <a:tc>
                  <a:txBody>
                    <a:bodyPr/>
                    <a:lstStyle/>
                    <a:p>
                      <a:pPr algn="l" fontAlgn="ctr"/>
                      <a:r>
                        <a:rPr lang="tr-TR" sz="1100" b="0" i="0" u="none" strike="noStrike" dirty="0">
                          <a:solidFill>
                            <a:srgbClr val="000000"/>
                          </a:solidFill>
                          <a:latin typeface="Arial Black" pitchFamily="34" charset="0"/>
                        </a:rPr>
                        <a:t>Yıldırım Beyazıt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31600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389,603</a:t>
                      </a:r>
                    </a:p>
                  </a:txBody>
                  <a:tcPr marL="9525" marR="9525" marT="9525" marB="0" anchor="ctr"/>
                </a:tc>
              </a:tr>
              <a:tr h="753004">
                <a:tc>
                  <a:txBody>
                    <a:bodyPr/>
                    <a:lstStyle/>
                    <a:p>
                      <a:pPr algn="l" fontAlgn="ctr"/>
                      <a:r>
                        <a:rPr lang="tr-TR" sz="1100" b="0" i="0" u="none" strike="noStrike">
                          <a:solidFill>
                            <a:srgbClr val="000000"/>
                          </a:solidFill>
                          <a:latin typeface="Arial Black" pitchFamily="34" charset="0"/>
                        </a:rPr>
                        <a:t>Bingöl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380,901</a:t>
                      </a:r>
                    </a:p>
                  </a:txBody>
                  <a:tcPr marL="9525" marR="9525" marT="9525" marB="0"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ges.jpg"/>
          <p:cNvPicPr>
            <a:picLocks noGrp="1" noChangeAspect="1"/>
          </p:cNvPicPr>
          <p:nvPr>
            <p:ph sz="quarter" idx="1"/>
          </p:nvPr>
        </p:nvPicPr>
        <p:blipFill>
          <a:blip r:embed="rId2" cstate="print"/>
          <a:stretch>
            <a:fillRect/>
          </a:stretch>
        </p:blipFill>
        <p:spPr>
          <a:xfrm>
            <a:off x="0" y="0"/>
            <a:ext cx="9144000" cy="558924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5628847"/>
          <a:ext cx="9144000" cy="1184529"/>
        </p:xfrm>
        <a:graphic>
          <a:graphicData uri="http://schemas.openxmlformats.org/drawingml/2006/table">
            <a:tbl>
              <a:tblPr firstRow="1" bandRow="1">
                <a:tableStyleId>{775DCB02-9BB8-47FD-8907-85C794F793BA}</a:tableStyleId>
              </a:tblPr>
              <a:tblGrid>
                <a:gridCol w="3483429"/>
                <a:gridCol w="1596571"/>
                <a:gridCol w="2032000"/>
                <a:gridCol w="2032000"/>
              </a:tblGrid>
              <a:tr h="442849">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a:t>
                      </a:r>
                      <a:r>
                        <a:rPr lang="tr-TR" sz="1400" baseline="0" dirty="0" smtClean="0">
                          <a:solidFill>
                            <a:schemeClr val="tx1"/>
                          </a:solidFill>
                          <a:latin typeface="Arial Black" panose="020B0A04020102020204" pitchFamily="34" charset="0"/>
                        </a:rPr>
                        <a:t> Puanı</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 Sırası</a:t>
                      </a:r>
                      <a:endParaRPr lang="tr-TR" sz="1400" dirty="0">
                        <a:solidFill>
                          <a:schemeClr val="tx1"/>
                        </a:solidFill>
                        <a:latin typeface="Arial Black" panose="020B0A04020102020204" pitchFamily="34" charset="0"/>
                      </a:endParaRPr>
                    </a:p>
                  </a:txBody>
                  <a:tcPr/>
                </a:tc>
              </a:tr>
              <a:tr h="370840">
                <a:tc>
                  <a:txBody>
                    <a:bodyPr/>
                    <a:lstStyle/>
                    <a:p>
                      <a:pPr algn="ctr" fontAlgn="ctr"/>
                      <a:r>
                        <a:rPr lang="tr-TR" sz="1400" b="1" i="0" u="none" strike="noStrike" dirty="0" smtClean="0">
                          <a:solidFill>
                            <a:schemeClr val="tx1"/>
                          </a:solidFill>
                          <a:effectLst/>
                          <a:latin typeface="Arial Black" panose="020B0A04020102020204" pitchFamily="34" charset="0"/>
                        </a:rPr>
                        <a:t>Ege Üniversitesi</a:t>
                      </a:r>
                      <a:endParaRPr lang="es-ES" sz="1400" b="1" i="0" u="none" strike="noStrike" dirty="0">
                        <a:solidFill>
                          <a:schemeClr val="tx1"/>
                        </a:solidFill>
                        <a:effectLst/>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MF-2</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258,395</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175000</a:t>
                      </a:r>
                      <a:endParaRPr lang="tr-TR" sz="1400" dirty="0">
                        <a:latin typeface="Arial Black" panose="020B0A04020102020204" pitchFamily="34" charset="0"/>
                      </a:endParaRPr>
                    </a:p>
                  </a:txBody>
                  <a:tcPr/>
                </a:tc>
              </a:tr>
              <a:tr h="370840">
                <a:tc>
                  <a:txBody>
                    <a:bodyPr/>
                    <a:lstStyle/>
                    <a:p>
                      <a:pPr algn="ctr"/>
                      <a:r>
                        <a:rPr lang="tr-TR" sz="1400" dirty="0" err="1" smtClean="0">
                          <a:latin typeface="Arial Black" panose="020B0A04020102020204" pitchFamily="34" charset="0"/>
                        </a:rPr>
                        <a:t>Yüzüncüyıl</a:t>
                      </a:r>
                      <a:r>
                        <a:rPr lang="tr-TR" sz="1400" baseline="0" dirty="0" smtClean="0">
                          <a:latin typeface="Arial Black" panose="020B0A04020102020204" pitchFamily="34" charset="0"/>
                        </a:rPr>
                        <a:t> </a:t>
                      </a:r>
                      <a:r>
                        <a:rPr lang="tr-TR" sz="1400" dirty="0" smtClean="0">
                          <a:latin typeface="Arial Black" panose="020B0A04020102020204" pitchFamily="34" charset="0"/>
                        </a:rPr>
                        <a:t>Üniversitesi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MF-2</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DOLMADI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DOLMADI</a:t>
                      </a:r>
                      <a:endParaRPr lang="tr-TR" sz="1400" dirty="0">
                        <a:latin typeface="Arial Black" panose="020B0A040201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79196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514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8514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1,938</a:t>
                      </a:r>
                    </a:p>
                  </a:txBody>
                  <a:tcPr marL="47625" marR="47625" marT="47625" marB="47625" anchor="ctr">
                    <a:solidFill>
                      <a:srgbClr val="92D050"/>
                    </a:solidFill>
                  </a:tcPr>
                </a:tc>
                <a:tc>
                  <a:txBody>
                    <a:bodyPr/>
                    <a:lstStyle/>
                    <a:p>
                      <a:pPr algn="ctr" fontAlgn="ctr"/>
                      <a:r>
                        <a:rPr lang="tr-TR" sz="1200" b="1" dirty="0"/>
                        <a:t>15</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93.146</a:t>
                      </a:r>
                    </a:p>
                  </a:txBody>
                  <a:tcPr marL="47625" marR="47625" marT="47625" marB="47625" anchor="ctr">
                    <a:solidFill>
                      <a:srgbClr val="92D050"/>
                    </a:solidFill>
                  </a:tcPr>
                </a:tc>
              </a:tr>
              <a:tr h="485140">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77.598</a:t>
                      </a:r>
                    </a:p>
                  </a:txBody>
                  <a:tcPr marL="47625" marR="47625" marT="47625" marB="47625" anchor="ctr"/>
                </a:tc>
                <a:tc>
                  <a:txBody>
                    <a:bodyPr/>
                    <a:lstStyle/>
                    <a:p>
                      <a:pPr algn="ctr" fontAlgn="ctr"/>
                      <a:r>
                        <a:rPr lang="tr-TR" sz="1200"/>
                        <a:t>77.598</a:t>
                      </a:r>
                    </a:p>
                  </a:txBody>
                  <a:tcPr marL="47625" marR="47625" marT="47625" marB="47625" anchor="ctr"/>
                </a:tc>
              </a:tr>
              <a:tr h="48514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a:t>
                      </a:r>
                    </a:p>
                  </a:txBody>
                  <a:tcPr marL="47625" marR="47625" marT="47625" marB="47625" anchor="ctr"/>
                </a:tc>
              </a:tr>
              <a:tr h="485140">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77.598</a:t>
                      </a:r>
                    </a:p>
                  </a:txBody>
                  <a:tcPr marL="47625" marR="47625" marT="47625" marB="47625" anchor="ctr">
                    <a:solidFill>
                      <a:srgbClr val="92D050"/>
                    </a:solidFill>
                  </a:tcPr>
                </a:tc>
              </a:tr>
              <a:tr h="485140">
                <a:tc>
                  <a:txBody>
                    <a:bodyPr/>
                    <a:lstStyle/>
                    <a:p>
                      <a:pPr algn="ctr" fontAlgn="ctr"/>
                      <a:r>
                        <a:rPr lang="tr-TR" sz="1200"/>
                        <a:t>Psikolog</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dirty="0"/>
                        <a:t>168</a:t>
                      </a:r>
                    </a:p>
                  </a:txBody>
                  <a:tcPr marL="47625" marR="47625" marT="47625" marB="47625" anchor="ctr"/>
                </a:tc>
                <a:tc>
                  <a:txBody>
                    <a:bodyPr/>
                    <a:lstStyle/>
                    <a:p>
                      <a:pPr algn="ctr" fontAlgn="ctr"/>
                      <a:r>
                        <a:rPr lang="tr-TR" sz="1200" dirty="0"/>
                        <a:t>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92.147</a:t>
                      </a:r>
                    </a:p>
                  </a:txBody>
                  <a:tcPr marL="47625" marR="47625" marT="47625" marB="47625" anchor="ctr"/>
                </a:tc>
              </a:tr>
              <a:tr h="485140">
                <a:tc>
                  <a:txBody>
                    <a:bodyPr/>
                    <a:lstStyle/>
                    <a:p>
                      <a:pPr algn="ctr" fontAlgn="ctr"/>
                      <a:r>
                        <a:rPr lang="tr-TR" sz="1200"/>
                        <a:t>Psikolog</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709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63.295</a:t>
                      </a:r>
                    </a:p>
                  </a:txBody>
                  <a:tcPr marL="47625" marR="47625" marT="47625" marB="47625" anchor="ctr"/>
                </a:tc>
                <a:tc>
                  <a:txBody>
                    <a:bodyPr/>
                    <a:lstStyle/>
                    <a:p>
                      <a:pPr algn="ctr" fontAlgn="ctr"/>
                      <a:r>
                        <a:rPr lang="tr-TR" sz="1200"/>
                        <a:t>91.027</a:t>
                      </a:r>
                    </a:p>
                  </a:txBody>
                  <a:tcPr marL="47625" marR="47625" marT="47625" marB="47625" anchor="ctr"/>
                </a:tc>
              </a:tr>
              <a:tr h="485140">
                <a:tc>
                  <a:txBody>
                    <a:bodyPr/>
                    <a:lstStyle/>
                    <a:p>
                      <a:pPr algn="ctr" fontAlgn="ctr"/>
                      <a:r>
                        <a:rPr lang="tr-TR" sz="1200"/>
                        <a:t>Psikolog</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352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74.085</a:t>
                      </a:r>
                    </a:p>
                  </a:txBody>
                  <a:tcPr marL="47625" marR="47625" marT="47625" marB="47625" anchor="ctr"/>
                </a:tc>
                <a:tc>
                  <a:txBody>
                    <a:bodyPr/>
                    <a:lstStyle/>
                    <a:p>
                      <a:pPr algn="ctr" fontAlgn="ctr"/>
                      <a:r>
                        <a:rPr lang="tr-TR" sz="1200"/>
                        <a:t>92.698</a:t>
                      </a:r>
                    </a:p>
                  </a:txBody>
                  <a:tcPr marL="47625" marR="47625" marT="47625" marB="47625" anchor="ctr"/>
                </a:tc>
              </a:tr>
              <a:tr h="485140">
                <a:tc>
                  <a:txBody>
                    <a:bodyPr/>
                    <a:lstStyle/>
                    <a:p>
                      <a:pPr algn="ctr" fontAlgn="ctr"/>
                      <a:r>
                        <a:rPr lang="tr-TR" sz="1200"/>
                        <a:t>Psikolog</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406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47.188</a:t>
                      </a:r>
                    </a:p>
                  </a:txBody>
                  <a:tcPr marL="47625" marR="47625" marT="47625" marB="47625" anchor="ctr"/>
                </a:tc>
                <a:tc>
                  <a:txBody>
                    <a:bodyPr/>
                    <a:lstStyle/>
                    <a:p>
                      <a:pPr algn="ctr" fontAlgn="ctr"/>
                      <a:r>
                        <a:rPr lang="tr-TR" sz="1200"/>
                        <a:t>93.146</a:t>
                      </a:r>
                    </a:p>
                  </a:txBody>
                  <a:tcPr marL="47625" marR="47625" marT="47625" marB="47625" anchor="ctr"/>
                </a:tc>
              </a:tr>
              <a:tr h="485140">
                <a:tc>
                  <a:txBody>
                    <a:bodyPr/>
                    <a:lstStyle/>
                    <a:p>
                      <a:pPr algn="ctr" fontAlgn="ctr"/>
                      <a:r>
                        <a:rPr lang="tr-TR" sz="1200" dirty="0"/>
                        <a:t>Psikolog</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1,635</a:t>
                      </a:r>
                    </a:p>
                  </a:txBody>
                  <a:tcPr marL="47625" marR="47625" marT="47625" marB="47625" anchor="ctr">
                    <a:solidFill>
                      <a:srgbClr val="92D050"/>
                    </a:solidFill>
                  </a:tcPr>
                </a:tc>
                <a:tc>
                  <a:txBody>
                    <a:bodyPr/>
                    <a:lstStyle/>
                    <a:p>
                      <a:pPr algn="ctr" fontAlgn="ctr"/>
                      <a:r>
                        <a:rPr lang="tr-TR" sz="1200" dirty="0"/>
                        <a:t>14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93.146</a:t>
                      </a:r>
                    </a:p>
                  </a:txBody>
                  <a:tcPr marL="47625" marR="47625" marT="47625" marB="47625" anchor="ctr">
                    <a:solidFill>
                      <a:srgbClr val="92D050"/>
                    </a:solidFill>
                  </a:tcPr>
                </a:tc>
              </a:tr>
              <a:tr h="485140">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88.689</a:t>
                      </a:r>
                    </a:p>
                  </a:txBody>
                  <a:tcPr marL="47625" marR="47625" marT="47625" marB="47625" anchor="ctr"/>
                </a:tc>
                <a:tc>
                  <a:txBody>
                    <a:bodyPr/>
                    <a:lstStyle/>
                    <a:p>
                      <a:pPr algn="ctr" fontAlgn="ctr"/>
                      <a:r>
                        <a:rPr lang="tr-TR" sz="1200"/>
                        <a:t>88.689</a:t>
                      </a:r>
                    </a:p>
                  </a:txBody>
                  <a:tcPr marL="47625" marR="47625" marT="47625" marB="47625" anchor="ctr"/>
                </a:tc>
              </a:tr>
              <a:tr h="48514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88.689</a:t>
                      </a:r>
                    </a:p>
                  </a:txBody>
                  <a:tcPr marL="47625" marR="47625" marT="47625" marB="47625" anchor="ctr">
                    <a:solidFill>
                      <a:srgbClr val="92D050"/>
                    </a:solidFill>
                  </a:tcPr>
                </a:tc>
                <a:tc>
                  <a:txBody>
                    <a:bodyPr/>
                    <a:lstStyle/>
                    <a:p>
                      <a:pPr algn="ctr" fontAlgn="ctr"/>
                      <a:r>
                        <a:rPr lang="tr-TR" sz="1200" dirty="0"/>
                        <a:t>88.689</a:t>
                      </a:r>
                    </a:p>
                  </a:txBody>
                  <a:tcPr marL="47625" marR="47625" marT="47625" marB="47625" anchor="ctr">
                    <a:solidFill>
                      <a:srgbClr val="92D050"/>
                    </a:solidFill>
                  </a:tcPr>
                </a:tc>
              </a:tr>
              <a:tr h="485140">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a:t>88.244</a:t>
                      </a:r>
                    </a:p>
                  </a:txBody>
                  <a:tcPr marL="47625" marR="47625" marT="47625" marB="47625" anchor="ctr"/>
                </a:tc>
              </a:tr>
              <a:tr h="485140">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accent3"/>
          </a:lnRef>
          <a:fillRef idx="3">
            <a:schemeClr val="accent3"/>
          </a:fillRef>
          <a:effectRef idx="2">
            <a:schemeClr val="accent3"/>
          </a:effectRef>
          <a:fontRef idx="minor">
            <a:schemeClr val="lt1"/>
          </a:fontRef>
        </p:style>
        <p:txBody>
          <a:bodyPr/>
          <a:lstStyle/>
          <a:p>
            <a:r>
              <a:rPr lang="tr-TR" dirty="0" smtClean="0"/>
              <a:t>Rehberlik ve psikolojik danışmanlık (PDR)</a:t>
            </a:r>
            <a:endParaRPr lang="tr-TR" dirty="0"/>
          </a:p>
        </p:txBody>
      </p:sp>
      <p:sp>
        <p:nvSpPr>
          <p:cNvPr id="3" name="2 İçerik Yer Tutucusu"/>
          <p:cNvSpPr>
            <a:spLocks noGrp="1"/>
          </p:cNvSpPr>
          <p:nvPr>
            <p:ph sz="quarter" idx="1"/>
          </p:nvPr>
        </p:nvSpPr>
        <p:spPr>
          <a:xfrm>
            <a:off x="107504" y="715488"/>
            <a:ext cx="8712968" cy="5953872"/>
          </a:xfrm>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pPr fontAlgn="base"/>
            <a:r>
              <a:rPr lang="tr-TR" b="1" dirty="0" smtClean="0"/>
              <a:t>Kısaca</a:t>
            </a:r>
          </a:p>
          <a:p>
            <a:pPr fontAlgn="base"/>
            <a:r>
              <a:rPr lang="tr-TR" dirty="0" smtClean="0"/>
              <a:t>Rehberlik ve Psikolojik Danışmanlık Programı; Bireylerin kendini anlaması, problemlerini çözebilmesi, gerçekçi kararlar alması, kapasitelerini en uygun düzeyde geliştirmesi, çevresiyle uyum içerisinde yaşayabilmesi, kendini gerçekleştirmesi için profesyonel yardımda bulunacak elemanlar yetiştirmeyi amaçlar. </a:t>
            </a:r>
            <a:br>
              <a:rPr lang="tr-TR" dirty="0" smtClean="0"/>
            </a:br>
            <a:r>
              <a:rPr lang="tr-TR" dirty="0" smtClean="0"/>
              <a:t/>
            </a:r>
            <a:br>
              <a:rPr lang="tr-TR" dirty="0" smtClean="0"/>
            </a:br>
            <a:r>
              <a:rPr lang="tr-TR" b="1" dirty="0" smtClean="0"/>
              <a:t>Kişisel Özellikler</a:t>
            </a:r>
          </a:p>
          <a:p>
            <a:pPr fontAlgn="base"/>
            <a:r>
              <a:rPr lang="tr-TR" dirty="0" smtClean="0"/>
              <a:t>Programda okumak isteyenlerin; hem sözel hem de sayısal akademik yeterliliğe sahip, araştırmacı olarak gözlem, deney ve analiz gibi bilimsel yöntemleri izleyebilen, genellikle bağımsız olarak çalışmayı başarabilecek, uzmanlaşmak için lisans eğitiminin üstünde eğitim, araştırma ve yenilenme gerekliliğini kabul eden bireyler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Psikolojiye Giriş, Gelişim-Öğrenme Psikolojisi, İstatistik, Rehberlik ve Psikolojik Danışma, Bireyi Tanıma Teknikleri, Sınıf-Eğitim, Yönetimi Araştırma Teknikleri, Psikolojik Testler, Grupla Psikolojik Danışma, Davranış Bozuklukları, Kişilik ve Uyum Problemleri, Ölçme ve Değerlendirme Ergenlik Psikolojisi gibi derslerden oluşan bir program uygulanır.</a:t>
            </a:r>
            <a:br>
              <a:rPr lang="tr-TR" dirty="0" smtClean="0"/>
            </a:br>
            <a:r>
              <a:rPr lang="tr-TR" dirty="0" smtClean="0"/>
              <a:t/>
            </a:r>
            <a:br>
              <a:rPr lang="tr-TR" dirty="0" smtClean="0"/>
            </a:br>
            <a:r>
              <a:rPr lang="tr-TR" b="1" dirty="0" smtClean="0"/>
              <a:t>Sosyal Statü ve Unvanlar</a:t>
            </a:r>
          </a:p>
          <a:p>
            <a:pPr fontAlgn="base"/>
            <a:r>
              <a:rPr lang="tr-TR" dirty="0" smtClean="0"/>
              <a:t>Lisans programını tamamlayanlara  Rehber Öğretmen(Psikolojik Danışman) unvanı verilir. </a:t>
            </a:r>
            <a:br>
              <a:rPr lang="tr-TR" dirty="0" smtClean="0"/>
            </a:br>
            <a:r>
              <a:rPr lang="tr-TR" dirty="0" smtClean="0"/>
              <a:t/>
            </a:r>
            <a:br>
              <a:rPr lang="tr-TR" dirty="0" smtClean="0"/>
            </a:br>
            <a:r>
              <a:rPr lang="tr-TR" b="1" dirty="0" smtClean="0"/>
              <a:t>Çalışma Sahaları</a:t>
            </a:r>
          </a:p>
          <a:p>
            <a:r>
              <a:rPr lang="tr-TR" dirty="0" smtClean="0"/>
              <a:t>Mezunlar çok farklı alanlarda çalışma olanaklarına sahip olabilirler. Resmi ve özel eğitim kurumlarında rehber öğretmen, rehberlik ve araştırma merkezlerinde uzman danışman olarak görev alabilirler, özel danışmanlık hizmetleri veren merkezlerde, özel eğitime gereksinim duyan çocuklar için eğitim yuvalarında, özel şirketlerin insan kaynakları servislerinde çalışabilirler.</a:t>
            </a:r>
            <a:br>
              <a:rPr lang="tr-TR" dirty="0" smtClean="0"/>
            </a:br>
            <a:endParaRPr lang="tr-TR"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23.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6420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434,996</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14900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413,336</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Bayburt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47600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373,8</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48500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373,034</a:t>
                      </a:r>
                    </a:p>
                  </a:txBody>
                  <a:tcPr marL="9525" marR="9525" marT="9525" marB="0" anchor="ctr"/>
                </a:tc>
              </a:tr>
            </a:tbl>
          </a:graphicData>
        </a:graphic>
      </p:graphicFrame>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REHBER ÖĞRETMEN</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74,97576</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1427</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648072"/>
          </a:xfrm>
        </p:spPr>
        <p:style>
          <a:lnRef idx="1">
            <a:schemeClr val="dk1"/>
          </a:lnRef>
          <a:fillRef idx="3">
            <a:schemeClr val="dk1"/>
          </a:fillRef>
          <a:effectRef idx="2">
            <a:schemeClr val="dk1"/>
          </a:effectRef>
          <a:fontRef idx="minor">
            <a:schemeClr val="lt1"/>
          </a:fontRef>
        </p:style>
        <p:txBody>
          <a:bodyPr/>
          <a:lstStyle/>
          <a:p>
            <a:pPr algn="ctr"/>
            <a:r>
              <a:rPr lang="tr-TR" b="1" dirty="0" smtClean="0"/>
              <a:t>Radyo ve televizyon</a:t>
            </a:r>
            <a:endParaRPr lang="tr-TR" b="1" dirty="0"/>
          </a:p>
        </p:txBody>
      </p:sp>
      <p:sp>
        <p:nvSpPr>
          <p:cNvPr id="3" name="2 İçerik Yer Tutucusu"/>
          <p:cNvSpPr>
            <a:spLocks noGrp="1"/>
          </p:cNvSpPr>
          <p:nvPr>
            <p:ph sz="quarter" idx="1"/>
          </p:nvPr>
        </p:nvSpPr>
        <p:spPr>
          <a:xfrm>
            <a:off x="107504" y="764704"/>
            <a:ext cx="8712968" cy="5904656"/>
          </a:xfrm>
        </p:spPr>
        <p:style>
          <a:lnRef idx="1">
            <a:schemeClr val="dk1"/>
          </a:lnRef>
          <a:fillRef idx="3">
            <a:schemeClr val="dk1"/>
          </a:fillRef>
          <a:effectRef idx="2">
            <a:schemeClr val="dk1"/>
          </a:effectRef>
          <a:fontRef idx="minor">
            <a:schemeClr val="lt1"/>
          </a:fontRef>
        </p:style>
        <p:txBody>
          <a:bodyPr>
            <a:normAutofit fontScale="70000" lnSpcReduction="20000"/>
          </a:bodyPr>
          <a:lstStyle/>
          <a:p>
            <a:pPr fontAlgn="base"/>
            <a:r>
              <a:rPr lang="tr-TR" b="1" dirty="0" smtClean="0"/>
              <a:t>Kısaca</a:t>
            </a:r>
          </a:p>
          <a:p>
            <a:pPr fontAlgn="base"/>
            <a:r>
              <a:rPr lang="tr-TR" dirty="0" smtClean="0"/>
              <a:t>Çağımızda görsel ve işitsel iletişim, kitle iletişiminde en önemli yere sahip olmuştur. Radyo Televizyon Programı, rekabetin bu alanlarda doruğa ulaştığı günümüzde; görsel ve işitsel iletişim sürecine hâkim, sanatsal ve teknolojik bir uyum oluşturmuş, yaratıcı, uzman elemanlar yetiştirmeyi amaçlar.</a:t>
            </a:r>
            <a:br>
              <a:rPr lang="tr-TR" dirty="0" smtClean="0"/>
            </a:br>
            <a:r>
              <a:rPr lang="tr-TR" dirty="0" smtClean="0"/>
              <a:t/>
            </a:r>
            <a:br>
              <a:rPr lang="tr-TR" dirty="0" smtClean="0"/>
            </a:br>
            <a:r>
              <a:rPr lang="tr-TR" b="1" dirty="0" smtClean="0"/>
              <a:t>Kişisel Özellikler</a:t>
            </a:r>
          </a:p>
          <a:p>
            <a:pPr fontAlgn="base"/>
            <a:r>
              <a:rPr lang="tr-TR" dirty="0" smtClean="0"/>
              <a:t>Bu bölümde okumak isteyen öğrencilerin; sanatsal yeteneğe sahip, ayrıntıları görebilen, kompozisyon oluşturabilen, yaratıcı ve rekabet koşullarında üretkenliğiyle kendini ortaya koyabilecek bireyler olmaları gerekir. </a:t>
            </a:r>
            <a:br>
              <a:rPr lang="tr-TR" dirty="0" smtClean="0"/>
            </a:br>
            <a:r>
              <a:rPr lang="tr-TR" dirty="0" smtClean="0"/>
              <a:t/>
            </a:r>
            <a:br>
              <a:rPr lang="tr-TR" dirty="0" smtClean="0"/>
            </a:br>
            <a:r>
              <a:rPr lang="tr-TR" b="1" dirty="0" smtClean="0"/>
              <a:t>Dersler ve Eğitim Süreleri</a:t>
            </a:r>
          </a:p>
          <a:p>
            <a:pPr fontAlgn="base"/>
            <a:r>
              <a:rPr lang="tr-TR" dirty="0" smtClean="0"/>
              <a:t>Bölümde uygulanan ders programı öğrencilere entelektüel ve sanatsal bir bakış açısı kazandırırken teknik alanlarda da uzmanlaşmayı sağlar. Sosyoloji, Sosyal Psikoloji, Siyaset Bilimi, Ekonomi gibi derslerin yanı sıra, İletişim Kuramları, Stüdyo Bilgisi, Kurgu, Senaryo, Kamera ve Çekim Teknikleri, Film Yapımı, Radyo ve Televizyonda Program Yapımı, Seslendirme, Estetik ve Görsel Anlatım derslerinden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Programdan mezun olanlara 'Radyo ve Televizyon Uzmanı' unvanı verilir.</a:t>
            </a:r>
            <a:br>
              <a:rPr lang="tr-TR" dirty="0" smtClean="0"/>
            </a:br>
            <a:r>
              <a:rPr lang="tr-TR" dirty="0" smtClean="0"/>
              <a:t/>
            </a:r>
            <a:br>
              <a:rPr lang="tr-TR" dirty="0" smtClean="0"/>
            </a:br>
            <a:r>
              <a:rPr lang="tr-TR" b="1" dirty="0" smtClean="0"/>
              <a:t>Çalışma Sahaları</a:t>
            </a:r>
          </a:p>
          <a:p>
            <a:r>
              <a:rPr lang="tr-TR" dirty="0" smtClean="0"/>
              <a:t>Mezun olan öğrenciler, sinema, radyo ve televizyon sektöründe, reklâm ajanslarında uzmanlaştıkları alana göre çalışma imkânı bulurlar.</a:t>
            </a:r>
            <a:br>
              <a:rPr lang="tr-TR" dirty="0" smtClean="0"/>
            </a:br>
            <a:endParaRPr lang="tr-TR"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adioTV[1].gif"/>
          <p:cNvPicPr>
            <a:picLocks noGrp="1" noChangeAspect="1"/>
          </p:cNvPicPr>
          <p:nvPr>
            <p:ph sz="quarter" idx="1"/>
          </p:nvPr>
        </p:nvPicPr>
        <p:blipFill>
          <a:blip r:embed="rId2" cstate="print"/>
          <a:stretch>
            <a:fillRect/>
          </a:stretch>
        </p:blipFill>
        <p:spPr>
          <a:xfrm>
            <a:off x="0" y="0"/>
            <a:ext cx="9144000" cy="4873625"/>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19600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385,219</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21100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382,643</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Atatürk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173000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289,912</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Fırat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190000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284,019</a:t>
                      </a:r>
                    </a:p>
                  </a:txBody>
                  <a:tcPr marL="9525" marR="9525" marT="9525" marB="0" anchor="ctr"/>
                </a:tc>
              </a:tr>
            </a:tbl>
          </a:graphicData>
        </a:graphic>
      </p:graphicFrame>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28</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63.895</a:t>
                      </a:r>
                    </a:p>
                  </a:txBody>
                  <a:tcPr marL="47625" marR="47625" marT="47625" marB="47625" anchor="ctr">
                    <a:solidFill>
                      <a:srgbClr val="92D050"/>
                    </a:solidFill>
                  </a:tcPr>
                </a:tc>
                <a:tc>
                  <a:txBody>
                    <a:bodyPr/>
                    <a:lstStyle/>
                    <a:p>
                      <a:pPr algn="ctr" fontAlgn="ctr"/>
                      <a:r>
                        <a:rPr lang="tr-TR" sz="1200" b="1" dirty="0"/>
                        <a:t>89.869</a:t>
                      </a:r>
                    </a:p>
                  </a:txBody>
                  <a:tcPr marL="47625" marR="47625" marT="47625" marB="47625" anchor="ctr">
                    <a:solidFill>
                      <a:srgbClr val="92D050"/>
                    </a:solidFill>
                  </a:tcPr>
                </a:tc>
              </a:tr>
              <a:tr h="623455">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76.192</a:t>
                      </a:r>
                    </a:p>
                  </a:txBody>
                  <a:tcPr marL="47625" marR="47625" marT="47625" marB="47625" anchor="ctr"/>
                </a:tc>
                <a:tc>
                  <a:txBody>
                    <a:bodyPr/>
                    <a:lstStyle/>
                    <a:p>
                      <a:pPr algn="ctr" fontAlgn="ctr"/>
                      <a:r>
                        <a:rPr lang="tr-TR" sz="1200"/>
                        <a:t>81.534</a:t>
                      </a:r>
                    </a:p>
                  </a:txBody>
                  <a:tcPr marL="47625" marR="47625" marT="47625" marB="47625" anchor="ctr"/>
                </a:tc>
              </a:tr>
              <a:tr h="623455">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76.192</a:t>
                      </a:r>
                    </a:p>
                  </a:txBody>
                  <a:tcPr marL="47625" marR="47625" marT="47625" marB="47625" anchor="ctr">
                    <a:solidFill>
                      <a:srgbClr val="92D050"/>
                    </a:solidFill>
                  </a:tcPr>
                </a:tc>
                <a:tc>
                  <a:txBody>
                    <a:bodyPr/>
                    <a:lstStyle/>
                    <a:p>
                      <a:pPr algn="ctr" fontAlgn="ctr"/>
                      <a:r>
                        <a:rPr lang="tr-TR" sz="1200" dirty="0"/>
                        <a:t>81.534</a:t>
                      </a:r>
                    </a:p>
                  </a:txBody>
                  <a:tcPr marL="47625" marR="47625" marT="47625" marB="47625" anchor="ctr">
                    <a:solidFill>
                      <a:srgbClr val="92D050"/>
                    </a:solidFill>
                  </a:tcPr>
                </a:tc>
              </a:tr>
              <a:tr h="623455">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83.839</a:t>
                      </a:r>
                    </a:p>
                  </a:txBody>
                  <a:tcPr marL="47625" marR="47625" marT="47625" marB="47625" anchor="ctr"/>
                </a:tc>
                <a:tc>
                  <a:txBody>
                    <a:bodyPr/>
                    <a:lstStyle/>
                    <a:p>
                      <a:pPr algn="ctr" fontAlgn="ctr"/>
                      <a:r>
                        <a:rPr lang="tr-TR" sz="1200"/>
                        <a:t>89.467</a:t>
                      </a:r>
                    </a:p>
                  </a:txBody>
                  <a:tcPr marL="47625" marR="47625" marT="47625" marB="47625" anchor="ctr"/>
                </a:tc>
              </a:tr>
              <a:tr h="623455">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81.512</a:t>
                      </a:r>
                    </a:p>
                  </a:txBody>
                  <a:tcPr marL="47625" marR="47625" marT="47625" marB="47625" anchor="ctr"/>
                </a:tc>
                <a:tc>
                  <a:txBody>
                    <a:bodyPr/>
                    <a:lstStyle/>
                    <a:p>
                      <a:pPr algn="ctr" fontAlgn="ctr"/>
                      <a:r>
                        <a:rPr lang="tr-TR" sz="1200"/>
                        <a:t>89.869</a:t>
                      </a:r>
                    </a:p>
                  </a:txBody>
                  <a:tcPr marL="47625" marR="47625" marT="47625" marB="47625" anchor="ctr"/>
                </a:tc>
              </a:tr>
              <a:tr h="623455">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63.895</a:t>
                      </a:r>
                    </a:p>
                  </a:txBody>
                  <a:tcPr marL="47625" marR="47625" marT="47625" marB="47625" anchor="ctr"/>
                </a:tc>
                <a:tc>
                  <a:txBody>
                    <a:bodyPr/>
                    <a:lstStyle/>
                    <a:p>
                      <a:pPr algn="ctr" fontAlgn="ctr"/>
                      <a:r>
                        <a:rPr lang="tr-TR" sz="1200"/>
                        <a:t>69.754</a:t>
                      </a:r>
                    </a:p>
                  </a:txBody>
                  <a:tcPr marL="47625" marR="47625" marT="47625" marB="47625" anchor="ctr"/>
                </a:tc>
              </a:tr>
              <a:tr h="623455">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63.895</a:t>
                      </a:r>
                    </a:p>
                  </a:txBody>
                  <a:tcPr marL="47625" marR="47625" marT="47625" marB="47625" anchor="ctr">
                    <a:solidFill>
                      <a:srgbClr val="92D050"/>
                    </a:solidFill>
                  </a:tcPr>
                </a:tc>
                <a:tc>
                  <a:txBody>
                    <a:bodyPr/>
                    <a:lstStyle/>
                    <a:p>
                      <a:pPr algn="ctr" fontAlgn="ctr"/>
                      <a:r>
                        <a:rPr lang="tr-TR" sz="1200" dirty="0"/>
                        <a:t>89.869</a:t>
                      </a:r>
                    </a:p>
                  </a:txBody>
                  <a:tcPr marL="47625" marR="47625" marT="47625" marB="47625" anchor="ctr">
                    <a:solidFill>
                      <a:srgbClr val="92D050"/>
                    </a:solidFill>
                  </a:tcPr>
                </a:tc>
              </a:tr>
              <a:tr h="623455">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88.051</a:t>
                      </a:r>
                    </a:p>
                  </a:txBody>
                  <a:tcPr marL="47625" marR="47625" marT="47625" marB="47625" anchor="ctr"/>
                </a:tc>
                <a:tc>
                  <a:txBody>
                    <a:bodyPr/>
                    <a:lstStyle/>
                    <a:p>
                      <a:pPr algn="ctr" fontAlgn="ctr"/>
                      <a:r>
                        <a:rPr lang="tr-TR" sz="1200"/>
                        <a:t>88.051</a:t>
                      </a:r>
                    </a:p>
                  </a:txBody>
                  <a:tcPr marL="47625" marR="47625" marT="47625" marB="47625" anchor="ctr"/>
                </a:tc>
              </a:tr>
              <a:tr h="623455">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84.636</a:t>
                      </a:r>
                    </a:p>
                  </a:txBody>
                  <a:tcPr marL="47625" marR="47625" marT="47625" marB="47625" anchor="ctr"/>
                </a:tc>
                <a:tc>
                  <a:txBody>
                    <a:bodyPr/>
                    <a:lstStyle/>
                    <a:p>
                      <a:pPr algn="ctr" fontAlgn="ctr"/>
                      <a:r>
                        <a:rPr lang="tr-TR" sz="1200"/>
                        <a:t>86.193</a:t>
                      </a:r>
                    </a:p>
                  </a:txBody>
                  <a:tcPr marL="47625" marR="47625" marT="47625" marB="47625" anchor="ctr"/>
                </a:tc>
              </a:tr>
              <a:tr h="623455">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84.636</a:t>
                      </a:r>
                    </a:p>
                  </a:txBody>
                  <a:tcPr marL="47625" marR="47625" marT="47625" marB="47625" anchor="ctr">
                    <a:solidFill>
                      <a:srgbClr val="92D050"/>
                    </a:solidFill>
                  </a:tcPr>
                </a:tc>
                <a:tc>
                  <a:txBody>
                    <a:bodyPr/>
                    <a:lstStyle/>
                    <a:p>
                      <a:pPr algn="ctr" fontAlgn="ctr"/>
                      <a:r>
                        <a:rPr lang="tr-TR" sz="1200" dirty="0"/>
                        <a:t>88.051</a:t>
                      </a:r>
                    </a:p>
                  </a:txBody>
                  <a:tcPr marL="47625" marR="47625" marT="47625" marB="47625" anchor="ctr">
                    <a:solidFill>
                      <a:srgbClr val="92D050"/>
                    </a:solidFill>
                  </a:tcPr>
                </a:tc>
              </a:tr>
            </a:tbl>
          </a:graphicData>
        </a:graphic>
      </p:graphicFrame>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2008" y="44624"/>
            <a:ext cx="8748464" cy="706090"/>
          </a:xfrm>
        </p:spPr>
        <p:style>
          <a:lnRef idx="1">
            <a:schemeClr val="accent2"/>
          </a:lnRef>
          <a:fillRef idx="3">
            <a:schemeClr val="accent2"/>
          </a:fillRef>
          <a:effectRef idx="2">
            <a:schemeClr val="accent2"/>
          </a:effectRef>
          <a:fontRef idx="minor">
            <a:schemeClr val="lt1"/>
          </a:fontRef>
        </p:style>
        <p:txBody>
          <a:bodyPr/>
          <a:lstStyle/>
          <a:p>
            <a:pPr algn="ctr"/>
            <a:r>
              <a:rPr lang="tr-TR" b="1" dirty="0" smtClean="0"/>
              <a:t>Reklamcılık ve halkla ilişkiler</a:t>
            </a:r>
            <a:endParaRPr lang="tr-TR" b="1" dirty="0"/>
          </a:p>
        </p:txBody>
      </p:sp>
      <p:sp>
        <p:nvSpPr>
          <p:cNvPr id="3" name="2 İçerik Yer Tutucusu"/>
          <p:cNvSpPr>
            <a:spLocks noGrp="1"/>
          </p:cNvSpPr>
          <p:nvPr>
            <p:ph sz="quarter" idx="1"/>
          </p:nvPr>
        </p:nvSpPr>
        <p:spPr>
          <a:xfrm>
            <a:off x="56728" y="836712"/>
            <a:ext cx="8763744" cy="5832648"/>
          </a:xfrm>
        </p:spPr>
        <p:style>
          <a:lnRef idx="1">
            <a:schemeClr val="accent2"/>
          </a:lnRef>
          <a:fillRef idx="3">
            <a:schemeClr val="accent2"/>
          </a:fillRef>
          <a:effectRef idx="2">
            <a:schemeClr val="accent2"/>
          </a:effectRef>
          <a:fontRef idx="minor">
            <a:schemeClr val="lt1"/>
          </a:fontRef>
        </p:style>
        <p:txBody>
          <a:bodyPr>
            <a:normAutofit fontScale="62500" lnSpcReduction="20000"/>
          </a:bodyPr>
          <a:lstStyle/>
          <a:p>
            <a:pPr fontAlgn="base"/>
            <a:r>
              <a:rPr lang="tr-TR" b="1" dirty="0" smtClean="0"/>
              <a:t>Kısaca</a:t>
            </a:r>
          </a:p>
          <a:p>
            <a:pPr fontAlgn="base"/>
            <a:r>
              <a:rPr lang="tr-TR" dirty="0" smtClean="0"/>
              <a:t>Reklamcılık ve Halkla İlişkiler Programı; teknolojik, kültürel ve ekonomik gelişmeler sonucu iletişim sektörünün ihtiyaç duyduğu, gelişen dünyaya ayak uydurabilen, bilimsel ve teknolojik gelişmeleri yakından izleyen, üretilen herhangi bir ürünün, markanın ya da hizmetlerin tanıtım ve pazarlamasını yapabilecek iletişimciler, yöneticiler ve uzmanlar yetiştirmeyi amaçlar.</a:t>
            </a:r>
            <a:br>
              <a:rPr lang="tr-TR" dirty="0" smtClean="0"/>
            </a:br>
            <a:r>
              <a:rPr lang="tr-TR" b="1" dirty="0" smtClean="0"/>
              <a:t/>
            </a:r>
            <a:br>
              <a:rPr lang="tr-TR" b="1" dirty="0" smtClean="0"/>
            </a:br>
            <a:r>
              <a:rPr lang="tr-TR" b="1" dirty="0" smtClean="0"/>
              <a:t>Kişisel Özellikler</a:t>
            </a:r>
          </a:p>
          <a:p>
            <a:pPr fontAlgn="base"/>
            <a:r>
              <a:rPr lang="tr-TR" dirty="0" smtClean="0"/>
              <a:t>Reklamcılık ve Halkla İlişkiler programına girmek isteyenler Değişen dünya koşullarına uyum sağlayabilecek, toplumsal değişimlere duyarlı, yaratıcılık yeteneği olan, eleştirel bilinci gelişmiş, çözüm odaklı, analitik düşünebilen, araştırmacı, mesleği sanata dönüştürebilen kişiler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Reklam Yazarlığı, Anabilim ve Görsel Çözümleme, Halkla İlişkiler ve İnternet, Sunuş Teknikleri, İletişim Yönetimi, Reklamda Yaratıcılık, İletişim Araştırmaları, Marka İletişim Yönetimi, Kurumsal İletişim, Medya Planlama Uygulamaları, İletişim Kampanyaları, Halkla ilişkiler Kampanyası Tasarımı, Fotoğrafçılık, Müzik Bilgisi, Görsel İletişim, Reklam Fotoğrafçılığı, Estetik, Grafik gibi dersler okutulmaktadır.</a:t>
            </a:r>
            <a:br>
              <a:rPr lang="tr-TR" dirty="0" smtClean="0"/>
            </a:br>
            <a:r>
              <a:rPr lang="tr-TR" dirty="0" smtClean="0"/>
              <a:t/>
            </a:r>
            <a:br>
              <a:rPr lang="tr-TR" dirty="0" smtClean="0"/>
            </a:br>
            <a:r>
              <a:rPr lang="tr-TR" b="1" dirty="0" smtClean="0"/>
              <a:t>Sosyal Statü ve Unvanlar</a:t>
            </a:r>
          </a:p>
          <a:p>
            <a:pPr fontAlgn="base"/>
            <a:r>
              <a:rPr lang="tr-TR" dirty="0" smtClean="0"/>
              <a:t>Programı başarı ile bitirenlere ?Reklamcı? ve "Halkla İlişkiler uzmanı" unvanları verilir. </a:t>
            </a:r>
            <a:br>
              <a:rPr lang="tr-TR" dirty="0" smtClean="0"/>
            </a:br>
            <a:r>
              <a:rPr lang="tr-TR" dirty="0" smtClean="0"/>
              <a:t/>
            </a:r>
            <a:br>
              <a:rPr lang="tr-TR" dirty="0" smtClean="0"/>
            </a:br>
            <a:r>
              <a:rPr lang="tr-TR" b="1" dirty="0" smtClean="0"/>
              <a:t>Çalışma Sahaları</a:t>
            </a:r>
          </a:p>
          <a:p>
            <a:r>
              <a:rPr lang="tr-TR" dirty="0" smtClean="0"/>
              <a:t>Reklamcılık ve Halkla İlişkiler programından mezun olanlar özel kurumların reklam ve halkla ilişkiler departmanlarında, reklam ajanslarında, halkla ilişkiler ve medya planlama şirketlerinde, marka yöneticisi müşteri temsilcisi ve araştırmacısı olarak çalışabilirler.</a:t>
            </a:r>
            <a:br>
              <a:rPr lang="tr-TR" dirty="0" smtClean="0"/>
            </a:br>
            <a:endParaRPr lang="tr-TR"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r_kariyer_441x406.jpg"/>
          <p:cNvPicPr>
            <a:picLocks noGrp="1" noChangeAspect="1"/>
          </p:cNvPicPr>
          <p:nvPr>
            <p:ph sz="quarter" idx="1"/>
          </p:nvPr>
        </p:nvPicPr>
        <p:blipFill>
          <a:blip r:embed="rId2" cstate="print"/>
          <a:stretch>
            <a:fillRect/>
          </a:stretch>
        </p:blipFill>
        <p:spPr>
          <a:xfrm>
            <a:off x="0" y="0"/>
            <a:ext cx="9144000" cy="494116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Uluslararası Kıbrıs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Ücretli</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Uluslararası Kıbrıs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%50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Uluslararası Kıbrıs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255000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264,149</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Uluslararası Kıbrıs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%75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8848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763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72.021</a:t>
                      </a:r>
                    </a:p>
                  </a:txBody>
                  <a:tcPr marL="47625" marR="47625" marT="47625" marB="47625" anchor="ctr">
                    <a:solidFill>
                      <a:srgbClr val="92D050"/>
                    </a:solidFill>
                  </a:tcPr>
                </a:tc>
                <a:tc>
                  <a:txBody>
                    <a:bodyPr/>
                    <a:lstStyle/>
                    <a:p>
                      <a:pPr algn="ctr" fontAlgn="ctr"/>
                      <a:r>
                        <a:rPr lang="tr-TR" sz="1200" b="1" dirty="0"/>
                        <a:t>92.769</a:t>
                      </a:r>
                    </a:p>
                  </a:txBody>
                  <a:tcPr marL="47625" marR="47625" marT="47625" marB="47625" anchor="ctr">
                    <a:solidFill>
                      <a:srgbClr val="92D050"/>
                    </a:solidFill>
                  </a:tcP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85.758</a:t>
                      </a:r>
                    </a:p>
                  </a:txBody>
                  <a:tcPr marL="47625" marR="47625" marT="47625" marB="47625" anchor="ctr"/>
                </a:tc>
                <a:tc>
                  <a:txBody>
                    <a:bodyPr/>
                    <a:lstStyle/>
                    <a:p>
                      <a:pPr algn="ctr" fontAlgn="ctr"/>
                      <a:r>
                        <a:rPr lang="tr-TR" sz="1200"/>
                        <a:t>85.758</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86.407</a:t>
                      </a:r>
                    </a:p>
                  </a:txBody>
                  <a:tcPr marL="47625" marR="47625" marT="47625" marB="47625" anchor="ctr"/>
                </a:tc>
                <a:tc>
                  <a:txBody>
                    <a:bodyPr/>
                    <a:lstStyle/>
                    <a:p>
                      <a:pPr algn="ctr" fontAlgn="ctr"/>
                      <a:r>
                        <a:rPr lang="tr-TR" sz="1200"/>
                        <a:t>87.975</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76.833</a:t>
                      </a:r>
                    </a:p>
                  </a:txBody>
                  <a:tcPr marL="47625" marR="47625" marT="47625" marB="47625" anchor="ctr"/>
                </a:tc>
                <a:tc>
                  <a:txBody>
                    <a:bodyPr/>
                    <a:lstStyle/>
                    <a:p>
                      <a:pPr algn="ctr" fontAlgn="ctr"/>
                      <a:r>
                        <a:rPr lang="tr-TR" sz="1200"/>
                        <a:t>91.087</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73.443</a:t>
                      </a:r>
                    </a:p>
                  </a:txBody>
                  <a:tcPr marL="47625" marR="47625" marT="47625" marB="47625" anchor="ctr"/>
                </a:tc>
                <a:tc>
                  <a:txBody>
                    <a:bodyPr/>
                    <a:lstStyle/>
                    <a:p>
                      <a:pPr algn="ctr" fontAlgn="ctr"/>
                      <a:r>
                        <a:rPr lang="tr-TR" sz="1200"/>
                        <a:t>86.920</a:t>
                      </a:r>
                    </a:p>
                  </a:txBody>
                  <a:tcPr marL="47625" marR="47625" marT="47625" marB="47625" anchor="ctr"/>
                </a:tc>
              </a:tr>
              <a:tr h="457200">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73.443</a:t>
                      </a:r>
                    </a:p>
                  </a:txBody>
                  <a:tcPr marL="47625" marR="47625" marT="47625" marB="47625" anchor="ctr">
                    <a:solidFill>
                      <a:srgbClr val="92D050"/>
                    </a:solidFill>
                  </a:tcPr>
                </a:tc>
                <a:tc>
                  <a:txBody>
                    <a:bodyPr/>
                    <a:lstStyle/>
                    <a:p>
                      <a:pPr algn="ctr" fontAlgn="ctr"/>
                      <a:r>
                        <a:rPr lang="tr-TR" sz="1200" dirty="0"/>
                        <a:t>91.087</a:t>
                      </a:r>
                    </a:p>
                  </a:txBody>
                  <a:tcPr marL="47625" marR="47625" marT="47625" marB="47625" anchor="ctr">
                    <a:solidFill>
                      <a:srgbClr val="92D050"/>
                    </a:solidFill>
                  </a:tcPr>
                </a:tc>
              </a:tr>
              <a:tr h="457200">
                <a:tc>
                  <a:txBody>
                    <a:bodyPr/>
                    <a:lstStyle/>
                    <a:p>
                      <a:pPr algn="ctr" fontAlgn="ctr"/>
                      <a:r>
                        <a:rPr lang="tr-TR" sz="1200"/>
                        <a:t>Enformasyon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77.548</a:t>
                      </a:r>
                    </a:p>
                  </a:txBody>
                  <a:tcPr marL="47625" marR="47625" marT="47625" marB="47625" anchor="ctr"/>
                </a:tc>
                <a:tc>
                  <a:txBody>
                    <a:bodyPr/>
                    <a:lstStyle/>
                    <a:p>
                      <a:pPr algn="ctr" fontAlgn="ctr"/>
                      <a:r>
                        <a:rPr lang="tr-TR" sz="1200"/>
                        <a:t>86.565</a:t>
                      </a:r>
                    </a:p>
                  </a:txBody>
                  <a:tcPr marL="47625" marR="47625" marT="47625" marB="47625" anchor="ctr"/>
                </a:tc>
              </a:tr>
              <a:tr h="457200">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72.418</a:t>
                      </a:r>
                    </a:p>
                  </a:txBody>
                  <a:tcPr marL="47625" marR="47625" marT="47625" marB="47625" anchor="ctr"/>
                </a:tc>
                <a:tc>
                  <a:txBody>
                    <a:bodyPr/>
                    <a:lstStyle/>
                    <a:p>
                      <a:pPr algn="ctr" fontAlgn="ctr"/>
                      <a:r>
                        <a:rPr lang="tr-TR" sz="1200"/>
                        <a:t>87.723</a:t>
                      </a:r>
                    </a:p>
                  </a:txBody>
                  <a:tcPr marL="47625" marR="47625" marT="47625" marB="47625" anchor="ctr"/>
                </a:tc>
              </a:tr>
              <a:tr h="457200">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72.418</a:t>
                      </a:r>
                    </a:p>
                  </a:txBody>
                  <a:tcPr marL="47625" marR="47625" marT="47625" marB="47625" anchor="ctr">
                    <a:solidFill>
                      <a:srgbClr val="92D050"/>
                    </a:solidFill>
                  </a:tcPr>
                </a:tc>
                <a:tc>
                  <a:txBody>
                    <a:bodyPr/>
                    <a:lstStyle/>
                    <a:p>
                      <a:pPr algn="ctr" fontAlgn="ctr"/>
                      <a:r>
                        <a:rPr lang="tr-TR" sz="1200" dirty="0"/>
                        <a:t>87.723</a:t>
                      </a:r>
                    </a:p>
                  </a:txBody>
                  <a:tcPr marL="47625" marR="47625" marT="47625" marB="47625" anchor="ctr">
                    <a:solidFill>
                      <a:srgbClr val="92D050"/>
                    </a:solidFill>
                  </a:tcPr>
                </a:tc>
              </a:tr>
              <a:tr h="457200">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84.899</a:t>
                      </a:r>
                    </a:p>
                  </a:txBody>
                  <a:tcPr marL="47625" marR="47625" marT="47625" marB="47625" anchor="ctr"/>
                </a:tc>
                <a:tc>
                  <a:txBody>
                    <a:bodyPr/>
                    <a:lstStyle/>
                    <a:p>
                      <a:pPr algn="ctr" fontAlgn="ctr"/>
                      <a:r>
                        <a:rPr lang="tr-TR" sz="1200"/>
                        <a:t>87.153</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76.209</a:t>
                      </a:r>
                    </a:p>
                  </a:txBody>
                  <a:tcPr marL="47625" marR="47625" marT="47625" marB="47625" anchor="ctr"/>
                </a:tc>
                <a:tc>
                  <a:txBody>
                    <a:bodyPr/>
                    <a:lstStyle/>
                    <a:p>
                      <a:pPr algn="ctr" fontAlgn="ctr"/>
                      <a:r>
                        <a:rPr lang="tr-TR" sz="1200"/>
                        <a:t>89.869</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76.215</a:t>
                      </a:r>
                    </a:p>
                  </a:txBody>
                  <a:tcPr marL="47625" marR="47625" marT="47625" marB="47625" anchor="ctr"/>
                </a:tc>
                <a:tc>
                  <a:txBody>
                    <a:bodyPr/>
                    <a:lstStyle/>
                    <a:p>
                      <a:pPr algn="ctr" fontAlgn="ctr"/>
                      <a:r>
                        <a:rPr lang="tr-TR" sz="1200"/>
                        <a:t>90.328</a:t>
                      </a:r>
                    </a:p>
                  </a:txBody>
                  <a:tcPr marL="47625" marR="47625" marT="47625" marB="47625" anchor="ctr"/>
                </a:tc>
              </a:tr>
              <a:tr h="4572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148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73.586</a:t>
                      </a:r>
                    </a:p>
                  </a:txBody>
                  <a:tcPr marL="47625" marR="47625" marT="47625" marB="47625" anchor="ctr"/>
                </a:tc>
                <a:tc>
                  <a:txBody>
                    <a:bodyPr/>
                    <a:lstStyle/>
                    <a:p>
                      <a:pPr algn="ctr" fontAlgn="ctr"/>
                      <a:r>
                        <a:rPr lang="tr-TR" sz="1200"/>
                        <a:t>92.273</a:t>
                      </a:r>
                    </a:p>
                  </a:txBody>
                  <a:tcPr marL="47625" marR="47625" marT="47625" marB="47625" anchor="ctr"/>
                </a:tc>
              </a:tr>
              <a:tr h="457200">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244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73.586</a:t>
                      </a:r>
                    </a:p>
                  </a:txBody>
                  <a:tcPr marL="47625" marR="47625" marT="47625" marB="47625" anchor="ctr">
                    <a:solidFill>
                      <a:srgbClr val="92D050"/>
                    </a:solidFill>
                  </a:tcPr>
                </a:tc>
                <a:tc>
                  <a:txBody>
                    <a:bodyPr/>
                    <a:lstStyle/>
                    <a:p>
                      <a:pPr algn="ctr" fontAlgn="ctr"/>
                      <a:r>
                        <a:rPr lang="tr-TR" sz="1200" dirty="0"/>
                        <a:t>92.273</a:t>
                      </a:r>
                    </a:p>
                  </a:txBody>
                  <a:tcPr marL="47625" marR="47625" marT="47625" marB="47625" anchor="ctr">
                    <a:solidFill>
                      <a:srgbClr val="92D050"/>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6858001"/>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15591">
                <a:tc>
                  <a:txBody>
                    <a:bodyPr/>
                    <a:lstStyle/>
                    <a:p>
                      <a:pPr algn="ctr" fontAlgn="t"/>
                      <a:r>
                        <a:rPr lang="tr-TR" sz="1200" b="1" dirty="0" smtClean="0">
                          <a:hlinkClick r:id="rId2" action="ppaction://hlinksldjump"/>
                        </a:rPr>
                        <a:t>Unvan</a:t>
                      </a:r>
                      <a:endParaRPr lang="tr-TR" sz="1200" b="1" dirty="0"/>
                    </a:p>
                  </a:txBody>
                  <a:tcPr marL="47625" marR="47625" marT="76200" marB="76200">
                    <a:solidFill>
                      <a:schemeClr val="tx1"/>
                    </a:solidFill>
                  </a:tcPr>
                </a:tc>
                <a:tc>
                  <a:txBody>
                    <a:bodyPr/>
                    <a:lstStyle/>
                    <a:p>
                      <a:pPr algn="ctr" fontAlgn="t"/>
                      <a:r>
                        <a:rPr lang="tr-TR" sz="1200" b="1"/>
                        <a:t>Yıl</a:t>
                      </a:r>
                    </a:p>
                  </a:txBody>
                  <a:tcPr marL="47625" marR="47625" marT="76200" marB="76200">
                    <a:solidFill>
                      <a:schemeClr val="tx1"/>
                    </a:solidFill>
                  </a:tcPr>
                </a:tc>
                <a:tc>
                  <a:txBody>
                    <a:bodyPr/>
                    <a:lstStyle/>
                    <a:p>
                      <a:pPr algn="ctr" fontAlgn="t"/>
                      <a:r>
                        <a:rPr lang="tr-TR" sz="1200" b="1"/>
                        <a:t>Kontenjan</a:t>
                      </a:r>
                    </a:p>
                  </a:txBody>
                  <a:tcPr marL="47625" marR="47625" marT="76200" marB="76200">
                    <a:solidFill>
                      <a:schemeClr val="tx1"/>
                    </a:solidFill>
                  </a:tcPr>
                </a:tc>
                <a:tc>
                  <a:txBody>
                    <a:bodyPr/>
                    <a:lstStyle/>
                    <a:p>
                      <a:pPr algn="ctr" fontAlgn="t"/>
                      <a:r>
                        <a:rPr lang="tr-TR" sz="1200" b="1"/>
                        <a:t>Boş Kadro</a:t>
                      </a:r>
                    </a:p>
                  </a:txBody>
                  <a:tcPr marL="47625" marR="47625" marT="76200" marB="76200">
                    <a:solidFill>
                      <a:schemeClr val="tx1"/>
                    </a:solidFill>
                  </a:tcPr>
                </a:tc>
                <a:tc>
                  <a:txBody>
                    <a:bodyPr/>
                    <a:lstStyle/>
                    <a:p>
                      <a:pPr algn="ctr" fontAlgn="t"/>
                      <a:r>
                        <a:rPr lang="tr-TR" sz="1200" b="1"/>
                        <a:t>Min.Puan</a:t>
                      </a:r>
                    </a:p>
                  </a:txBody>
                  <a:tcPr marL="47625" marR="47625" marT="76200" marB="76200">
                    <a:solidFill>
                      <a:schemeClr val="tx1"/>
                    </a:solidFill>
                  </a:tcPr>
                </a:tc>
                <a:tc>
                  <a:txBody>
                    <a:bodyPr/>
                    <a:lstStyle/>
                    <a:p>
                      <a:pPr algn="ctr" fontAlgn="t"/>
                      <a:r>
                        <a:rPr lang="tr-TR" sz="1200" b="1"/>
                        <a:t>Max.Puan</a:t>
                      </a:r>
                    </a:p>
                  </a:txBody>
                  <a:tcPr marL="47625" marR="47625" marT="76200" marB="76200">
                    <a:solidFill>
                      <a:schemeClr val="tx1"/>
                    </a:solidFill>
                  </a:tcPr>
                </a:tc>
              </a:tr>
              <a:tr h="634241">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1,325</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72.089</a:t>
                      </a:r>
                    </a:p>
                  </a:txBody>
                  <a:tcPr marL="47625" marR="47625" marT="47625" marB="47625" anchor="ctr">
                    <a:solidFill>
                      <a:srgbClr val="92D050"/>
                    </a:solidFill>
                  </a:tcPr>
                </a:tc>
                <a:tc>
                  <a:txBody>
                    <a:bodyPr/>
                    <a:lstStyle/>
                    <a:p>
                      <a:pPr algn="ctr" fontAlgn="ctr"/>
                      <a:r>
                        <a:rPr lang="tr-TR" sz="1200" b="1" dirty="0"/>
                        <a:t>95.604</a:t>
                      </a:r>
                    </a:p>
                  </a:txBody>
                  <a:tcPr marL="47625" marR="47625" marT="47625" marB="47625" anchor="ctr">
                    <a:solidFill>
                      <a:srgbClr val="92D050"/>
                    </a:solidFill>
                  </a:tcPr>
                </a:tc>
              </a:tr>
              <a:tr h="634241">
                <a:tc>
                  <a:txBody>
                    <a:bodyPr/>
                    <a:lstStyle/>
                    <a:p>
                      <a:pPr algn="ctr" fontAlgn="ctr"/>
                      <a:r>
                        <a:rPr lang="tr-TR" sz="1200" dirty="0"/>
                        <a:t>Eksper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75.602</a:t>
                      </a:r>
                    </a:p>
                  </a:txBody>
                  <a:tcPr marL="47625" marR="47625" marT="47625" marB="47625" anchor="ctr"/>
                </a:tc>
                <a:tc>
                  <a:txBody>
                    <a:bodyPr/>
                    <a:lstStyle/>
                    <a:p>
                      <a:pPr algn="ctr" fontAlgn="ctr"/>
                      <a:r>
                        <a:rPr lang="tr-TR" sz="1200"/>
                        <a:t>90.485</a:t>
                      </a:r>
                    </a:p>
                  </a:txBody>
                  <a:tcPr marL="47625" marR="47625" marT="47625" marB="47625" anchor="ctr"/>
                </a:tc>
              </a:tr>
              <a:tr h="634241">
                <a:tc>
                  <a:txBody>
                    <a:bodyPr/>
                    <a:lstStyle/>
                    <a:p>
                      <a:pPr algn="ctr" fontAlgn="ctr"/>
                      <a:r>
                        <a:rPr lang="tr-TR" sz="1200" b="1" dirty="0"/>
                        <a:t>Eksper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75.602</a:t>
                      </a:r>
                    </a:p>
                  </a:txBody>
                  <a:tcPr marL="47625" marR="47625" marT="47625" marB="47625" anchor="ctr">
                    <a:solidFill>
                      <a:srgbClr val="92D050"/>
                    </a:solidFill>
                  </a:tcPr>
                </a:tc>
                <a:tc>
                  <a:txBody>
                    <a:bodyPr/>
                    <a:lstStyle/>
                    <a:p>
                      <a:pPr algn="ctr" fontAlgn="ctr"/>
                      <a:r>
                        <a:rPr lang="tr-TR" sz="1200" b="1" dirty="0"/>
                        <a:t>90.485</a:t>
                      </a:r>
                    </a:p>
                  </a:txBody>
                  <a:tcPr marL="47625" marR="47625" marT="47625" marB="47625" anchor="ctr">
                    <a:solidFill>
                      <a:srgbClr val="92D050"/>
                    </a:solidFill>
                  </a:tcPr>
                </a:tc>
              </a:tr>
              <a:tr h="634241">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107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82.165</a:t>
                      </a:r>
                    </a:p>
                  </a:txBody>
                  <a:tcPr marL="47625" marR="47625" marT="47625" marB="47625" anchor="ctr"/>
                </a:tc>
                <a:tc>
                  <a:txBody>
                    <a:bodyPr/>
                    <a:lstStyle/>
                    <a:p>
                      <a:pPr algn="ctr" fontAlgn="ctr"/>
                      <a:r>
                        <a:rPr lang="tr-TR" sz="1200"/>
                        <a:t>93.386</a:t>
                      </a:r>
                    </a:p>
                  </a:txBody>
                  <a:tcPr marL="47625" marR="47625" marT="47625" marB="47625" anchor="ctr"/>
                </a:tc>
              </a:tr>
              <a:tr h="634241">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84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75.074</a:t>
                      </a:r>
                    </a:p>
                  </a:txBody>
                  <a:tcPr marL="47625" marR="47625" marT="47625" marB="47625" anchor="ctr"/>
                </a:tc>
                <a:tc>
                  <a:txBody>
                    <a:bodyPr/>
                    <a:lstStyle/>
                    <a:p>
                      <a:pPr algn="ctr" fontAlgn="ctr"/>
                      <a:r>
                        <a:rPr lang="tr-TR" sz="1200"/>
                        <a:t>95.604</a:t>
                      </a:r>
                    </a:p>
                  </a:txBody>
                  <a:tcPr marL="47625" marR="47625" marT="47625" marB="47625" anchor="ctr"/>
                </a:tc>
              </a:tr>
              <a:tr h="634241">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315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75.385</a:t>
                      </a:r>
                    </a:p>
                  </a:txBody>
                  <a:tcPr marL="47625" marR="47625" marT="47625" marB="47625" anchor="ctr"/>
                </a:tc>
                <a:tc>
                  <a:txBody>
                    <a:bodyPr/>
                    <a:lstStyle/>
                    <a:p>
                      <a:pPr algn="ctr" fontAlgn="ctr"/>
                      <a:r>
                        <a:rPr lang="tr-TR" sz="1200"/>
                        <a:t>90.743</a:t>
                      </a:r>
                    </a:p>
                  </a:txBody>
                  <a:tcPr marL="47625" marR="47625" marT="47625" marB="47625" anchor="ctr"/>
                </a:tc>
              </a:tr>
              <a:tr h="634241">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805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72.089</a:t>
                      </a:r>
                    </a:p>
                  </a:txBody>
                  <a:tcPr marL="47625" marR="47625" marT="47625" marB="47625" anchor="ctr"/>
                </a:tc>
                <a:tc>
                  <a:txBody>
                    <a:bodyPr/>
                    <a:lstStyle/>
                    <a:p>
                      <a:pPr algn="ctr" fontAlgn="ctr"/>
                      <a:r>
                        <a:rPr lang="tr-TR" sz="1200"/>
                        <a:t>93.791</a:t>
                      </a:r>
                    </a:p>
                  </a:txBody>
                  <a:tcPr marL="47625" marR="47625" marT="47625" marB="47625" anchor="ctr"/>
                </a:tc>
              </a:tr>
              <a:tr h="634241">
                <a:tc>
                  <a:txBody>
                    <a:bodyPr/>
                    <a:lstStyle/>
                    <a:p>
                      <a:pPr algn="ctr" fontAlgn="ctr"/>
                      <a:r>
                        <a:rPr lang="tr-TR" sz="1200" b="1" dirty="0"/>
                        <a:t>Mühendis</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1,311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72.089</a:t>
                      </a:r>
                    </a:p>
                  </a:txBody>
                  <a:tcPr marL="47625" marR="47625" marT="47625" marB="47625" anchor="ctr">
                    <a:solidFill>
                      <a:srgbClr val="92D050"/>
                    </a:solidFill>
                  </a:tcPr>
                </a:tc>
                <a:tc>
                  <a:txBody>
                    <a:bodyPr/>
                    <a:lstStyle/>
                    <a:p>
                      <a:pPr algn="ctr" fontAlgn="ctr"/>
                      <a:r>
                        <a:rPr lang="tr-TR" sz="1200" b="1" dirty="0"/>
                        <a:t>95.604</a:t>
                      </a:r>
                    </a:p>
                  </a:txBody>
                  <a:tcPr marL="47625" marR="47625" marT="47625" marB="47625" anchor="ctr">
                    <a:solidFill>
                      <a:srgbClr val="92D050"/>
                    </a:solidFill>
                  </a:tcPr>
                </a:tc>
              </a:tr>
              <a:tr h="634241">
                <a:tc>
                  <a:txBody>
                    <a:bodyPr/>
                    <a:lstStyle/>
                    <a:p>
                      <a:pPr algn="ctr" fontAlgn="ctr"/>
                      <a:r>
                        <a:rPr lang="tr-TR" sz="1200"/>
                        <a:t>Ziraat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79.785</a:t>
                      </a:r>
                    </a:p>
                  </a:txBody>
                  <a:tcPr marL="47625" marR="47625" marT="47625" marB="47625" anchor="ctr"/>
                </a:tc>
                <a:tc>
                  <a:txBody>
                    <a:bodyPr/>
                    <a:lstStyle/>
                    <a:p>
                      <a:pPr algn="ctr" fontAlgn="ctr"/>
                      <a:r>
                        <a:rPr lang="tr-TR" sz="1200"/>
                        <a:t>79.785</a:t>
                      </a:r>
                    </a:p>
                  </a:txBody>
                  <a:tcPr marL="47625" marR="47625" marT="47625" marB="47625" anchor="ctr"/>
                </a:tc>
              </a:tr>
              <a:tr h="634241">
                <a:tc>
                  <a:txBody>
                    <a:bodyPr/>
                    <a:lstStyle/>
                    <a:p>
                      <a:pPr algn="ctr" fontAlgn="ctr"/>
                      <a:r>
                        <a:rPr lang="tr-TR" sz="1200" b="1" dirty="0"/>
                        <a:t>Ziraat Mühendisi</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79.785</a:t>
                      </a:r>
                    </a:p>
                  </a:txBody>
                  <a:tcPr marL="47625" marR="47625" marT="47625" marB="47625" anchor="ctr">
                    <a:solidFill>
                      <a:srgbClr val="92D050"/>
                    </a:solidFill>
                  </a:tcPr>
                </a:tc>
                <a:tc>
                  <a:txBody>
                    <a:bodyPr/>
                    <a:lstStyle/>
                    <a:p>
                      <a:pPr algn="ctr" fontAlgn="ctr"/>
                      <a:r>
                        <a:rPr lang="tr-TR" sz="1200" b="1" dirty="0"/>
                        <a:t>79.785</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9857">
                <a:tc>
                  <a:txBody>
                    <a:bodyPr/>
                    <a:lstStyle/>
                    <a:p>
                      <a:pPr algn="ctr" fontAlgn="ctr"/>
                      <a:r>
                        <a:rPr lang="tr-TR" sz="1200" b="0" dirty="0">
                          <a:solidFill>
                            <a:schemeClr val="tx1"/>
                          </a:solidFill>
                        </a:rPr>
                        <a:t>Santral Memuru</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2012</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30</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79.748</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87.990</a:t>
                      </a:r>
                    </a:p>
                  </a:txBody>
                  <a:tcPr marL="47625" marR="47625" marT="47625" marB="47625" anchor="ctr">
                    <a:solidFill>
                      <a:schemeClr val="accent3">
                        <a:lumMod val="20000"/>
                        <a:lumOff val="80000"/>
                      </a:schemeClr>
                    </a:solidFill>
                  </a:tcPr>
                </a:tc>
              </a:tr>
              <a:tr h="489857">
                <a:tc>
                  <a:txBody>
                    <a:bodyPr/>
                    <a:lstStyle/>
                    <a:p>
                      <a:pPr algn="ctr" fontAlgn="ctr"/>
                      <a:r>
                        <a:rPr lang="tr-TR" sz="1200" dirty="0"/>
                        <a:t>Santral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79.748</a:t>
                      </a:r>
                    </a:p>
                  </a:txBody>
                  <a:tcPr marL="47625" marR="47625" marT="47625" marB="47625" anchor="ctr">
                    <a:solidFill>
                      <a:srgbClr val="92D050"/>
                    </a:solidFill>
                  </a:tcPr>
                </a:tc>
                <a:tc>
                  <a:txBody>
                    <a:bodyPr/>
                    <a:lstStyle/>
                    <a:p>
                      <a:pPr algn="ctr" fontAlgn="ctr"/>
                      <a:r>
                        <a:rPr lang="tr-TR" sz="1200" dirty="0"/>
                        <a:t>87.990</a:t>
                      </a:r>
                    </a:p>
                  </a:txBody>
                  <a:tcPr marL="47625" marR="47625" marT="47625" marB="47625" anchor="ctr">
                    <a:solidFill>
                      <a:srgbClr val="92D050"/>
                    </a:solidFill>
                  </a:tcPr>
                </a:tc>
              </a:tr>
              <a:tr h="489857">
                <a:tc>
                  <a:txBody>
                    <a:bodyPr/>
                    <a:lstStyle/>
                    <a:p>
                      <a:pPr algn="ctr" fontAlgn="ctr"/>
                      <a:r>
                        <a:rPr lang="tr-TR" sz="1200"/>
                        <a:t>Sekreter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79.956</a:t>
                      </a:r>
                    </a:p>
                  </a:txBody>
                  <a:tcPr marL="47625" marR="47625" marT="47625" marB="47625" anchor="ctr"/>
                </a:tc>
                <a:tc>
                  <a:txBody>
                    <a:bodyPr/>
                    <a:lstStyle/>
                    <a:p>
                      <a:pPr algn="ctr" fontAlgn="ctr"/>
                      <a:r>
                        <a:rPr lang="tr-TR" sz="1200"/>
                        <a:t>79.956</a:t>
                      </a:r>
                    </a:p>
                  </a:txBody>
                  <a:tcPr marL="47625" marR="47625" marT="47625" marB="47625" anchor="ctr"/>
                </a:tc>
              </a:tr>
              <a:tr h="489857">
                <a:tc>
                  <a:txBody>
                    <a:bodyPr/>
                    <a:lstStyle/>
                    <a:p>
                      <a:pPr algn="ctr" fontAlgn="ctr"/>
                      <a:r>
                        <a:rPr lang="tr-TR" sz="1200"/>
                        <a:t>Sekreter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dirty="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72.021</a:t>
                      </a:r>
                    </a:p>
                  </a:txBody>
                  <a:tcPr marL="47625" marR="47625" marT="47625" marB="47625" anchor="ctr"/>
                </a:tc>
                <a:tc>
                  <a:txBody>
                    <a:bodyPr/>
                    <a:lstStyle/>
                    <a:p>
                      <a:pPr algn="ctr" fontAlgn="ctr"/>
                      <a:r>
                        <a:rPr lang="tr-TR" sz="1200"/>
                        <a:t>76.016</a:t>
                      </a:r>
                    </a:p>
                  </a:txBody>
                  <a:tcPr marL="47625" marR="47625" marT="47625" marB="47625" anchor="ctr"/>
                </a:tc>
              </a:tr>
              <a:tr h="489857">
                <a:tc>
                  <a:txBody>
                    <a:bodyPr/>
                    <a:lstStyle/>
                    <a:p>
                      <a:pPr algn="ctr" fontAlgn="ctr"/>
                      <a:r>
                        <a:rPr lang="tr-TR" sz="1200" dirty="0"/>
                        <a:t>Sekreter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72.021</a:t>
                      </a:r>
                    </a:p>
                  </a:txBody>
                  <a:tcPr marL="47625" marR="47625" marT="47625" marB="47625" anchor="ctr">
                    <a:solidFill>
                      <a:srgbClr val="92D050"/>
                    </a:solidFill>
                  </a:tcPr>
                </a:tc>
                <a:tc>
                  <a:txBody>
                    <a:bodyPr/>
                    <a:lstStyle/>
                    <a:p>
                      <a:pPr algn="ctr" fontAlgn="ctr"/>
                      <a:r>
                        <a:rPr lang="tr-TR" sz="1200" dirty="0"/>
                        <a:t>79.956</a:t>
                      </a:r>
                    </a:p>
                  </a:txBody>
                  <a:tcPr marL="47625" marR="47625" marT="47625" marB="47625" anchor="ctr">
                    <a:solidFill>
                      <a:srgbClr val="92D050"/>
                    </a:solidFill>
                  </a:tcPr>
                </a:tc>
              </a:tr>
              <a:tr h="489857">
                <a:tc>
                  <a:txBody>
                    <a:bodyPr/>
                    <a:lstStyle/>
                    <a:p>
                      <a:pPr algn="ctr" fontAlgn="ctr"/>
                      <a:r>
                        <a:rPr lang="tr-TR" sz="1200"/>
                        <a:t>Uzman</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83.256</a:t>
                      </a:r>
                    </a:p>
                  </a:txBody>
                  <a:tcPr marL="47625" marR="47625" marT="47625" marB="47625" anchor="ctr"/>
                </a:tc>
                <a:tc>
                  <a:txBody>
                    <a:bodyPr/>
                    <a:lstStyle/>
                    <a:p>
                      <a:pPr algn="ctr" fontAlgn="ctr"/>
                      <a:r>
                        <a:rPr lang="tr-TR" sz="1200"/>
                        <a:t>83.256</a:t>
                      </a:r>
                    </a:p>
                  </a:txBody>
                  <a:tcPr marL="47625" marR="47625" marT="47625" marB="47625" anchor="ctr"/>
                </a:tc>
              </a:tr>
              <a:tr h="489857">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85.947</a:t>
                      </a:r>
                    </a:p>
                  </a:txBody>
                  <a:tcPr marL="47625" marR="47625" marT="47625" marB="47625" anchor="ctr"/>
                </a:tc>
                <a:tc>
                  <a:txBody>
                    <a:bodyPr/>
                    <a:lstStyle/>
                    <a:p>
                      <a:pPr algn="ctr" fontAlgn="ctr"/>
                      <a:r>
                        <a:rPr lang="tr-TR" sz="1200"/>
                        <a:t>85.947</a:t>
                      </a:r>
                    </a:p>
                  </a:txBody>
                  <a:tcPr marL="47625" marR="47625" marT="47625" marB="47625" anchor="ctr"/>
                </a:tc>
              </a:tr>
              <a:tr h="489857">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83.256</a:t>
                      </a:r>
                    </a:p>
                  </a:txBody>
                  <a:tcPr marL="47625" marR="47625" marT="47625" marB="47625" anchor="ctr">
                    <a:solidFill>
                      <a:srgbClr val="92D050"/>
                    </a:solidFill>
                  </a:tcPr>
                </a:tc>
                <a:tc>
                  <a:txBody>
                    <a:bodyPr/>
                    <a:lstStyle/>
                    <a:p>
                      <a:pPr algn="ctr" fontAlgn="ctr"/>
                      <a:r>
                        <a:rPr lang="tr-TR" sz="1200" dirty="0"/>
                        <a:t>85.947</a:t>
                      </a:r>
                    </a:p>
                  </a:txBody>
                  <a:tcPr marL="47625" marR="47625" marT="47625" marB="47625" anchor="ctr">
                    <a:solidFill>
                      <a:srgbClr val="92D050"/>
                    </a:solidFill>
                  </a:tcP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84.233</a:t>
                      </a:r>
                    </a:p>
                  </a:txBody>
                  <a:tcPr marL="47625" marR="47625" marT="47625" marB="47625" anchor="ctr"/>
                </a:tc>
                <a:tc>
                  <a:txBody>
                    <a:bodyPr/>
                    <a:lstStyle/>
                    <a:p>
                      <a:pPr algn="ctr" fontAlgn="ctr"/>
                      <a:r>
                        <a:rPr lang="tr-TR" sz="1200"/>
                        <a:t>85.439</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78.460</a:t>
                      </a:r>
                    </a:p>
                  </a:txBody>
                  <a:tcPr marL="47625" marR="47625" marT="47625" marB="47625" anchor="ctr"/>
                </a:tc>
                <a:tc>
                  <a:txBody>
                    <a:bodyPr/>
                    <a:lstStyle/>
                    <a:p>
                      <a:pPr algn="ctr" fontAlgn="ctr"/>
                      <a:r>
                        <a:rPr lang="tr-TR" sz="1200"/>
                        <a:t>80.977</a:t>
                      </a:r>
                    </a:p>
                  </a:txBody>
                  <a:tcPr marL="47625" marR="47625" marT="47625" marB="47625" anchor="ctr"/>
                </a:tc>
              </a:tr>
              <a:tr h="489857">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75.262</a:t>
                      </a:r>
                    </a:p>
                  </a:txBody>
                  <a:tcPr marL="47625" marR="47625" marT="47625" marB="47625" anchor="ctr"/>
                </a:tc>
                <a:tc>
                  <a:txBody>
                    <a:bodyPr/>
                    <a:lstStyle/>
                    <a:p>
                      <a:pPr algn="ctr" fontAlgn="ctr"/>
                      <a:r>
                        <a:rPr lang="tr-TR" sz="1200"/>
                        <a:t>92.769</a:t>
                      </a:r>
                    </a:p>
                  </a:txBody>
                  <a:tcPr marL="47625" marR="47625" marT="47625" marB="47625" anchor="ctr"/>
                </a:tc>
              </a:tr>
              <a:tr h="489857">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75.262</a:t>
                      </a:r>
                    </a:p>
                  </a:txBody>
                  <a:tcPr marL="47625" marR="47625" marT="47625" marB="47625" anchor="ctr">
                    <a:solidFill>
                      <a:srgbClr val="92D050"/>
                    </a:solidFill>
                  </a:tcPr>
                </a:tc>
                <a:tc>
                  <a:txBody>
                    <a:bodyPr/>
                    <a:lstStyle/>
                    <a:p>
                      <a:pPr algn="ctr" fontAlgn="ctr"/>
                      <a:r>
                        <a:rPr lang="tr-TR" sz="1200" dirty="0"/>
                        <a:t>92.769</a:t>
                      </a:r>
                    </a:p>
                  </a:txBody>
                  <a:tcPr marL="47625" marR="47625" marT="47625" marB="47625" anchor="ctr">
                    <a:solidFill>
                      <a:srgbClr val="92D050"/>
                    </a:solidFill>
                  </a:tcPr>
                </a:tc>
              </a:tr>
              <a:tr h="489857">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a:t>88.244</a:t>
                      </a:r>
                    </a:p>
                  </a:txBody>
                  <a:tcPr marL="47625" marR="47625" marT="47625" marB="47625" anchor="ctr"/>
                </a:tc>
              </a:tr>
              <a:tr h="489857">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4624"/>
            <a:ext cx="9144000" cy="432048"/>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tr-TR" b="1" dirty="0" smtClean="0"/>
              <a:t>sağlık yönetimi</a:t>
            </a:r>
            <a:endParaRPr lang="tr-TR" b="1" dirty="0"/>
          </a:p>
        </p:txBody>
      </p:sp>
      <p:sp>
        <p:nvSpPr>
          <p:cNvPr id="3" name="2 İçerik Yer Tutucusu"/>
          <p:cNvSpPr>
            <a:spLocks noGrp="1"/>
          </p:cNvSpPr>
          <p:nvPr>
            <p:ph sz="quarter" idx="1"/>
          </p:nvPr>
        </p:nvSpPr>
        <p:spPr>
          <a:xfrm>
            <a:off x="0" y="548680"/>
            <a:ext cx="9144000" cy="6309320"/>
          </a:xfrm>
        </p:spPr>
        <p:style>
          <a:lnRef idx="1">
            <a:schemeClr val="accent3"/>
          </a:lnRef>
          <a:fillRef idx="3">
            <a:schemeClr val="accent3"/>
          </a:fillRef>
          <a:effectRef idx="2">
            <a:schemeClr val="accent3"/>
          </a:effectRef>
          <a:fontRef idx="minor">
            <a:schemeClr val="lt1"/>
          </a:fontRef>
        </p:style>
        <p:txBody>
          <a:bodyPr>
            <a:noAutofit/>
          </a:bodyPr>
          <a:lstStyle/>
          <a:p>
            <a:pPr fontAlgn="base"/>
            <a:r>
              <a:rPr lang="tr-TR" sz="1050" b="1" dirty="0" smtClean="0"/>
              <a:t>Kısaca</a:t>
            </a:r>
          </a:p>
          <a:p>
            <a:pPr fontAlgn="base"/>
            <a:r>
              <a:rPr lang="tr-TR" sz="1050" dirty="0" smtClean="0"/>
              <a:t>Sağlık Yönetimi programları sağlık kuruluşlarının yönetim birimlerinde çalışacak uzman elemanları ve üst düzey yöneticileri yetiştirmekte ve bu alanda araştırma yapmaktadır. Sağlık Yönetimi programı; Fakülte olarak LYS puan türü ile Yüksek Okul olarak ise YGS puan türü ile öğrenci almaktadır. </a:t>
            </a:r>
            <a:br>
              <a:rPr lang="tr-TR" sz="1050" dirty="0" smtClean="0"/>
            </a:br>
            <a:r>
              <a:rPr lang="tr-TR" sz="1050" dirty="0" smtClean="0"/>
              <a:t/>
            </a:r>
            <a:br>
              <a:rPr lang="tr-TR" sz="1050" dirty="0" smtClean="0"/>
            </a:br>
            <a:r>
              <a:rPr lang="tr-TR" sz="1050" b="1" dirty="0" smtClean="0"/>
              <a:t>Kişisel Özellikler</a:t>
            </a:r>
          </a:p>
          <a:p>
            <a:pPr fontAlgn="base"/>
            <a:r>
              <a:rPr lang="tr-TR" sz="1050" dirty="0" smtClean="0"/>
              <a:t>Sağlık Yönetimi programına girmek isteyen bir kimsenin sözlü düşünme ve hesaplama yeteneği yüksek, psikoloji,sosyoloji ve ekonomi konularına meraklı ve bu alanlarda başarılı, sosyal yardım ilgisi güçlü bir kimse olması gereklidir. Sağlık yönetimi sorunları yoğun olan, durumu nesnel olarak değerlendirmede güçlük çeken hasta ve hasta sahipleri ile iletişim halinde çalışmayı gerektirdiği için sağlık yöneticisi sabırlı, anlayışlı, hoşgörülü ve soğukkanlı olmalıdır. Sağlık yöneticisi hastanenin az çok birbirinden bağımsız bölümleri arasında işbirliği sağlamak için bölüm başkanları, doktor, hemşire ve diğer personel ile iyi bir iletişim kurmak zorundadır. Ayrıca, hastanede çalışan sağlık yöneticisi halkla ilişkilerini yürütme, hastanenin yönetim düzenini ve politikasını saptama durumunda olduğundan, bu mesleğe girmek isteyen kimsenin karar verme gücüne sahip, kendine güvenen, ağır sorumluluk altında verimli çalışabilen, ikna gücü yüksek bir kimse olması beklenir. </a:t>
            </a:r>
            <a:br>
              <a:rPr lang="tr-TR" sz="1050" dirty="0" smtClean="0"/>
            </a:br>
            <a:r>
              <a:rPr lang="tr-TR" sz="1050" dirty="0" smtClean="0"/>
              <a:t/>
            </a:r>
            <a:br>
              <a:rPr lang="tr-TR" sz="1050" dirty="0" smtClean="0"/>
            </a:br>
            <a:r>
              <a:rPr lang="tr-TR" sz="1050" b="1" dirty="0" smtClean="0"/>
              <a:t>Dersler ve Eğitim Süreleri</a:t>
            </a:r>
          </a:p>
          <a:p>
            <a:pPr fontAlgn="base"/>
            <a:r>
              <a:rPr lang="tr-TR" sz="1050" dirty="0" smtClean="0"/>
              <a:t>Sağlık Yönetimi programında eğitim süresi 4 yıldır ve bu sürede genel işletme, muhasebe (maliyet muhasebesi, hastane maliyet muhasebesi), hukuk (hukuka giriş, idare hukuku, işletme hukuku, sağlık hukuku), ekonomi (makro ekonomi, mikro ekonomi, sağlık ekonomisi), hastane idaresi ve organizasyonu, davranış bilimleri, yönetim bilimi, beslenme, </a:t>
            </a:r>
            <a:r>
              <a:rPr lang="tr-TR" sz="1050" dirty="0" err="1" smtClean="0"/>
              <a:t>biyoistatistik</a:t>
            </a:r>
            <a:r>
              <a:rPr lang="tr-TR" sz="1050" dirty="0" smtClean="0"/>
              <a:t>, sağlık hizmetleri yönetimi, halkla ilişkiler gibi lisans dersleri verilir. Ayrıca sağlık idaresi yüksekokulu öğrencileri, sağlık kuruluşlarında, özellikle hastanelerde 4 ay süreyle staj yaparlar. </a:t>
            </a:r>
            <a:br>
              <a:rPr lang="tr-TR" sz="1050" dirty="0" smtClean="0"/>
            </a:br>
            <a:r>
              <a:rPr lang="tr-TR" sz="1050" dirty="0" smtClean="0"/>
              <a:t/>
            </a:r>
            <a:br>
              <a:rPr lang="tr-TR" sz="1050" dirty="0" smtClean="0"/>
            </a:br>
            <a:r>
              <a:rPr lang="tr-TR" sz="1050" b="1" dirty="0" smtClean="0"/>
              <a:t>Sosyal Statü ve Unvanlar</a:t>
            </a:r>
          </a:p>
          <a:p>
            <a:pPr fontAlgn="base"/>
            <a:r>
              <a:rPr lang="tr-TR" sz="1050" dirty="0" smtClean="0"/>
              <a:t>Sağlık Yönetimi programını bitirenlere "Sağlık Yöneticisi" </a:t>
            </a:r>
            <a:r>
              <a:rPr lang="tr-TR" sz="1050" dirty="0" err="1" smtClean="0"/>
              <a:t>ünvanı</a:t>
            </a:r>
            <a:r>
              <a:rPr lang="tr-TR" sz="1050" dirty="0" smtClean="0"/>
              <a:t> verilir. </a:t>
            </a:r>
            <a:br>
              <a:rPr lang="tr-TR" sz="1050" dirty="0" smtClean="0"/>
            </a:br>
            <a:r>
              <a:rPr lang="tr-TR" sz="1050" dirty="0" smtClean="0"/>
              <a:t/>
            </a:r>
            <a:br>
              <a:rPr lang="tr-TR" sz="1050" dirty="0" smtClean="0"/>
            </a:br>
            <a:r>
              <a:rPr lang="tr-TR" sz="1050" b="1" dirty="0" smtClean="0"/>
              <a:t>Çalışma Sahaları</a:t>
            </a:r>
          </a:p>
          <a:p>
            <a:r>
              <a:rPr lang="tr-TR" sz="1050" dirty="0" smtClean="0"/>
              <a:t>Sağlık yöneticisi (müdür), hastanedeki çok çeşitli etkinliklerin düzenlenmesinden ve yürütülmesinden, bölümlere gerekli personel, araç ve gerecin sağlanmasından, bütçenin hazırlanmasından, çeşitli hasta bakım hizmetleri ücretlerinin saptanmasından sorumludur. Yönetici, hastanenin halen ve gelecekteki yatak gereksinmesini tespit etmek için gerekli çalışmaları da yapar. Sağlık yöneticileri kamuya veya özel sektöre ait hastanelerin yönetim işlerinde görev alırlar. Sağlık yöneticiliği ülkemizde son yıllarda bir meslek olarak tanınmaya başlamıştır. Bu nedenle sağlık yöneticilerine büyük gereksinme duyulmaktadır.</a:t>
            </a:r>
            <a:endParaRPr lang="tr-TR" sz="1050" dirty="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aglik6.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92100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330,634</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116000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315,797</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Kırklareli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465000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265,182</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Gümüşhane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474000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264,01</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2"/>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872968">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87296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121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76.428</a:t>
                      </a:r>
                    </a:p>
                  </a:txBody>
                  <a:tcPr marL="47625" marR="47625" marT="47625" marB="47625" anchor="ctr">
                    <a:solidFill>
                      <a:srgbClr val="92D050"/>
                    </a:solidFill>
                  </a:tcPr>
                </a:tc>
                <a:tc>
                  <a:txBody>
                    <a:bodyPr/>
                    <a:lstStyle/>
                    <a:p>
                      <a:pPr algn="ctr" fontAlgn="ctr"/>
                      <a:r>
                        <a:rPr lang="tr-TR" sz="1200" b="1" dirty="0"/>
                        <a:t>91.214</a:t>
                      </a:r>
                    </a:p>
                  </a:txBody>
                  <a:tcPr marL="47625" marR="47625" marT="47625" marB="47625" anchor="ctr">
                    <a:solidFill>
                      <a:srgbClr val="92D050"/>
                    </a:solidFill>
                  </a:tcPr>
                </a:tc>
              </a:tr>
              <a:tr h="87296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76.768</a:t>
                      </a:r>
                    </a:p>
                  </a:txBody>
                  <a:tcPr marL="47625" marR="47625" marT="47625" marB="47625" anchor="ctr"/>
                </a:tc>
                <a:tc>
                  <a:txBody>
                    <a:bodyPr/>
                    <a:lstStyle/>
                    <a:p>
                      <a:pPr algn="ctr" fontAlgn="ctr"/>
                      <a:r>
                        <a:rPr lang="tr-TR" sz="1200"/>
                        <a:t>77.880</a:t>
                      </a:r>
                    </a:p>
                  </a:txBody>
                  <a:tcPr marL="47625" marR="47625" marT="47625" marB="47625" anchor="ctr"/>
                </a:tc>
              </a:tr>
              <a:tr h="87296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76.768</a:t>
                      </a:r>
                    </a:p>
                  </a:txBody>
                  <a:tcPr marL="47625" marR="47625" marT="47625" marB="47625" anchor="ctr">
                    <a:solidFill>
                      <a:srgbClr val="92D050"/>
                    </a:solidFill>
                  </a:tcPr>
                </a:tc>
                <a:tc>
                  <a:txBody>
                    <a:bodyPr/>
                    <a:lstStyle/>
                    <a:p>
                      <a:pPr algn="ctr" fontAlgn="ctr"/>
                      <a:r>
                        <a:rPr lang="tr-TR" sz="1200" dirty="0"/>
                        <a:t>77.880</a:t>
                      </a:r>
                    </a:p>
                  </a:txBody>
                  <a:tcPr marL="47625" marR="47625" marT="47625" marB="47625" anchor="ctr">
                    <a:solidFill>
                      <a:srgbClr val="92D050"/>
                    </a:solidFill>
                  </a:tcPr>
                </a:tc>
              </a:tr>
              <a:tr h="87296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83.973</a:t>
                      </a:r>
                    </a:p>
                  </a:txBody>
                  <a:tcPr marL="47625" marR="47625" marT="47625" marB="47625" anchor="ctr"/>
                </a:tc>
                <a:tc>
                  <a:txBody>
                    <a:bodyPr/>
                    <a:lstStyle/>
                    <a:p>
                      <a:pPr algn="ctr" fontAlgn="ctr"/>
                      <a:r>
                        <a:rPr lang="tr-TR" sz="1200"/>
                        <a:t>91.214</a:t>
                      </a:r>
                    </a:p>
                  </a:txBody>
                  <a:tcPr marL="47625" marR="47625" marT="47625" marB="47625" anchor="ctr"/>
                </a:tc>
              </a:tr>
              <a:tr h="87296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76.428</a:t>
                      </a:r>
                    </a:p>
                  </a:txBody>
                  <a:tcPr marL="47625" marR="47625" marT="47625" marB="47625" anchor="ctr"/>
                </a:tc>
                <a:tc>
                  <a:txBody>
                    <a:bodyPr/>
                    <a:lstStyle/>
                    <a:p>
                      <a:pPr algn="ctr" fontAlgn="ctr"/>
                      <a:r>
                        <a:rPr lang="tr-TR" sz="1200"/>
                        <a:t>87.341</a:t>
                      </a:r>
                    </a:p>
                  </a:txBody>
                  <a:tcPr marL="47625" marR="47625" marT="47625" marB="47625" anchor="ctr"/>
                </a:tc>
              </a:tr>
              <a:tr h="747226">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dirty="0"/>
                        <a:t>2013</a:t>
                      </a:r>
                    </a:p>
                  </a:txBody>
                  <a:tcPr marL="47625" marR="47625" marT="47625" marB="47625" anchor="ctr"/>
                </a:tc>
                <a:tc>
                  <a:txBody>
                    <a:bodyPr/>
                    <a:lstStyle/>
                    <a:p>
                      <a:pPr algn="ctr" fontAlgn="ctr"/>
                      <a:r>
                        <a:rPr lang="tr-TR" sz="1200"/>
                        <a:t>80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76.565</a:t>
                      </a:r>
                    </a:p>
                  </a:txBody>
                  <a:tcPr marL="47625" marR="47625" marT="47625" marB="47625" anchor="ctr"/>
                </a:tc>
                <a:tc>
                  <a:txBody>
                    <a:bodyPr/>
                    <a:lstStyle/>
                    <a:p>
                      <a:pPr algn="ctr" fontAlgn="ctr"/>
                      <a:r>
                        <a:rPr lang="tr-TR" sz="1200" dirty="0"/>
                        <a:t>90.033</a:t>
                      </a:r>
                    </a:p>
                  </a:txBody>
                  <a:tcPr marL="47625" marR="47625" marT="47625" marB="47625" anchor="ctr"/>
                </a:tc>
              </a:tr>
              <a:tr h="872968">
                <a:tc>
                  <a:txBody>
                    <a:bodyPr/>
                    <a:lstStyle/>
                    <a:p>
                      <a:pPr algn="ctr" fontAlgn="ctr"/>
                      <a:r>
                        <a:rPr lang="tr-TR" sz="1200"/>
                        <a:t>Veri Hazırlama ve Kontrol İşletmeni</a:t>
                      </a:r>
                    </a:p>
                  </a:txBody>
                  <a:tcPr marL="47625" marR="47625" marT="47625" marB="47625" anchor="ctr">
                    <a:solidFill>
                      <a:srgbClr val="92D050"/>
                    </a:solidFill>
                  </a:tcPr>
                </a:tc>
                <a:tc>
                  <a:txBody>
                    <a:bodyPr/>
                    <a:lstStyle/>
                    <a:p>
                      <a:pPr algn="ctr" fontAlgn="ctr"/>
                      <a:r>
                        <a:rPr lang="tr-TR" sz="1200" b="1"/>
                        <a:t>Yıllar Toplamı</a:t>
                      </a:r>
                      <a:endParaRPr lang="tr-TR" sz="1200"/>
                    </a:p>
                  </a:txBody>
                  <a:tcPr marL="47625" marR="47625" marT="47625" marB="47625" anchor="ctr">
                    <a:solidFill>
                      <a:srgbClr val="92D050"/>
                    </a:solidFill>
                  </a:tcPr>
                </a:tc>
                <a:tc>
                  <a:txBody>
                    <a:bodyPr/>
                    <a:lstStyle/>
                    <a:p>
                      <a:pPr algn="ctr" fontAlgn="ctr"/>
                      <a:r>
                        <a:rPr lang="tr-TR" sz="1200" dirty="0"/>
                        <a:t>119</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76.428</a:t>
                      </a:r>
                    </a:p>
                  </a:txBody>
                  <a:tcPr marL="47625" marR="47625" marT="47625" marB="47625" anchor="ctr">
                    <a:solidFill>
                      <a:srgbClr val="92D050"/>
                    </a:solidFill>
                  </a:tcPr>
                </a:tc>
                <a:tc>
                  <a:txBody>
                    <a:bodyPr/>
                    <a:lstStyle/>
                    <a:p>
                      <a:pPr algn="ctr" fontAlgn="ctr"/>
                      <a:r>
                        <a:rPr lang="tr-TR" sz="1200" dirty="0"/>
                        <a:t>91.214</a:t>
                      </a:r>
                    </a:p>
                  </a:txBody>
                  <a:tcPr marL="47625" marR="47625" marT="47625" marB="47625" anchor="ctr">
                    <a:solidFill>
                      <a:srgbClr val="92D050"/>
                    </a:solidFill>
                  </a:tcPr>
                </a:tc>
              </a:tr>
            </a:tbl>
          </a:graphicData>
        </a:graphic>
      </p:graphicFrame>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62074"/>
          </a:xfrm>
        </p:spPr>
        <p:style>
          <a:lnRef idx="1">
            <a:schemeClr val="accent1"/>
          </a:lnRef>
          <a:fillRef idx="3">
            <a:schemeClr val="accent1"/>
          </a:fillRef>
          <a:effectRef idx="2">
            <a:schemeClr val="accent1"/>
          </a:effectRef>
          <a:fontRef idx="minor">
            <a:schemeClr val="lt1"/>
          </a:fontRef>
        </p:style>
        <p:txBody>
          <a:bodyPr/>
          <a:lstStyle/>
          <a:p>
            <a:pPr algn="ctr"/>
            <a:r>
              <a:rPr lang="tr-TR" b="1" dirty="0" smtClean="0"/>
              <a:t>Sanat tarihi</a:t>
            </a:r>
            <a:endParaRPr lang="tr-TR" b="1" dirty="0"/>
          </a:p>
        </p:txBody>
      </p:sp>
      <p:sp>
        <p:nvSpPr>
          <p:cNvPr id="3" name="2 İçerik Yer Tutucusu"/>
          <p:cNvSpPr>
            <a:spLocks noGrp="1"/>
          </p:cNvSpPr>
          <p:nvPr>
            <p:ph sz="quarter" idx="1"/>
          </p:nvPr>
        </p:nvSpPr>
        <p:spPr>
          <a:xfrm>
            <a:off x="107504" y="643480"/>
            <a:ext cx="8712968" cy="6025880"/>
          </a:xfrm>
        </p:spPr>
        <p:style>
          <a:lnRef idx="1">
            <a:schemeClr val="accent1"/>
          </a:lnRef>
          <a:fillRef idx="3">
            <a:schemeClr val="accent1"/>
          </a:fillRef>
          <a:effectRef idx="2">
            <a:schemeClr val="accent1"/>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Sanat Tarihi Programı; sanat tarihi eğitimini geniş bir kültür çerçevesi içinde yürüterek, öğrenciye etkin bir sanat görüşü kazandırmak ve ülkemizde çok gerekli olan sanat tarihi eğitimini yetkin bir biçimde uygulayabilecek öğretmenler, sanat eserini koruma ve değerlendirmede yararlı olabilecek araştırmacılar yetiştirmeyi amaçlar. Sanat Tarihi eğitimi aynı zamanda sanatın ve sanat kuramlarının, estetiğin toplumlar için önemini de vurgulamaktadır. </a:t>
            </a:r>
            <a:br>
              <a:rPr lang="tr-TR" dirty="0" smtClean="0"/>
            </a:br>
            <a:r>
              <a:rPr lang="tr-TR" b="1" dirty="0" smtClean="0"/>
              <a:t/>
            </a:r>
            <a:br>
              <a:rPr lang="tr-TR" b="1" dirty="0" smtClean="0"/>
            </a:br>
            <a:r>
              <a:rPr lang="tr-TR" b="1" dirty="0" smtClean="0"/>
              <a:t>Kişisel Özellikler</a:t>
            </a:r>
          </a:p>
          <a:p>
            <a:pPr fontAlgn="base"/>
            <a:r>
              <a:rPr lang="tr-TR" dirty="0" smtClean="0"/>
              <a:t>Bu alanda çalışmak isteyenlerin; güzel sanatlar ve sosyal bilimlere ilgili, genel kültür donanımı güçlü, analitik düşünce gücü yüksek kişiler olmaları gerekmektedir.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Güzel Sanatlar, Sanat Tarihi Terminolojisi, İslamiyet?ten Önce Türk Sanatı, Batı Sanatı, Sanat Tarihi Araştırmalarında Yöntem, Müzecilik, Anadolu Selçuklu Mimarisi, İslam El Sanatları, Ortaçağ Arkeolojisi ve Kazı Teknikleri, Modern Sanat, Bizans Tasvir Sanatı, Ortaçağ Arkeolojisinin Kavram ve Sorunları, Türk El Sanatları, Yeni Sanat Akımları, Osmanlı Mimarisi gibi derslerden oluşan bir program uygulanmaktadır. </a:t>
            </a:r>
            <a:br>
              <a:rPr lang="tr-TR" dirty="0" smtClean="0"/>
            </a:br>
            <a:r>
              <a:rPr lang="tr-TR" dirty="0" smtClean="0"/>
              <a:t/>
            </a:r>
            <a:br>
              <a:rPr lang="tr-TR" dirty="0" smtClean="0"/>
            </a:br>
            <a:r>
              <a:rPr lang="tr-TR" b="1" dirty="0" smtClean="0"/>
              <a:t>Sosyal Statü ve Unvanlar</a:t>
            </a:r>
          </a:p>
          <a:p>
            <a:pPr fontAlgn="base"/>
            <a:r>
              <a:rPr lang="tr-TR" dirty="0" smtClean="0"/>
              <a:t/>
            </a:r>
            <a:br>
              <a:rPr lang="tr-TR" dirty="0" smtClean="0"/>
            </a:br>
            <a:r>
              <a:rPr lang="tr-TR" dirty="0" smtClean="0"/>
              <a:t/>
            </a:r>
            <a:br>
              <a:rPr lang="tr-TR" dirty="0" smtClean="0"/>
            </a:br>
            <a:r>
              <a:rPr lang="tr-TR" b="1" dirty="0" smtClean="0"/>
              <a:t>Çalışma Sahaları</a:t>
            </a:r>
          </a:p>
          <a:p>
            <a:r>
              <a:rPr lang="tr-TR" dirty="0" smtClean="0"/>
              <a:t>Mezunlar; Kültür Bakanlığı?</a:t>
            </a:r>
            <a:r>
              <a:rPr lang="tr-TR" dirty="0" err="1" smtClean="0"/>
              <a:t>na</a:t>
            </a:r>
            <a:r>
              <a:rPr lang="tr-TR" dirty="0" smtClean="0"/>
              <a:t> bağlı müzeler ve koruma kurullarında, çeşitli kamu kuruluşlarında, Turizm Bakanlığı bünyesinde uzman olarak çalışabilir, turizm alanında rehberlik hizmeti yürütebilir ve Milli Eğitim Bakanlığı?</a:t>
            </a:r>
            <a:r>
              <a:rPr lang="tr-TR" dirty="0" err="1" smtClean="0"/>
              <a:t>na</a:t>
            </a:r>
            <a:r>
              <a:rPr lang="tr-TR" dirty="0" smtClean="0"/>
              <a:t> bağlı orta dereceli okullarda seçmeli Sanat Tarihi dersi verebilirler. Kültür Bakanlığı?</a:t>
            </a:r>
            <a:r>
              <a:rPr lang="tr-TR" dirty="0" err="1" smtClean="0"/>
              <a:t>na</a:t>
            </a:r>
            <a:r>
              <a:rPr lang="tr-TR" dirty="0" smtClean="0"/>
              <a:t> bağlı Güzel Sanatlar, Anıtlar ve Müzeler, Kültür ve Tabiat Varlıklarını Koruma Genel Müdürlükleri?</a:t>
            </a:r>
            <a:r>
              <a:rPr lang="tr-TR" dirty="0" err="1" smtClean="0"/>
              <a:t>nde</a:t>
            </a:r>
            <a:r>
              <a:rPr lang="tr-TR" dirty="0" smtClean="0"/>
              <a:t> araştırmacı, Turizm Bakanlığı, Atatürk Dil ve Tarih Yüksek Kurumu ve Vakıflar Genel Müdürlüğü?</a:t>
            </a:r>
            <a:r>
              <a:rPr lang="tr-TR" dirty="0" err="1" smtClean="0"/>
              <a:t>nde</a:t>
            </a:r>
            <a:r>
              <a:rPr lang="tr-TR" dirty="0" smtClean="0"/>
              <a:t> araştırma uzmanlığı, özel turizm sektöründe danışmanlık ve rehberlik hizmeti alanlarında iş bulma imkânına sahiptirler.</a:t>
            </a:r>
            <a:br>
              <a:rPr lang="tr-TR" dirty="0" smtClean="0"/>
            </a:br>
            <a:endParaRPr lang="tr-TR"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4).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64400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346,754</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72900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341,242</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271,627</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Batman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272,882</a:t>
                      </a:r>
                    </a:p>
                  </a:txBody>
                  <a:tcPr marL="9525" marR="9525" marT="9525" marB="0" anchor="ctr"/>
                </a:tc>
              </a:tr>
            </a:tbl>
          </a:graphicData>
        </a:graphic>
      </p:graphicFrame>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5515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28625">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2862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a:t>78.520</a:t>
                      </a:r>
                    </a:p>
                  </a:txBody>
                  <a:tcPr marL="47625" marR="47625" marT="47625" marB="47625" anchor="ctr">
                    <a:solidFill>
                      <a:srgbClr val="92D050"/>
                    </a:solidFill>
                  </a:tcPr>
                </a:tc>
                <a:tc>
                  <a:txBody>
                    <a:bodyPr/>
                    <a:lstStyle/>
                    <a:p>
                      <a:pPr algn="ctr" fontAlgn="ctr"/>
                      <a:r>
                        <a:rPr lang="tr-TR" sz="1200" b="1" dirty="0"/>
                        <a:t>89.732</a:t>
                      </a:r>
                    </a:p>
                  </a:txBody>
                  <a:tcPr marL="47625" marR="47625" marT="47625" marB="47625" anchor="ctr">
                    <a:solidFill>
                      <a:srgbClr val="92D050"/>
                    </a:solidFill>
                  </a:tcPr>
                </a:tc>
              </a:tr>
              <a:tr h="428625">
                <a:tc>
                  <a:txBody>
                    <a:bodyPr/>
                    <a:lstStyle/>
                    <a:p>
                      <a:pPr algn="ctr" fontAlgn="ctr"/>
                      <a:r>
                        <a:rPr lang="tr-TR" sz="1200"/>
                        <a:t>Folklor Araştırmacısı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78.520</a:t>
                      </a:r>
                    </a:p>
                  </a:txBody>
                  <a:tcPr marL="47625" marR="47625" marT="47625" marB="47625" anchor="ctr"/>
                </a:tc>
                <a:tc>
                  <a:txBody>
                    <a:bodyPr/>
                    <a:lstStyle/>
                    <a:p>
                      <a:pPr algn="ctr" fontAlgn="ctr"/>
                      <a:r>
                        <a:rPr lang="tr-TR" sz="1200" dirty="0"/>
                        <a:t>81.273</a:t>
                      </a:r>
                    </a:p>
                  </a:txBody>
                  <a:tcPr marL="47625" marR="47625" marT="47625" marB="47625" anchor="ctr"/>
                </a:tc>
              </a:tr>
              <a:tr h="428625">
                <a:tc>
                  <a:txBody>
                    <a:bodyPr/>
                    <a:lstStyle/>
                    <a:p>
                      <a:pPr algn="ctr" fontAlgn="ctr"/>
                      <a:r>
                        <a:rPr lang="tr-TR" sz="1200"/>
                        <a:t>Folklor Araştırmacısı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82.129</a:t>
                      </a:r>
                    </a:p>
                  </a:txBody>
                  <a:tcPr marL="47625" marR="47625" marT="47625" marB="47625" anchor="ctr"/>
                </a:tc>
                <a:tc>
                  <a:txBody>
                    <a:bodyPr/>
                    <a:lstStyle/>
                    <a:p>
                      <a:pPr algn="ctr" fontAlgn="ctr"/>
                      <a:r>
                        <a:rPr lang="tr-TR" sz="1200"/>
                        <a:t>86.439</a:t>
                      </a:r>
                    </a:p>
                  </a:txBody>
                  <a:tcPr marL="47625" marR="47625" marT="47625" marB="47625" anchor="ctr"/>
                </a:tc>
              </a:tr>
              <a:tr h="428625">
                <a:tc>
                  <a:txBody>
                    <a:bodyPr/>
                    <a:lstStyle/>
                    <a:p>
                      <a:pPr algn="ctr" fontAlgn="ctr"/>
                      <a:r>
                        <a:rPr lang="tr-TR" sz="1200" dirty="0"/>
                        <a:t>Folklor Araştırmacısı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78.520</a:t>
                      </a:r>
                    </a:p>
                  </a:txBody>
                  <a:tcPr marL="47625" marR="47625" marT="47625" marB="47625" anchor="ctr">
                    <a:solidFill>
                      <a:srgbClr val="92D050"/>
                    </a:solidFill>
                  </a:tcPr>
                </a:tc>
                <a:tc>
                  <a:txBody>
                    <a:bodyPr/>
                    <a:lstStyle/>
                    <a:p>
                      <a:pPr algn="ctr" fontAlgn="ctr"/>
                      <a:r>
                        <a:rPr lang="tr-TR" sz="1200" dirty="0"/>
                        <a:t>86.439</a:t>
                      </a:r>
                    </a:p>
                  </a:txBody>
                  <a:tcPr marL="47625" marR="47625" marT="47625" marB="47625" anchor="ctr">
                    <a:solidFill>
                      <a:srgbClr val="92D050"/>
                    </a:solidFill>
                  </a:tcPr>
                </a:tc>
              </a:tr>
              <a:tr h="428625">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82.136</a:t>
                      </a:r>
                    </a:p>
                  </a:txBody>
                  <a:tcPr marL="47625" marR="47625" marT="47625" marB="47625" anchor="ctr"/>
                </a:tc>
                <a:tc>
                  <a:txBody>
                    <a:bodyPr/>
                    <a:lstStyle/>
                    <a:p>
                      <a:pPr algn="ctr" fontAlgn="ctr"/>
                      <a:r>
                        <a:rPr lang="tr-TR" sz="1200"/>
                        <a:t>83.663</a:t>
                      </a:r>
                    </a:p>
                  </a:txBody>
                  <a:tcPr marL="47625" marR="47625" marT="47625" marB="47625" anchor="ctr"/>
                </a:tc>
              </a:tr>
              <a:tr h="428625">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80.180</a:t>
                      </a:r>
                    </a:p>
                  </a:txBody>
                  <a:tcPr marL="47625" marR="47625" marT="47625" marB="47625" anchor="ctr"/>
                </a:tc>
                <a:tc>
                  <a:txBody>
                    <a:bodyPr/>
                    <a:lstStyle/>
                    <a:p>
                      <a:pPr algn="ctr" fontAlgn="ctr"/>
                      <a:r>
                        <a:rPr lang="tr-TR" sz="1200"/>
                        <a:t>80.180</a:t>
                      </a:r>
                    </a:p>
                  </a:txBody>
                  <a:tcPr marL="47625" marR="47625" marT="47625" marB="47625" anchor="ctr"/>
                </a:tc>
              </a:tr>
              <a:tr h="428625">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80.180</a:t>
                      </a:r>
                    </a:p>
                  </a:txBody>
                  <a:tcPr marL="47625" marR="47625" marT="47625" marB="47625" anchor="ctr">
                    <a:solidFill>
                      <a:srgbClr val="92D050"/>
                    </a:solidFill>
                  </a:tcPr>
                </a:tc>
                <a:tc>
                  <a:txBody>
                    <a:bodyPr/>
                    <a:lstStyle/>
                    <a:p>
                      <a:pPr algn="ctr" fontAlgn="ctr"/>
                      <a:r>
                        <a:rPr lang="tr-TR" sz="1200" dirty="0"/>
                        <a:t>83.663</a:t>
                      </a:r>
                    </a:p>
                  </a:txBody>
                  <a:tcPr marL="47625" marR="47625" marT="47625" marB="47625" anchor="ctr">
                    <a:solidFill>
                      <a:srgbClr val="92D050"/>
                    </a:solidFill>
                  </a:tcPr>
                </a:tc>
              </a:tr>
              <a:tr h="428625">
                <a:tc>
                  <a:txBody>
                    <a:bodyPr/>
                    <a:lstStyle/>
                    <a:p>
                      <a:pPr algn="ctr" fontAlgn="ctr"/>
                      <a:r>
                        <a:rPr lang="tr-TR" sz="1200"/>
                        <a:t>Müze Araştırmacısı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84.193</a:t>
                      </a:r>
                    </a:p>
                  </a:txBody>
                  <a:tcPr marL="47625" marR="47625" marT="47625" marB="47625" anchor="ctr"/>
                </a:tc>
                <a:tc>
                  <a:txBody>
                    <a:bodyPr/>
                    <a:lstStyle/>
                    <a:p>
                      <a:pPr algn="ctr" fontAlgn="ctr"/>
                      <a:r>
                        <a:rPr lang="tr-TR" sz="1200"/>
                        <a:t>84.882</a:t>
                      </a:r>
                    </a:p>
                  </a:txBody>
                  <a:tcPr marL="47625" marR="47625" marT="47625" marB="47625" anchor="ctr"/>
                </a:tc>
              </a:tr>
              <a:tr h="428625">
                <a:tc>
                  <a:txBody>
                    <a:bodyPr/>
                    <a:lstStyle/>
                    <a:p>
                      <a:pPr algn="ctr" fontAlgn="ctr"/>
                      <a:r>
                        <a:rPr lang="tr-TR" sz="1200"/>
                        <a:t>Müze Araştırmacısı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79.093</a:t>
                      </a:r>
                    </a:p>
                  </a:txBody>
                  <a:tcPr marL="47625" marR="47625" marT="47625" marB="47625" anchor="ctr"/>
                </a:tc>
                <a:tc>
                  <a:txBody>
                    <a:bodyPr/>
                    <a:lstStyle/>
                    <a:p>
                      <a:pPr algn="ctr" fontAlgn="ctr"/>
                      <a:r>
                        <a:rPr lang="tr-TR" sz="1200"/>
                        <a:t>79.611</a:t>
                      </a:r>
                    </a:p>
                  </a:txBody>
                  <a:tcPr marL="47625" marR="47625" marT="47625" marB="47625" anchor="ctr"/>
                </a:tc>
              </a:tr>
              <a:tr h="428625">
                <a:tc>
                  <a:txBody>
                    <a:bodyPr/>
                    <a:lstStyle/>
                    <a:p>
                      <a:pPr algn="ctr" fontAlgn="ctr"/>
                      <a:r>
                        <a:rPr lang="tr-TR" sz="1200"/>
                        <a:t>Müze Araştırmacısı</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79.459</a:t>
                      </a:r>
                    </a:p>
                  </a:txBody>
                  <a:tcPr marL="47625" marR="47625" marT="47625" marB="47625" anchor="ctr"/>
                </a:tc>
                <a:tc>
                  <a:txBody>
                    <a:bodyPr/>
                    <a:lstStyle/>
                    <a:p>
                      <a:pPr algn="ctr" fontAlgn="ctr"/>
                      <a:r>
                        <a:rPr lang="tr-TR" sz="1200"/>
                        <a:t>83.032</a:t>
                      </a:r>
                    </a:p>
                  </a:txBody>
                  <a:tcPr marL="47625" marR="47625" marT="47625" marB="47625" anchor="ctr"/>
                </a:tc>
              </a:tr>
              <a:tr h="428625">
                <a:tc>
                  <a:txBody>
                    <a:bodyPr/>
                    <a:lstStyle/>
                    <a:p>
                      <a:pPr algn="ctr" fontAlgn="ctr"/>
                      <a:r>
                        <a:rPr lang="tr-TR" sz="1200"/>
                        <a:t>Müze Araştırmacısı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80.750</a:t>
                      </a:r>
                    </a:p>
                  </a:txBody>
                  <a:tcPr marL="47625" marR="47625" marT="47625" marB="47625" anchor="ctr"/>
                </a:tc>
                <a:tc>
                  <a:txBody>
                    <a:bodyPr/>
                    <a:lstStyle/>
                    <a:p>
                      <a:pPr algn="ctr" fontAlgn="ctr"/>
                      <a:r>
                        <a:rPr lang="tr-TR" sz="1200"/>
                        <a:t>89.732</a:t>
                      </a:r>
                    </a:p>
                  </a:txBody>
                  <a:tcPr marL="47625" marR="47625" marT="47625" marB="47625" anchor="ctr"/>
                </a:tc>
              </a:tr>
              <a:tr h="428625">
                <a:tc>
                  <a:txBody>
                    <a:bodyPr/>
                    <a:lstStyle/>
                    <a:p>
                      <a:pPr algn="ctr" fontAlgn="ctr"/>
                      <a:r>
                        <a:rPr lang="tr-TR" sz="1200" dirty="0"/>
                        <a:t>Müze Araştırmacısı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79.093</a:t>
                      </a:r>
                    </a:p>
                  </a:txBody>
                  <a:tcPr marL="47625" marR="47625" marT="47625" marB="47625" anchor="ctr">
                    <a:solidFill>
                      <a:srgbClr val="92D050"/>
                    </a:solidFill>
                  </a:tcPr>
                </a:tc>
                <a:tc>
                  <a:txBody>
                    <a:bodyPr/>
                    <a:lstStyle/>
                    <a:p>
                      <a:pPr algn="ctr" fontAlgn="ctr"/>
                      <a:r>
                        <a:rPr lang="tr-TR" sz="1200" dirty="0"/>
                        <a:t>89.732</a:t>
                      </a:r>
                    </a:p>
                  </a:txBody>
                  <a:tcPr marL="47625" marR="47625" marT="47625" marB="47625" anchor="ctr">
                    <a:solidFill>
                      <a:srgbClr val="92D050"/>
                    </a:solidFill>
                  </a:tcPr>
                </a:tc>
              </a:tr>
              <a:tr h="428625">
                <a:tc>
                  <a:txBody>
                    <a:bodyPr/>
                    <a:lstStyle/>
                    <a:p>
                      <a:pPr algn="ctr" fontAlgn="ctr"/>
                      <a:r>
                        <a:rPr lang="tr-TR" sz="1200"/>
                        <a:t>Sanat Tarihçisi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79.344</a:t>
                      </a:r>
                    </a:p>
                  </a:txBody>
                  <a:tcPr marL="47625" marR="47625" marT="47625" marB="47625" anchor="ctr"/>
                </a:tc>
                <a:tc>
                  <a:txBody>
                    <a:bodyPr/>
                    <a:lstStyle/>
                    <a:p>
                      <a:pPr algn="ctr" fontAlgn="ctr"/>
                      <a:r>
                        <a:rPr lang="tr-TR" sz="1200"/>
                        <a:t>79.387</a:t>
                      </a:r>
                    </a:p>
                  </a:txBody>
                  <a:tcPr marL="47625" marR="47625" marT="47625" marB="47625" anchor="ctr"/>
                </a:tc>
              </a:tr>
              <a:tr h="428625">
                <a:tc>
                  <a:txBody>
                    <a:bodyPr/>
                    <a:lstStyle/>
                    <a:p>
                      <a:pPr algn="ctr" fontAlgn="ctr"/>
                      <a:r>
                        <a:rPr lang="tr-TR" sz="1200"/>
                        <a:t>Sanat Tarihçisi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80.500</a:t>
                      </a:r>
                    </a:p>
                  </a:txBody>
                  <a:tcPr marL="47625" marR="47625" marT="47625" marB="47625" anchor="ctr"/>
                </a:tc>
                <a:tc>
                  <a:txBody>
                    <a:bodyPr/>
                    <a:lstStyle/>
                    <a:p>
                      <a:pPr algn="ctr" fontAlgn="ctr"/>
                      <a:r>
                        <a:rPr lang="tr-TR" sz="1200"/>
                        <a:t>80.500</a:t>
                      </a:r>
                    </a:p>
                  </a:txBody>
                  <a:tcPr marL="47625" marR="47625" marT="47625" marB="47625" anchor="ctr"/>
                </a:tc>
              </a:tr>
              <a:tr h="428625">
                <a:tc>
                  <a:txBody>
                    <a:bodyPr/>
                    <a:lstStyle/>
                    <a:p>
                      <a:pPr algn="ctr" fontAlgn="ctr"/>
                      <a:r>
                        <a:rPr lang="tr-TR" sz="1200" dirty="0"/>
                        <a:t>Sanat Tarihçisi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79.344</a:t>
                      </a:r>
                    </a:p>
                  </a:txBody>
                  <a:tcPr marL="47625" marR="47625" marT="47625" marB="47625" anchor="ctr">
                    <a:solidFill>
                      <a:srgbClr val="92D050"/>
                    </a:solidFill>
                  </a:tcPr>
                </a:tc>
                <a:tc>
                  <a:txBody>
                    <a:bodyPr/>
                    <a:lstStyle/>
                    <a:p>
                      <a:pPr algn="ctr" fontAlgn="ctr"/>
                      <a:r>
                        <a:rPr lang="tr-TR" sz="1200" dirty="0"/>
                        <a:t>80.500</a:t>
                      </a:r>
                    </a:p>
                  </a:txBody>
                  <a:tcPr marL="47625" marR="47625" marT="47625" marB="47625" anchor="ctr">
                    <a:solidFill>
                      <a:srgbClr val="92D050"/>
                    </a:solidFill>
                  </a:tcPr>
                </a:tc>
              </a:tr>
            </a:tbl>
          </a:graphicData>
        </a:graphic>
      </p:graphicFrame>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720080"/>
          </a:xfrm>
        </p:spPr>
        <p:style>
          <a:lnRef idx="1">
            <a:schemeClr val="accent4"/>
          </a:lnRef>
          <a:fillRef idx="3">
            <a:schemeClr val="accent4"/>
          </a:fillRef>
          <a:effectRef idx="2">
            <a:schemeClr val="accent4"/>
          </a:effectRef>
          <a:fontRef idx="minor">
            <a:schemeClr val="lt1"/>
          </a:fontRef>
        </p:style>
        <p:txBody>
          <a:bodyPr/>
          <a:lstStyle/>
          <a:p>
            <a:pPr algn="ctr"/>
            <a:r>
              <a:rPr lang="tr-TR" b="1" dirty="0" smtClean="0">
                <a:solidFill>
                  <a:schemeClr val="tx1"/>
                </a:solidFill>
              </a:rPr>
              <a:t>Şehir bölge planlama</a:t>
            </a:r>
            <a:endParaRPr lang="tr-TR" b="1" dirty="0">
              <a:solidFill>
                <a:schemeClr val="tx1"/>
              </a:solidFill>
            </a:endParaRPr>
          </a:p>
        </p:txBody>
      </p:sp>
      <p:sp>
        <p:nvSpPr>
          <p:cNvPr id="3" name="2 İçerik Yer Tutucusu"/>
          <p:cNvSpPr>
            <a:spLocks noGrp="1"/>
          </p:cNvSpPr>
          <p:nvPr>
            <p:ph sz="quarter" idx="1"/>
          </p:nvPr>
        </p:nvSpPr>
        <p:spPr>
          <a:xfrm>
            <a:off x="107504" y="836712"/>
            <a:ext cx="8712968" cy="5832648"/>
          </a:xfrm>
        </p:spPr>
        <p:style>
          <a:lnRef idx="0">
            <a:schemeClr val="accent4"/>
          </a:lnRef>
          <a:fillRef idx="3">
            <a:schemeClr val="accent4"/>
          </a:fillRef>
          <a:effectRef idx="3">
            <a:schemeClr val="accent4"/>
          </a:effectRef>
          <a:fontRef idx="minor">
            <a:schemeClr val="lt1"/>
          </a:fontRef>
        </p:style>
        <p:txBody>
          <a:bodyPr>
            <a:normAutofit fontScale="55000" lnSpcReduction="20000"/>
          </a:bodyPr>
          <a:lstStyle/>
          <a:p>
            <a:pPr fontAlgn="base"/>
            <a:endParaRPr lang="tr-TR" dirty="0" smtClean="0">
              <a:solidFill>
                <a:schemeClr val="tx1"/>
              </a:solidFill>
            </a:endParaRPr>
          </a:p>
          <a:p>
            <a:pPr fontAlgn="base"/>
            <a:r>
              <a:rPr lang="tr-TR" b="1" dirty="0" smtClean="0">
                <a:solidFill>
                  <a:schemeClr val="tx1"/>
                </a:solidFill>
              </a:rPr>
              <a:t>Kısaca</a:t>
            </a:r>
          </a:p>
          <a:p>
            <a:pPr fontAlgn="base"/>
            <a:r>
              <a:rPr lang="tr-TR" dirty="0" smtClean="0">
                <a:solidFill>
                  <a:schemeClr val="tx1"/>
                </a:solidFill>
              </a:rPr>
              <a:t>Şehir ve Bölge Planlama Programı; şehirlerin planlı ve düzenli bir biçimde gelişmesi için, değişimde etkili olabilecek sosyal, mekânsal, teknik, ekolojik, estetik, kültürel vb. etmenleri birlikte değerlendirerek, kentsel planlama, tasarım, koruma ve yenileme konularında bilimsel çalışma ve araştırma yapabilecek, bilimsel katkıda bulunabilecek, uygulama alanında başarılı çalışmalar yürütebilecek uzmanlar yetiştirmeyi amaçlar.</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Kişisel Özellikler</a:t>
            </a:r>
          </a:p>
          <a:p>
            <a:pPr fontAlgn="base"/>
            <a:r>
              <a:rPr lang="tr-TR" dirty="0" smtClean="0">
                <a:solidFill>
                  <a:schemeClr val="tx1"/>
                </a:solidFill>
              </a:rPr>
              <a:t>Şehir ve Bölge Planlama Programı eğitimi almak isteyenlerin; göz ve ellerini eşgüdümle kullanabilen, çizim yapma yeteneğine ve üstün bir tasarım kabiliyetine sahip, estetik algısı son derece gelişmiş kişiler olmaları gerekir.</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Dersler ve Eğitim Süreleri</a:t>
            </a:r>
          </a:p>
          <a:p>
            <a:pPr fontAlgn="base"/>
            <a:r>
              <a:rPr lang="tr-TR" dirty="0" smtClean="0">
                <a:solidFill>
                  <a:schemeClr val="tx1"/>
                </a:solidFill>
              </a:rPr>
              <a:t>Programın öğretim süresi dört yıldır. Öğretim süresince; Şehircilik Tarihi, Şehir Planlamasına Giriş, Matematik, Temel Bilgi Teknolojisi Kullanımı, Mimarlık Bilimi, Ölçme Bilgisi, Sanat Tarihi, İstatistik, Ekonomiye Giriş, Ulaşım Planlaması, Kentsel Korumaya Giriş, Endüstri Kent İlişkisi, Kent Ekonomisi, Kent Sosyolojisi, Kent Coğrafyası gibi derslerden oluşan bir program uygulanır.</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Sosyal Statü ve Unvanlar</a:t>
            </a:r>
          </a:p>
          <a:p>
            <a:pPr fontAlgn="base"/>
            <a:r>
              <a:rPr lang="tr-TR" dirty="0" smtClean="0">
                <a:solidFill>
                  <a:schemeClr val="tx1"/>
                </a:solidFill>
              </a:rPr>
              <a:t>Programdan mezun olanlar ?Şehir Plancısı? unvanını alırlar.</a:t>
            </a:r>
            <a:br>
              <a:rPr lang="tr-TR" dirty="0" smtClean="0">
                <a:solidFill>
                  <a:schemeClr val="tx1"/>
                </a:solidFill>
              </a:rPr>
            </a:br>
            <a:r>
              <a:rPr lang="tr-TR" dirty="0" smtClean="0">
                <a:solidFill>
                  <a:schemeClr val="tx1"/>
                </a:solidFill>
              </a:rPr>
              <a:t/>
            </a:r>
            <a:br>
              <a:rPr lang="tr-TR" dirty="0" smtClean="0">
                <a:solidFill>
                  <a:schemeClr val="tx1"/>
                </a:solidFill>
              </a:rPr>
            </a:br>
            <a:r>
              <a:rPr lang="tr-TR" b="1" dirty="0" smtClean="0">
                <a:solidFill>
                  <a:schemeClr val="tx1"/>
                </a:solidFill>
              </a:rPr>
              <a:t>Çalışma Sahaları</a:t>
            </a:r>
          </a:p>
          <a:p>
            <a:r>
              <a:rPr lang="tr-TR" dirty="0" smtClean="0">
                <a:solidFill>
                  <a:schemeClr val="tx1"/>
                </a:solidFill>
              </a:rPr>
              <a:t>Şehir Plancıları; kentsel araştırmalar, kentsel danışmanlık, kentsel işletmecilik ve proje yönetimi alanlarında çalışmaktadırlar. Ülkemizde şehir ve bölge plancıları genellikle; İller Bankası, belediyeler, Bayındırlık ve İskân Bakanlığı, Devlet Planlama Teşkilatı, Turizm Bakanlığı, Kültür Bakanlığı, Ulaştırma Bakanlığı, Enerji ve Tabii Kaynaklar Bakanlığı, Çevre Bakanlığı, Başbakanlık Toplu Konut İdaresi Başkanlığı gibi kuruluşlarda çalışmaktadırlar. Ayrıca özel bürolarda çalışabilir veya kendi işlerini kurabilirler.</a:t>
            </a:r>
            <a:br>
              <a:rPr lang="tr-TR" dirty="0" smtClean="0">
                <a:solidFill>
                  <a:schemeClr val="tx1"/>
                </a:solidFill>
              </a:rPr>
            </a:br>
            <a:endParaRPr lang="tr-TR" dirty="0">
              <a:solidFill>
                <a:schemeClr val="tx1"/>
              </a:solidFill>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5).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39000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386,799</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38200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388,218</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Bozok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210000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238,28</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Kırklareli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201000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242,315</a:t>
                      </a:r>
                    </a:p>
                  </a:txBody>
                  <a:tcPr marL="9525" marR="9525" marT="9525" marB="0" anchor="ctr"/>
                </a:tc>
              </a:tr>
            </a:tbl>
          </a:graphicData>
        </a:graphic>
      </p:graphicFrame>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287</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95.003</a:t>
                      </a:r>
                    </a:p>
                  </a:txBody>
                  <a:tcPr marL="47625" marR="47625" marT="47625" marB="47625" anchor="ctr">
                    <a:solidFill>
                      <a:srgbClr val="92D050"/>
                    </a:solidFill>
                  </a:tcPr>
                </a:tc>
              </a:tr>
              <a:tr h="762000">
                <a:tc>
                  <a:txBody>
                    <a:bodyPr/>
                    <a:lstStyle/>
                    <a:p>
                      <a:pPr algn="ctr" fontAlgn="ctr"/>
                      <a:r>
                        <a:rPr lang="tr-TR" sz="1200"/>
                        <a:t>Şehir Plancısı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23</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94.211</a:t>
                      </a:r>
                    </a:p>
                  </a:txBody>
                  <a:tcPr marL="47625" marR="47625" marT="47625" marB="47625" anchor="ctr"/>
                </a:tc>
              </a:tr>
              <a:tr h="762000">
                <a:tc>
                  <a:txBody>
                    <a:bodyPr/>
                    <a:lstStyle/>
                    <a:p>
                      <a:pPr algn="ctr" fontAlgn="ctr"/>
                      <a:r>
                        <a:rPr lang="tr-TR" sz="1200"/>
                        <a:t>Şehir Plancısı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78.772</a:t>
                      </a:r>
                    </a:p>
                  </a:txBody>
                  <a:tcPr marL="47625" marR="47625" marT="47625" marB="47625" anchor="ctr"/>
                </a:tc>
                <a:tc>
                  <a:txBody>
                    <a:bodyPr/>
                    <a:lstStyle/>
                    <a:p>
                      <a:pPr algn="ctr" fontAlgn="ctr"/>
                      <a:r>
                        <a:rPr lang="tr-TR" sz="1200"/>
                        <a:t>94.563</a:t>
                      </a:r>
                    </a:p>
                  </a:txBody>
                  <a:tcPr marL="47625" marR="47625" marT="47625" marB="47625" anchor="ctr"/>
                </a:tc>
              </a:tr>
              <a:tr h="762000">
                <a:tc>
                  <a:txBody>
                    <a:bodyPr/>
                    <a:lstStyle/>
                    <a:p>
                      <a:pPr algn="ctr" fontAlgn="ctr"/>
                      <a:r>
                        <a:rPr lang="tr-TR" sz="1200"/>
                        <a:t>Şehir Plancısı</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76.871</a:t>
                      </a:r>
                    </a:p>
                  </a:txBody>
                  <a:tcPr marL="47625" marR="47625" marT="47625" marB="47625" anchor="ctr"/>
                </a:tc>
                <a:tc>
                  <a:txBody>
                    <a:bodyPr/>
                    <a:lstStyle/>
                    <a:p>
                      <a:pPr algn="ctr" fontAlgn="ctr"/>
                      <a:r>
                        <a:rPr lang="tr-TR" sz="1200"/>
                        <a:t>89.121</a:t>
                      </a:r>
                    </a:p>
                  </a:txBody>
                  <a:tcPr marL="47625" marR="47625" marT="47625" marB="47625" anchor="ctr"/>
                </a:tc>
              </a:tr>
              <a:tr h="762000">
                <a:tc>
                  <a:txBody>
                    <a:bodyPr/>
                    <a:lstStyle/>
                    <a:p>
                      <a:pPr algn="ctr" fontAlgn="ctr"/>
                      <a:r>
                        <a:rPr lang="tr-TR" sz="1200"/>
                        <a:t>Şehir Plancısı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166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74.121</a:t>
                      </a:r>
                    </a:p>
                  </a:txBody>
                  <a:tcPr marL="47625" marR="47625" marT="47625" marB="47625" anchor="ctr"/>
                </a:tc>
                <a:tc>
                  <a:txBody>
                    <a:bodyPr/>
                    <a:lstStyle/>
                    <a:p>
                      <a:pPr algn="ctr" fontAlgn="ctr"/>
                      <a:r>
                        <a:rPr lang="tr-TR" sz="1200"/>
                        <a:t>95.003</a:t>
                      </a:r>
                    </a:p>
                  </a:txBody>
                  <a:tcPr marL="47625" marR="47625" marT="47625" marB="47625" anchor="ctr"/>
                </a:tc>
              </a:tr>
              <a:tr h="762000">
                <a:tc>
                  <a:txBody>
                    <a:bodyPr/>
                    <a:lstStyle/>
                    <a:p>
                      <a:pPr algn="ctr" fontAlgn="ctr"/>
                      <a:r>
                        <a:rPr lang="tr-TR" sz="1200" dirty="0"/>
                        <a:t>Şehir Plancısı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286</a:t>
                      </a:r>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95.003</a:t>
                      </a:r>
                    </a:p>
                  </a:txBody>
                  <a:tcPr marL="47625" marR="47625" marT="47625" marB="47625" anchor="ctr">
                    <a:solidFill>
                      <a:srgbClr val="92D050"/>
                    </a:solidFill>
                  </a:tcPr>
                </a:tc>
              </a:tr>
              <a:tr h="762000">
                <a:tc>
                  <a:txBody>
                    <a:bodyPr/>
                    <a:lstStyle/>
                    <a:p>
                      <a:pPr algn="ctr" fontAlgn="ctr"/>
                      <a:r>
                        <a:rPr lang="tr-TR" sz="1200"/>
                        <a:t>Uzman</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79.580</a:t>
                      </a:r>
                    </a:p>
                  </a:txBody>
                  <a:tcPr marL="47625" marR="47625" marT="47625" marB="47625" anchor="ctr"/>
                </a:tc>
                <a:tc>
                  <a:txBody>
                    <a:bodyPr/>
                    <a:lstStyle/>
                    <a:p>
                      <a:pPr algn="ctr" fontAlgn="ctr"/>
                      <a:r>
                        <a:rPr lang="tr-TR" sz="1200"/>
                        <a:t>79.580</a:t>
                      </a:r>
                    </a:p>
                  </a:txBody>
                  <a:tcPr marL="47625" marR="47625" marT="47625" marB="47625" anchor="ctr"/>
                </a:tc>
              </a:tr>
              <a:tr h="76200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79.580</a:t>
                      </a:r>
                    </a:p>
                  </a:txBody>
                  <a:tcPr marL="47625" marR="47625" marT="47625" marB="47625" anchor="ctr">
                    <a:solidFill>
                      <a:srgbClr val="92D050"/>
                    </a:solidFill>
                  </a:tcPr>
                </a:tc>
                <a:tc>
                  <a:txBody>
                    <a:bodyPr/>
                    <a:lstStyle/>
                    <a:p>
                      <a:pPr algn="ctr" fontAlgn="ctr"/>
                      <a:r>
                        <a:rPr lang="tr-TR" sz="1200" dirty="0"/>
                        <a:t>79.580</a:t>
                      </a:r>
                    </a:p>
                  </a:txBody>
                  <a:tcPr marL="47625" marR="47625" marT="47625" marB="47625" anchor="ctr">
                    <a:solidFill>
                      <a:srgbClr val="92D05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116632"/>
            <a:ext cx="8640960" cy="576064"/>
          </a:xfrm>
        </p:spPr>
        <p:style>
          <a:lnRef idx="0">
            <a:schemeClr val="dk1"/>
          </a:lnRef>
          <a:fillRef idx="3">
            <a:schemeClr val="dk1"/>
          </a:fillRef>
          <a:effectRef idx="3">
            <a:schemeClr val="dk1"/>
          </a:effectRef>
          <a:fontRef idx="minor">
            <a:schemeClr val="lt1"/>
          </a:fontRef>
        </p:style>
        <p:txBody>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BANKACILIK</a:t>
            </a:r>
            <a:endParaRPr 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sz="quarter" idx="1"/>
          </p:nvPr>
        </p:nvSpPr>
        <p:spPr>
          <a:xfrm>
            <a:off x="179512" y="764704"/>
            <a:ext cx="8568952" cy="5832648"/>
          </a:xfrm>
        </p:spPr>
        <p:style>
          <a:lnRef idx="0">
            <a:schemeClr val="dk1"/>
          </a:lnRef>
          <a:fillRef idx="3">
            <a:schemeClr val="dk1"/>
          </a:fillRef>
          <a:effectRef idx="3">
            <a:schemeClr val="dk1"/>
          </a:effectRef>
          <a:fontRef idx="minor">
            <a:schemeClr val="lt1"/>
          </a:fontRef>
        </p:style>
        <p:txBody>
          <a:bodyPr>
            <a:noAutofit/>
          </a:bodyPr>
          <a:lstStyle/>
          <a:p>
            <a:pPr fontAlgn="base"/>
            <a:r>
              <a:rPr lang="tr-TR" sz="1400" b="1" dirty="0" smtClean="0"/>
              <a:t>Kısaca</a:t>
            </a:r>
          </a:p>
          <a:p>
            <a:pPr fontAlgn="base"/>
            <a:r>
              <a:rPr lang="tr-TR" sz="1400" b="1" dirty="0" smtClean="0"/>
              <a:t>Bankacılık Programı; bankalarda ve çeşitli firmaların para kaynakları ile ilgili birimlerinde çalışacak elemanları yetiştirmeyi amaçlar. Bankacılık programı; Fakülte olarak LYS puan türü ile Yüksek Okul olarak ise YGS puan türü ile öğrenci almaktadır.</a:t>
            </a:r>
            <a:br>
              <a:rPr lang="tr-TR" sz="1400" b="1" dirty="0" smtClean="0"/>
            </a:br>
            <a:r>
              <a:rPr lang="tr-TR" sz="1400" b="1" dirty="0" smtClean="0"/>
              <a:t/>
            </a:r>
            <a:br>
              <a:rPr lang="tr-TR" sz="1400" b="1" dirty="0" smtClean="0"/>
            </a:br>
            <a:r>
              <a:rPr lang="tr-TR" sz="1400" b="1" dirty="0" smtClean="0"/>
              <a:t>Kişisel Özellikler</a:t>
            </a:r>
          </a:p>
          <a:p>
            <a:pPr fontAlgn="base"/>
            <a:r>
              <a:rPr lang="tr-TR" sz="1400" b="1" dirty="0" smtClean="0"/>
              <a:t>Bankacılık Programında okumak isteyenlerin; matematik ve ekonomiye ilgili ve bu alanlarda başarılı, başkaları ile iyi iletişim kurabilen, sabırlı, dikkatli ve yeniliklere açık bireyler olmaları gerekir. </a:t>
            </a:r>
            <a:br>
              <a:rPr lang="tr-TR" sz="1400" b="1" dirty="0" smtClean="0"/>
            </a:br>
            <a:r>
              <a:rPr lang="tr-TR" sz="1400" b="1" dirty="0" smtClean="0"/>
              <a:t/>
            </a:r>
            <a:br>
              <a:rPr lang="tr-TR" sz="1400" b="1" dirty="0" smtClean="0"/>
            </a:br>
            <a:r>
              <a:rPr lang="tr-TR" sz="1400" b="1" dirty="0" smtClean="0"/>
              <a:t>Dersler ve Eğitim Süreleri</a:t>
            </a:r>
          </a:p>
          <a:p>
            <a:pPr fontAlgn="base"/>
            <a:r>
              <a:rPr lang="tr-TR" sz="1400" b="1" dirty="0" smtClean="0"/>
              <a:t>Programın öğretim süresi dört yıldır. Öğretim süresince; Matematik, Hukuk, İktisat, İstatistik, Muhasebe, Kredi Politikası, Yatırım Bankacılığı, Finansal Piyasalarda Modelleme ve Tahmin, Merkez Bankacılığı, Ticari Bankalarda Finans Yönetimi, Banka Muhasebesi ve Raporlama, Mali Hukuk ve Vergi Politikası gibi dersler okutulmakta ve proje çalışması yaptırılmaktadır.</a:t>
            </a:r>
            <a:br>
              <a:rPr lang="tr-TR" sz="1400" b="1" dirty="0" smtClean="0"/>
            </a:br>
            <a:r>
              <a:rPr lang="tr-TR" sz="1400" b="1" dirty="0" smtClean="0"/>
              <a:t/>
            </a:r>
            <a:br>
              <a:rPr lang="tr-TR" sz="1400" b="1" dirty="0" smtClean="0"/>
            </a:br>
            <a:r>
              <a:rPr lang="tr-TR" sz="1400" b="1" dirty="0" smtClean="0"/>
              <a:t>Sosyal Statü ve Unvanlar</a:t>
            </a:r>
          </a:p>
          <a:p>
            <a:pPr fontAlgn="base"/>
            <a:r>
              <a:rPr lang="tr-TR" sz="1400" b="1" dirty="0" smtClean="0"/>
              <a:t>Bankacılık Programını bitirenlere lisans diploması verilir. </a:t>
            </a:r>
            <a:br>
              <a:rPr lang="tr-TR" sz="1400" b="1" dirty="0" smtClean="0"/>
            </a:br>
            <a:r>
              <a:rPr lang="tr-TR" sz="1400" b="1" dirty="0" smtClean="0"/>
              <a:t/>
            </a:r>
            <a:br>
              <a:rPr lang="tr-TR" sz="1400" b="1" dirty="0" smtClean="0"/>
            </a:br>
            <a:r>
              <a:rPr lang="tr-TR" sz="1400" b="1" dirty="0" smtClean="0"/>
              <a:t>Çalışma Sahaları</a:t>
            </a:r>
          </a:p>
          <a:p>
            <a:r>
              <a:rPr lang="tr-TR" sz="1400" b="1" dirty="0" smtClean="0"/>
              <a:t>Mezunlar, kamu sektöründe ve özel sektörde müşteri temsilcisi, banka müfettişi, dealer gibi unvanlarla görev alırlar ve bankaların çeşitli işlemlerini yürütürler.</a:t>
            </a:r>
            <a:br>
              <a:rPr lang="tr-TR" sz="1400" b="1" dirty="0" smtClean="0"/>
            </a:br>
            <a:endParaRPr lang="tr-TR" sz="1400" b="1"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dk1"/>
          </a:lnRef>
          <a:fillRef idx="3">
            <a:schemeClr val="dk1"/>
          </a:fillRef>
          <a:effectRef idx="2">
            <a:schemeClr val="dk1"/>
          </a:effectRef>
          <a:fontRef idx="minor">
            <a:schemeClr val="lt1"/>
          </a:fontRef>
        </p:style>
        <p:txBody>
          <a:bodyPr/>
          <a:lstStyle/>
          <a:p>
            <a:pPr algn="ctr"/>
            <a:r>
              <a:rPr lang="tr-TR" b="1" dirty="0" smtClean="0"/>
              <a:t>Sinema ve televizyon</a:t>
            </a:r>
            <a:endParaRPr lang="tr-TR" b="1" dirty="0"/>
          </a:p>
        </p:txBody>
      </p:sp>
      <p:sp>
        <p:nvSpPr>
          <p:cNvPr id="3" name="2 İçerik Yer Tutucusu"/>
          <p:cNvSpPr>
            <a:spLocks noGrp="1"/>
          </p:cNvSpPr>
          <p:nvPr>
            <p:ph sz="quarter" idx="1"/>
          </p:nvPr>
        </p:nvSpPr>
        <p:spPr>
          <a:xfrm>
            <a:off x="107504" y="692696"/>
            <a:ext cx="8712968" cy="5976664"/>
          </a:xfrm>
        </p:spPr>
        <p:style>
          <a:lnRef idx="1">
            <a:schemeClr val="dk1"/>
          </a:lnRef>
          <a:fillRef idx="3">
            <a:schemeClr val="dk1"/>
          </a:fillRef>
          <a:effectRef idx="2">
            <a:schemeClr val="dk1"/>
          </a:effectRef>
          <a:fontRef idx="minor">
            <a:schemeClr val="lt1"/>
          </a:fontRef>
        </p:style>
        <p:txBody>
          <a:bodyPr>
            <a:normAutofit fontScale="70000" lnSpcReduction="20000"/>
          </a:bodyPr>
          <a:lstStyle/>
          <a:p>
            <a:pPr fontAlgn="base"/>
            <a:r>
              <a:rPr lang="tr-TR" b="1" dirty="0" smtClean="0"/>
              <a:t>Kısaca</a:t>
            </a:r>
          </a:p>
          <a:p>
            <a:pPr fontAlgn="base"/>
            <a:r>
              <a:rPr lang="tr-TR" dirty="0" smtClean="0"/>
              <a:t>Sinema ve Televizyon Programı; sinema ve televizyon sanatı ile bu alanlardaki kullanılan tekniklere ilişkin konularda çalışacak sanat elemanları yetiştirmeyi amaçlar.</a:t>
            </a:r>
            <a:br>
              <a:rPr lang="tr-TR" dirty="0" smtClean="0"/>
            </a:br>
            <a:r>
              <a:rPr lang="tr-TR" dirty="0" smtClean="0"/>
              <a:t/>
            </a:r>
            <a:br>
              <a:rPr lang="tr-TR" dirty="0" smtClean="0"/>
            </a:br>
            <a:r>
              <a:rPr lang="tr-TR" b="1" dirty="0" smtClean="0"/>
              <a:t>Kişisel Özellikler</a:t>
            </a:r>
          </a:p>
          <a:p>
            <a:pPr fontAlgn="base"/>
            <a:r>
              <a:rPr lang="tr-TR" dirty="0" smtClean="0"/>
              <a:t>Sinema ve Televizyon okumak isteyenlerin; çevresinde olan bitenlere ilgili, ayrıntıları fark eden, bütünün içerisinde parçaları ayırt edebilen, yaratıcı, sanatsal yetenekleri olan kişiler olması gerekir.</a:t>
            </a:r>
            <a:br>
              <a:rPr lang="tr-TR" dirty="0" smtClean="0"/>
            </a:br>
            <a:r>
              <a:rPr lang="tr-TR" dirty="0" smtClean="0"/>
              <a:t/>
            </a:r>
            <a:br>
              <a:rPr lang="tr-TR" dirty="0" smtClean="0"/>
            </a:br>
            <a:r>
              <a:rPr lang="tr-TR" b="1" dirty="0" smtClean="0"/>
              <a:t>Dersler ve Eğitim Süreleri</a:t>
            </a:r>
          </a:p>
          <a:p>
            <a:pPr fontAlgn="base"/>
            <a:r>
              <a:rPr lang="tr-TR" dirty="0" smtClean="0"/>
              <a:t>Dört yıllık lisans programı süresince öğrenciler kuramsal eğitimlerinin yanı sıra, edindikleri teoriyi pratiğe geçirme şansını da yakalarlar. Öğrenciler temel dersler ve uygulamalı derslerden oluşan bir ders programına tabi tutulurlar. Eğitim süresi içerisinde öğrenciler, sinema ve televizyon alanında genel bir yetkinliğe ulaşırken, senaryo yazımı, kurgu, ışık, seslendirme, film yönetmenliği gibi sanat dallarından birinde de uzmanlaşırlar.</a:t>
            </a:r>
            <a:br>
              <a:rPr lang="tr-TR" dirty="0" smtClean="0"/>
            </a:br>
            <a:r>
              <a:rPr lang="tr-TR" dirty="0" smtClean="0"/>
              <a:t/>
            </a:r>
            <a:br>
              <a:rPr lang="tr-TR" dirty="0" smtClean="0"/>
            </a:br>
            <a:r>
              <a:rPr lang="tr-TR" b="1" dirty="0" smtClean="0"/>
              <a:t>Sosyal Statü ve Unvanlar</a:t>
            </a:r>
          </a:p>
          <a:p>
            <a:pPr fontAlgn="base"/>
            <a:r>
              <a:rPr lang="tr-TR" dirty="0" smtClean="0"/>
              <a:t/>
            </a:r>
            <a:br>
              <a:rPr lang="tr-TR" dirty="0" smtClean="0"/>
            </a:br>
            <a:r>
              <a:rPr lang="tr-TR" b="1" dirty="0" smtClean="0"/>
              <a:t>Çalışma Sahaları</a:t>
            </a:r>
          </a:p>
          <a:p>
            <a:r>
              <a:rPr lang="tr-TR" dirty="0" smtClean="0"/>
              <a:t>Mezun olan öğrenciler, film yönetmenliği, seslendirme, senaryo yazarlığı, kurgu, ışıkçılık, görüntü yönetmenliği, stüdyo şefliği gibi unvanlarla sinema ve televizyon sektöründe, reklâm ajanslarında çalışabilirler.</a:t>
            </a:r>
            <a:endParaRPr lang="tr-TR"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ntitled.png"/>
          <p:cNvPicPr>
            <a:picLocks noGrp="1" noChangeAspect="1"/>
          </p:cNvPicPr>
          <p:nvPr>
            <p:ph sz="quarter" idx="1"/>
          </p:nvPr>
        </p:nvPicPr>
        <p:blipFill>
          <a:blip r:embed="rId2" cstate="print"/>
          <a:stretch>
            <a:fillRect/>
          </a:stretch>
        </p:blipFill>
        <p:spPr>
          <a:xfrm>
            <a:off x="0" y="0"/>
            <a:ext cx="9144000" cy="508518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4528"/>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Mimar Sinan Güzel Sanatlar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5090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425,817</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Anadolu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20900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382,868</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Ordu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161000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293,987</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168000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291,501</a:t>
                      </a:r>
                    </a:p>
                  </a:txBody>
                  <a:tcPr marL="9525" marR="9525" marT="9525" marB="0" anchor="ctr"/>
                </a:tc>
              </a:tr>
            </a:tbl>
          </a:graphicData>
        </a:graphic>
      </p:graphicFrame>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76.543</a:t>
                      </a:r>
                    </a:p>
                  </a:txBody>
                  <a:tcPr marL="47625" marR="47625" marT="47625" marB="47625" anchor="ctr">
                    <a:solidFill>
                      <a:srgbClr val="92D050"/>
                    </a:solidFill>
                  </a:tcPr>
                </a:tc>
                <a:tc>
                  <a:txBody>
                    <a:bodyPr/>
                    <a:lstStyle/>
                    <a:p>
                      <a:pPr algn="ctr" fontAlgn="ctr"/>
                      <a:r>
                        <a:rPr lang="tr-TR" sz="1200" b="1" dirty="0"/>
                        <a:t>89.869</a:t>
                      </a:r>
                    </a:p>
                  </a:txBody>
                  <a:tcPr marL="47625" marR="47625" marT="47625" marB="47625" anchor="ctr">
                    <a:solidFill>
                      <a:srgbClr val="92D050"/>
                    </a:solidFill>
                  </a:tcPr>
                </a:tc>
              </a:tr>
              <a:tr h="762000">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83.839</a:t>
                      </a:r>
                    </a:p>
                  </a:txBody>
                  <a:tcPr marL="47625" marR="47625" marT="47625" marB="47625" anchor="ctr"/>
                </a:tc>
                <a:tc>
                  <a:txBody>
                    <a:bodyPr/>
                    <a:lstStyle/>
                    <a:p>
                      <a:pPr algn="ctr" fontAlgn="ctr"/>
                      <a:r>
                        <a:rPr lang="tr-TR" sz="1200"/>
                        <a:t>89.467</a:t>
                      </a:r>
                    </a:p>
                  </a:txBody>
                  <a:tcPr marL="47625" marR="47625" marT="47625" marB="47625" anchor="ctr"/>
                </a:tc>
              </a:tr>
              <a:tr h="762000">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81.512</a:t>
                      </a:r>
                    </a:p>
                  </a:txBody>
                  <a:tcPr marL="47625" marR="47625" marT="47625" marB="47625" anchor="ctr"/>
                </a:tc>
                <a:tc>
                  <a:txBody>
                    <a:bodyPr/>
                    <a:lstStyle/>
                    <a:p>
                      <a:pPr algn="ctr" fontAlgn="ctr"/>
                      <a:r>
                        <a:rPr lang="tr-TR" sz="1200"/>
                        <a:t>89.869</a:t>
                      </a:r>
                    </a:p>
                  </a:txBody>
                  <a:tcPr marL="47625" marR="47625" marT="47625" marB="47625" anchor="ctr"/>
                </a:tc>
              </a:tr>
              <a:tr h="762000">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86.062</a:t>
                      </a:r>
                    </a:p>
                  </a:txBody>
                  <a:tcPr marL="47625" marR="47625" marT="47625" marB="47625" anchor="ctr"/>
                </a:tc>
                <a:tc>
                  <a:txBody>
                    <a:bodyPr/>
                    <a:lstStyle/>
                    <a:p>
                      <a:pPr algn="ctr" fontAlgn="ctr"/>
                      <a:r>
                        <a:rPr lang="tr-TR" sz="1200"/>
                        <a:t>86.062</a:t>
                      </a:r>
                    </a:p>
                  </a:txBody>
                  <a:tcPr marL="47625" marR="47625" marT="47625" marB="47625" anchor="ctr"/>
                </a:tc>
              </a:tr>
              <a:tr h="7620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76.543</a:t>
                      </a:r>
                    </a:p>
                  </a:txBody>
                  <a:tcPr marL="47625" marR="47625" marT="47625" marB="47625" anchor="ctr"/>
                </a:tc>
                <a:tc>
                  <a:txBody>
                    <a:bodyPr/>
                    <a:lstStyle/>
                    <a:p>
                      <a:pPr algn="ctr" fontAlgn="ctr"/>
                      <a:r>
                        <a:rPr lang="tr-TR" sz="1200"/>
                        <a:t>78.028</a:t>
                      </a:r>
                    </a:p>
                  </a:txBody>
                  <a:tcPr marL="47625" marR="47625" marT="47625" marB="47625" anchor="ctr"/>
                </a:tc>
              </a:tr>
              <a:tr h="762000">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76.543</a:t>
                      </a:r>
                    </a:p>
                  </a:txBody>
                  <a:tcPr marL="47625" marR="47625" marT="47625" marB="47625" anchor="ctr">
                    <a:solidFill>
                      <a:srgbClr val="92D050"/>
                    </a:solidFill>
                  </a:tcPr>
                </a:tc>
                <a:tc>
                  <a:txBody>
                    <a:bodyPr/>
                    <a:lstStyle/>
                    <a:p>
                      <a:pPr algn="ctr" fontAlgn="ctr"/>
                      <a:r>
                        <a:rPr lang="tr-TR" sz="1200" dirty="0"/>
                        <a:t>89.869</a:t>
                      </a:r>
                    </a:p>
                  </a:txBody>
                  <a:tcPr marL="47625" marR="47625" marT="47625" marB="47625" anchor="ctr">
                    <a:solidFill>
                      <a:srgbClr val="92D050"/>
                    </a:solidFill>
                  </a:tcPr>
                </a:tc>
              </a:tr>
              <a:tr h="762000">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88.051</a:t>
                      </a:r>
                    </a:p>
                  </a:txBody>
                  <a:tcPr marL="47625" marR="47625" marT="47625" marB="47625" anchor="ctr"/>
                </a:tc>
                <a:tc>
                  <a:txBody>
                    <a:bodyPr/>
                    <a:lstStyle/>
                    <a:p>
                      <a:pPr algn="ctr" fontAlgn="ctr"/>
                      <a:r>
                        <a:rPr lang="tr-TR" sz="1200"/>
                        <a:t>88.051</a:t>
                      </a:r>
                    </a:p>
                  </a:txBody>
                  <a:tcPr marL="47625" marR="47625" marT="47625" marB="47625" anchor="ctr"/>
                </a:tc>
              </a:tr>
              <a:tr h="762000">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88.051</a:t>
                      </a:r>
                    </a:p>
                  </a:txBody>
                  <a:tcPr marL="47625" marR="47625" marT="47625" marB="47625" anchor="ctr">
                    <a:solidFill>
                      <a:srgbClr val="92D050"/>
                    </a:solidFill>
                  </a:tcPr>
                </a:tc>
                <a:tc>
                  <a:txBody>
                    <a:bodyPr/>
                    <a:lstStyle/>
                    <a:p>
                      <a:pPr algn="ctr" fontAlgn="ctr"/>
                      <a:r>
                        <a:rPr lang="tr-TR" sz="1200" dirty="0"/>
                        <a:t>88.051</a:t>
                      </a:r>
                    </a:p>
                  </a:txBody>
                  <a:tcPr marL="47625" marR="47625" marT="47625" marB="47625" anchor="ctr">
                    <a:solidFill>
                      <a:srgbClr val="92D050"/>
                    </a:solidFill>
                  </a:tcPr>
                </a:tc>
              </a:tr>
            </a:tbl>
          </a:graphicData>
        </a:graphic>
      </p:graphicFrame>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62074"/>
          </a:xfrm>
        </p:spPr>
        <p:style>
          <a:lnRef idx="1">
            <a:schemeClr val="accent2"/>
          </a:lnRef>
          <a:fillRef idx="3">
            <a:schemeClr val="accent2"/>
          </a:fillRef>
          <a:effectRef idx="2">
            <a:schemeClr val="accent2"/>
          </a:effectRef>
          <a:fontRef idx="minor">
            <a:schemeClr val="lt1"/>
          </a:fontRef>
        </p:style>
        <p:txBody>
          <a:bodyPr/>
          <a:lstStyle/>
          <a:p>
            <a:pPr algn="ctr"/>
            <a:r>
              <a:rPr lang="tr-TR" b="1" dirty="0" smtClean="0"/>
              <a:t>Sınıf öğretmenliği</a:t>
            </a:r>
            <a:endParaRPr lang="tr-TR" b="1" dirty="0"/>
          </a:p>
        </p:txBody>
      </p:sp>
      <p:sp>
        <p:nvSpPr>
          <p:cNvPr id="3" name="2 İçerik Yer Tutucusu"/>
          <p:cNvSpPr>
            <a:spLocks noGrp="1"/>
          </p:cNvSpPr>
          <p:nvPr>
            <p:ph sz="quarter" idx="1"/>
          </p:nvPr>
        </p:nvSpPr>
        <p:spPr>
          <a:xfrm>
            <a:off x="107504" y="692696"/>
            <a:ext cx="8712968" cy="5976664"/>
          </a:xfr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Sınıf Öğretmenliği Programı; Milli Eğitim Bakanlığı?</a:t>
            </a:r>
            <a:r>
              <a:rPr lang="tr-TR" dirty="0" err="1" smtClean="0"/>
              <a:t>na</a:t>
            </a:r>
            <a:r>
              <a:rPr lang="tr-TR" dirty="0" smtClean="0"/>
              <a:t> bağlı resmi ve özel ilköğretim okullarında görev yapacak sınıf öğretmenlerini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insanlarla, özellikle çocuklarla ilgilenmekten, onlara yardım etmekten zevk alan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Temel Matematik, Coğrafyaya Giriş, Sözlü Anlatım, Yazılı Anlatım, Genel Kimya, Genel Fizik, Fen Bilgisi Öğretimi, Hayat Bilgisi ve Sosyal Bilgiler Öğretimi, Müzik Öğretimi, Öğretmenlik Mesleğine Giriş, Gelişim ve Öğrenme, Temel Bilgi Teknolojisi Kullanımı, Öğretimde Planlama ve Değerlendirme gibi dersler okutulmaktadır. Öğrenciler eğitim sırasında okullarda uygulama yapmaktadırlar. </a:t>
            </a:r>
            <a:br>
              <a:rPr lang="tr-TR" dirty="0" smtClean="0"/>
            </a:br>
            <a:r>
              <a:rPr lang="tr-TR" dirty="0" smtClean="0"/>
              <a:t/>
            </a:r>
            <a:br>
              <a:rPr lang="tr-TR" dirty="0" smtClean="0"/>
            </a:br>
            <a:r>
              <a:rPr lang="tr-TR" b="1" dirty="0" smtClean="0"/>
              <a:t>Sosyal Statü ve Unvanlar</a:t>
            </a:r>
          </a:p>
          <a:p>
            <a:pPr fontAlgn="base"/>
            <a:r>
              <a:rPr lang="tr-TR" dirty="0" smtClean="0"/>
              <a:t>Sınıf Öğretmenliği Lisans Programından mezun olanlar ?Sınıf Öğretmeni? unvanını kazanırlar. </a:t>
            </a:r>
            <a:br>
              <a:rPr lang="tr-TR" dirty="0" smtClean="0"/>
            </a:br>
            <a:r>
              <a:rPr lang="tr-TR" dirty="0" smtClean="0"/>
              <a:t/>
            </a:r>
            <a:br>
              <a:rPr lang="tr-TR" dirty="0" smtClean="0"/>
            </a:br>
            <a:r>
              <a:rPr lang="tr-TR" b="1" dirty="0" smtClean="0"/>
              <a:t>Çalışma Sahaları</a:t>
            </a:r>
          </a:p>
          <a:p>
            <a:r>
              <a:rPr lang="tr-TR" dirty="0" smtClean="0"/>
              <a:t>Sınıf Öğretmenleri; Milli Eğitim Bakanlığı?</a:t>
            </a:r>
            <a:r>
              <a:rPr lang="tr-TR" dirty="0" err="1" smtClean="0"/>
              <a:t>na</a:t>
            </a:r>
            <a:r>
              <a:rPr lang="tr-TR" dirty="0" smtClean="0"/>
              <a:t> bağlı resmi ve özel ilköğretim okullarında çalışabilirler. </a:t>
            </a:r>
            <a:br>
              <a:rPr lang="tr-TR" dirty="0" smtClean="0"/>
            </a:br>
            <a:endParaRPr lang="tr-TR"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cak_ayinda_sinif_ogretmeni_de_atanacak_h10488.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60500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358,751</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68200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352,602</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Ağrı İbrahim Çeçen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123000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317,923</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125000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316,895</a:t>
                      </a:r>
                    </a:p>
                  </a:txBody>
                  <a:tcPr marL="9525" marR="9525" marT="9525" marB="0" anchor="ctr"/>
                </a:tc>
              </a:tr>
            </a:tbl>
          </a:graphicData>
        </a:graphic>
      </p:graphicFrame>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SINIF ÖĞRETMENİ</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77,63067</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4157</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648072"/>
          </a:xfrm>
        </p:spPr>
        <p:style>
          <a:lnRef idx="1">
            <a:schemeClr val="accent3"/>
          </a:lnRef>
          <a:fillRef idx="3">
            <a:schemeClr val="accent3"/>
          </a:fillRef>
          <a:effectRef idx="2">
            <a:schemeClr val="accent3"/>
          </a:effectRef>
          <a:fontRef idx="minor">
            <a:schemeClr val="lt1"/>
          </a:fontRef>
        </p:style>
        <p:txBody>
          <a:bodyPr/>
          <a:lstStyle/>
          <a:p>
            <a:pPr algn="ctr"/>
            <a:r>
              <a:rPr lang="tr-TR" b="1" dirty="0" smtClean="0"/>
              <a:t>Siyaset bilimi ve kamu yönetimi</a:t>
            </a:r>
            <a:endParaRPr lang="tr-TR" b="1" dirty="0"/>
          </a:p>
        </p:txBody>
      </p:sp>
      <p:sp>
        <p:nvSpPr>
          <p:cNvPr id="3" name="2 İçerik Yer Tutucusu"/>
          <p:cNvSpPr>
            <a:spLocks noGrp="1"/>
          </p:cNvSpPr>
          <p:nvPr>
            <p:ph sz="quarter" idx="1"/>
          </p:nvPr>
        </p:nvSpPr>
        <p:spPr>
          <a:xfrm>
            <a:off x="107504" y="764704"/>
            <a:ext cx="8712968" cy="5904656"/>
          </a:xfrm>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Siyaset Bilimi ve Kamu Yönetimi Programı; yerel ve uluslararası düzeylerde gerçekleşen siyasal, sosyal ve ekonomik değişimleri anlayarak herhangi bir kamu alanında profesyonel olmak için gerekecek bilgi ve becerileri kazanmış uzmanlar yetiştirmeyi amaçlar. Sistematik biçimde politikada değişen olayları inceleyen siyaset biliminin alt dallarından biri olan Siyaset Bilimi ve Kamu Yönetimi iktisadi ve idari bilimlerle ve diğer sosyal bilimlerle etkileşim içindedir.</a:t>
            </a:r>
            <a:br>
              <a:rPr lang="tr-TR" dirty="0" smtClean="0"/>
            </a:br>
            <a:r>
              <a:rPr lang="tr-TR" dirty="0" smtClean="0"/>
              <a:t/>
            </a:r>
            <a:br>
              <a:rPr lang="tr-TR" dirty="0" smtClean="0"/>
            </a:br>
            <a:r>
              <a:rPr lang="tr-TR" b="1" dirty="0" smtClean="0"/>
              <a:t>Kişisel Özellikler</a:t>
            </a:r>
          </a:p>
          <a:p>
            <a:pPr fontAlgn="base"/>
            <a:r>
              <a:rPr lang="tr-TR" dirty="0" smtClean="0"/>
              <a:t>Siyaset Bilimi ve Kamu Yönetimi Programında okumak isteyenlerin; sosyal bilimlere ilgi duyan, okumayı, araştırmayı seven, toplumsal olayları ve ilişkileri yakından takip eden ve bunlar üzerinde analizler yapan, ikna gücüne ve insan davranışlarının nedenlerini algılama yeteneklerine sahip olması beklenir.</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Öğretim süresince; Siyaset Bilimine Giriş, Uluslararası İlişkilere Giriş, Siyasi Düşünceler Tarihi, Karşılaştırmalı Siyasal Rejimler, Uluslararası İlişkiler Teorileri, Siyaset Sosyolojisi, Avrupa Tarihi, Uluslararası Örgütler, İnsan Hakları, Güvenlik ve Strateji, Türkiye-Avrupa Birliği İlişkileri, Türk Dış Politikası, Avrupa Birliği Hukuku, Bölgesel Sorunlar, Avrupa Birliği?</a:t>
            </a:r>
            <a:r>
              <a:rPr lang="tr-TR" dirty="0" err="1" smtClean="0"/>
              <a:t>nin</a:t>
            </a:r>
            <a:r>
              <a:rPr lang="tr-TR" dirty="0" smtClean="0"/>
              <a:t> Kurumsal Yapısı, Türkiye?</a:t>
            </a:r>
            <a:r>
              <a:rPr lang="tr-TR" dirty="0" err="1" smtClean="0"/>
              <a:t>nin</a:t>
            </a:r>
            <a:r>
              <a:rPr lang="tr-TR" dirty="0" smtClean="0"/>
              <a:t> Sosyoekonomik Yapısı, Uluslararası Politika, Osmanlı Diplomasi Tarihi, Rekabet Hukuku ve Gümrük Birliği, Avrupa Birliği?</a:t>
            </a:r>
            <a:r>
              <a:rPr lang="tr-TR" dirty="0" err="1" smtClean="0"/>
              <a:t>nin</a:t>
            </a:r>
            <a:r>
              <a:rPr lang="tr-TR" dirty="0" smtClean="0"/>
              <a:t> Genişleme Süreci, Türkiye?de Siyasal Yaşam, Güncel Sorunlar, Avrupa Birliği Üyesi Ülkelerin </a:t>
            </a:r>
            <a:r>
              <a:rPr lang="tr-TR" dirty="0" err="1" smtClean="0"/>
              <a:t>Sosyo</a:t>
            </a:r>
            <a:r>
              <a:rPr lang="tr-TR" dirty="0" smtClean="0"/>
              <a:t>-Ekonomik Yapıları okutulmaktadır.</a:t>
            </a:r>
            <a:br>
              <a:rPr lang="tr-TR" dirty="0" smtClean="0"/>
            </a:br>
            <a:r>
              <a:rPr lang="tr-TR" b="1" dirty="0" smtClean="0"/>
              <a:t/>
            </a:r>
            <a:br>
              <a:rPr lang="tr-TR" b="1" dirty="0" smtClean="0"/>
            </a:br>
            <a:r>
              <a:rPr lang="tr-TR" b="1" dirty="0" smtClean="0"/>
              <a:t>Sosyal Statü ve Unvanlar</a:t>
            </a:r>
          </a:p>
          <a:p>
            <a:pPr fontAlgn="base"/>
            <a:r>
              <a:rPr lang="tr-TR" dirty="0" smtClean="0"/>
              <a:t/>
            </a:r>
            <a:br>
              <a:rPr lang="tr-TR" dirty="0" smtClean="0"/>
            </a:br>
            <a:r>
              <a:rPr lang="tr-TR" dirty="0" smtClean="0"/>
              <a:t/>
            </a:r>
            <a:br>
              <a:rPr lang="tr-TR" dirty="0" smtClean="0"/>
            </a:br>
            <a:r>
              <a:rPr lang="tr-TR" b="1" dirty="0" smtClean="0"/>
              <a:t>Çalışma Sahaları</a:t>
            </a:r>
          </a:p>
          <a:p>
            <a:r>
              <a:rPr lang="tr-TR" dirty="0" smtClean="0"/>
              <a:t>Mezunlar kamu ve özel sektörde, Devlet Planlama Teşkilatı, Maliye Bakanlığı, yerel yönetimlerin değişik birimleri, Hazine Müsteşarlığı, Dış Ticaret Müsteşarlığı, finans kurumları, bankalar, medya gibi kamusal ve özel kurumlarda orta ve üst düzey yöneticisi olarak çalışabilirler.</a:t>
            </a:r>
            <a:endParaRPr lang="tr-TR"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qdefault.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26100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394,697</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35100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383,418</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Muş Alparslan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308000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257,287</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Türk-Alman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4,741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77.718</a:t>
                      </a:r>
                    </a:p>
                  </a:txBody>
                  <a:tcPr marL="47625" marR="47625" marT="47625" marB="47625" anchor="ctr">
                    <a:solidFill>
                      <a:srgbClr val="92D050"/>
                    </a:solidFill>
                  </a:tcPr>
                </a:tc>
                <a:tc>
                  <a:txBody>
                    <a:bodyPr/>
                    <a:lstStyle/>
                    <a:p>
                      <a:pPr algn="ctr" fontAlgn="ctr"/>
                      <a:r>
                        <a:rPr lang="tr-TR" sz="1200" b="1" dirty="0"/>
                        <a:t>99.265</a:t>
                      </a:r>
                    </a:p>
                  </a:txBody>
                  <a:tcPr marL="47625" marR="47625" marT="47625" marB="47625" anchor="ctr">
                    <a:solidFill>
                      <a:srgbClr val="92D050"/>
                    </a:solidFill>
                  </a:tcP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86.583</a:t>
                      </a:r>
                    </a:p>
                  </a:txBody>
                  <a:tcPr marL="47625" marR="47625" marT="47625" marB="47625" anchor="ctr"/>
                </a:tc>
                <a:tc>
                  <a:txBody>
                    <a:bodyPr/>
                    <a:lstStyle/>
                    <a:p>
                      <a:pPr algn="ctr" fontAlgn="ctr"/>
                      <a:r>
                        <a:rPr lang="tr-TR" sz="1200"/>
                        <a:t>87.194</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85.287</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527538">
                <a:tc>
                  <a:txBody>
                    <a:bodyPr/>
                    <a:lstStyle/>
                    <a:p>
                      <a:pPr algn="ctr" fontAlgn="ctr"/>
                      <a:r>
                        <a:rPr lang="tr-TR" sz="1200" dirty="0"/>
                        <a:t>Bilet Kontrol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78.648</a:t>
                      </a:r>
                    </a:p>
                  </a:txBody>
                  <a:tcPr marL="47625" marR="47625" marT="47625" marB="47625" anchor="ctr">
                    <a:solidFill>
                      <a:srgbClr val="92D050"/>
                    </a:solidFill>
                  </a:tcPr>
                </a:tc>
                <a:tc>
                  <a:txBody>
                    <a:bodyPr/>
                    <a:lstStyle/>
                    <a:p>
                      <a:pPr algn="ctr" fontAlgn="ctr"/>
                      <a:r>
                        <a:rPr lang="tr-TR" sz="1200" dirty="0"/>
                        <a:t>92.611</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84.950</a:t>
                      </a:r>
                    </a:p>
                  </a:txBody>
                  <a:tcPr marL="47625" marR="47625" marT="47625" marB="47625" anchor="ctr"/>
                </a:tc>
                <a:tc>
                  <a:txBody>
                    <a:bodyPr/>
                    <a:lstStyle/>
                    <a:p>
                      <a:pPr algn="ctr" fontAlgn="ctr"/>
                      <a:r>
                        <a:rPr lang="tr-TR" sz="1200"/>
                        <a:t>85.854</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83.779</a:t>
                      </a:r>
                    </a:p>
                  </a:txBody>
                  <a:tcPr marL="47625" marR="47625" marT="47625" marB="47625" anchor="ctr"/>
                </a:tc>
                <a:tc>
                  <a:txBody>
                    <a:bodyPr/>
                    <a:lstStyle/>
                    <a:p>
                      <a:pPr algn="ctr" fontAlgn="ctr"/>
                      <a:r>
                        <a:rPr lang="tr-TR" sz="1200"/>
                        <a:t>87.975</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356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82.332</a:t>
                      </a:r>
                    </a:p>
                  </a:txBody>
                  <a:tcPr marL="47625" marR="47625" marT="47625" marB="47625" anchor="ctr"/>
                </a:tc>
                <a:tc>
                  <a:txBody>
                    <a:bodyPr/>
                    <a:lstStyle/>
                    <a:p>
                      <a:pPr algn="ctr" fontAlgn="ctr"/>
                      <a:r>
                        <a:rPr lang="tr-TR" sz="1200"/>
                        <a:t>91.087</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397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77.731</a:t>
                      </a:r>
                    </a:p>
                  </a:txBody>
                  <a:tcPr marL="47625" marR="47625" marT="47625" marB="47625" anchor="ctr"/>
                </a:tc>
                <a:tc>
                  <a:txBody>
                    <a:bodyPr/>
                    <a:lstStyle/>
                    <a:p>
                      <a:pPr algn="ctr" fontAlgn="ctr"/>
                      <a:r>
                        <a:rPr lang="tr-TR" sz="1200"/>
                        <a:t>95.008</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774</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77.731</a:t>
                      </a:r>
                    </a:p>
                  </a:txBody>
                  <a:tcPr marL="47625" marR="47625" marT="47625" marB="47625" anchor="ctr">
                    <a:solidFill>
                      <a:srgbClr val="92D050"/>
                    </a:solidFill>
                  </a:tcPr>
                </a:tc>
                <a:tc>
                  <a:txBody>
                    <a:bodyPr/>
                    <a:lstStyle/>
                    <a:p>
                      <a:pPr algn="ctr" fontAlgn="ctr"/>
                      <a:r>
                        <a:rPr lang="tr-TR" sz="1200" dirty="0"/>
                        <a:t>95.008</a:t>
                      </a:r>
                    </a:p>
                  </a:txBody>
                  <a:tcPr marL="47625" marR="47625" marT="47625" marB="47625" anchor="ctr">
                    <a:solidFill>
                      <a:srgbClr val="92D050"/>
                    </a:solidFill>
                  </a:tcP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78.470</a:t>
                      </a:r>
                    </a:p>
                  </a:txBody>
                  <a:tcPr marL="47625" marR="47625" marT="47625" marB="47625" anchor="ctr"/>
                </a:tc>
                <a:tc>
                  <a:txBody>
                    <a:bodyPr/>
                    <a:lstStyle/>
                    <a:p>
                      <a:pPr algn="ctr" fontAlgn="ctr"/>
                      <a:r>
                        <a:rPr lang="tr-TR" sz="1200" dirty="0"/>
                        <a:t>78.470</a:t>
                      </a:r>
                    </a:p>
                  </a:txBody>
                  <a:tcPr marL="47625" marR="47625" marT="47625" marB="47625" anchor="ctr"/>
                </a:tc>
              </a:tr>
              <a:tr h="527538">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78.470</a:t>
                      </a:r>
                    </a:p>
                  </a:txBody>
                  <a:tcPr marL="47625" marR="47625" marT="47625" marB="47625" anchor="ctr">
                    <a:solidFill>
                      <a:srgbClr val="92D050"/>
                    </a:solidFill>
                  </a:tcPr>
                </a:tc>
                <a:tc>
                  <a:txBody>
                    <a:bodyPr/>
                    <a:lstStyle/>
                    <a:p>
                      <a:pPr algn="ctr" fontAlgn="ctr"/>
                      <a:r>
                        <a:rPr lang="tr-TR" sz="1200" dirty="0"/>
                        <a:t>78.470</a:t>
                      </a:r>
                    </a:p>
                  </a:txBody>
                  <a:tcPr marL="47625" marR="47625" marT="47625" marB="47625" anchor="ctr">
                    <a:solidFill>
                      <a:srgbClr val="92D050"/>
                    </a:solidFill>
                  </a:tcPr>
                </a:tc>
              </a:tr>
            </a:tbl>
          </a:graphicData>
        </a:graphic>
      </p:graphicFrame>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ctr"/>
                      <a:r>
                        <a:rPr lang="tr-TR" sz="1200" b="0" dirty="0">
                          <a:solidFill>
                            <a:schemeClr val="tx1"/>
                          </a:solidFill>
                        </a:rPr>
                        <a:t>İcra Memuru</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41</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a:solidFill>
                            <a:schemeClr val="tx1"/>
                          </a:solidFill>
                        </a:rPr>
                        <a:t>86.369</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90.504</a:t>
                      </a:r>
                    </a:p>
                  </a:txBody>
                  <a:tcPr marL="47625" marR="47625" marT="47625" marB="47625" anchor="ctr">
                    <a:solidFill>
                      <a:schemeClr val="accent3">
                        <a:lumMod val="20000"/>
                        <a:lumOff val="80000"/>
                      </a:schemeClr>
                    </a:solidFill>
                  </a:tcPr>
                </a:tc>
              </a:tr>
              <a:tr h="527538">
                <a:tc>
                  <a:txBody>
                    <a:bodyPr/>
                    <a:lstStyle/>
                    <a:p>
                      <a:pPr algn="ctr" fontAlgn="ctr"/>
                      <a:r>
                        <a:rPr lang="tr-TR" sz="1200"/>
                        <a:t>İcra Memuru</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87.995</a:t>
                      </a:r>
                    </a:p>
                  </a:txBody>
                  <a:tcPr marL="47625" marR="47625" marT="47625" marB="47625" anchor="ctr"/>
                </a:tc>
                <a:tc>
                  <a:txBody>
                    <a:bodyPr/>
                    <a:lstStyle/>
                    <a:p>
                      <a:pPr algn="ctr" fontAlgn="ctr"/>
                      <a:r>
                        <a:rPr lang="tr-TR" sz="1200" dirty="0"/>
                        <a:t>91.401</a:t>
                      </a:r>
                    </a:p>
                  </a:txBody>
                  <a:tcPr marL="47625" marR="47625" marT="47625" marB="47625" anchor="ctr"/>
                </a:tc>
              </a:tr>
              <a:tr h="527538">
                <a:tc>
                  <a:txBody>
                    <a:bodyPr/>
                    <a:lstStyle/>
                    <a:p>
                      <a:pPr algn="ctr" fontAlgn="ctr"/>
                      <a:r>
                        <a:rPr lang="tr-TR" sz="1200"/>
                        <a:t>İcra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dirty="0"/>
                        <a:t>332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83.670</a:t>
                      </a:r>
                    </a:p>
                  </a:txBody>
                  <a:tcPr marL="47625" marR="47625" marT="47625" marB="47625" anchor="ctr"/>
                </a:tc>
                <a:tc>
                  <a:txBody>
                    <a:bodyPr/>
                    <a:lstStyle/>
                    <a:p>
                      <a:pPr algn="ctr" fontAlgn="ctr"/>
                      <a:r>
                        <a:rPr lang="tr-TR" sz="1200"/>
                        <a:t>93.474</a:t>
                      </a:r>
                    </a:p>
                  </a:txBody>
                  <a:tcPr marL="47625" marR="47625" marT="47625" marB="47625" anchor="ctr"/>
                </a:tc>
              </a:tr>
              <a:tr h="527538">
                <a:tc>
                  <a:txBody>
                    <a:bodyPr/>
                    <a:lstStyle/>
                    <a:p>
                      <a:pPr algn="ctr" fontAlgn="ctr"/>
                      <a:r>
                        <a:rPr lang="tr-TR" sz="1200"/>
                        <a:t>İcra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79.371</a:t>
                      </a:r>
                    </a:p>
                  </a:txBody>
                  <a:tcPr marL="47625" marR="47625" marT="47625" marB="47625" anchor="ctr"/>
                </a:tc>
                <a:tc>
                  <a:txBody>
                    <a:bodyPr/>
                    <a:lstStyle/>
                    <a:p>
                      <a:pPr algn="ctr" fontAlgn="ctr"/>
                      <a:r>
                        <a:rPr lang="tr-TR" sz="1200"/>
                        <a:t>95.276</a:t>
                      </a:r>
                    </a:p>
                  </a:txBody>
                  <a:tcPr marL="47625" marR="47625" marT="47625" marB="47625" anchor="ctr"/>
                </a:tc>
              </a:tr>
              <a:tr h="527538">
                <a:tc>
                  <a:txBody>
                    <a:bodyPr/>
                    <a:lstStyle/>
                    <a:p>
                      <a:pPr algn="ctr" fontAlgn="ctr"/>
                      <a:r>
                        <a:rPr lang="tr-TR" sz="1200" dirty="0"/>
                        <a:t>İcra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444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79.371</a:t>
                      </a:r>
                    </a:p>
                  </a:txBody>
                  <a:tcPr marL="47625" marR="47625" marT="47625" marB="47625" anchor="ctr">
                    <a:solidFill>
                      <a:srgbClr val="92D050"/>
                    </a:solidFill>
                  </a:tcPr>
                </a:tc>
                <a:tc>
                  <a:txBody>
                    <a:bodyPr/>
                    <a:lstStyle/>
                    <a:p>
                      <a:pPr algn="ctr" fontAlgn="ctr"/>
                      <a:r>
                        <a:rPr lang="tr-TR" sz="1200" dirty="0"/>
                        <a:t>95.276</a:t>
                      </a:r>
                    </a:p>
                  </a:txBody>
                  <a:tcPr marL="47625" marR="47625" marT="47625" marB="47625" anchor="ctr">
                    <a:solidFill>
                      <a:srgbClr val="92D050"/>
                    </a:solidFill>
                  </a:tcPr>
                </a:tc>
              </a:tr>
              <a:tr h="527538">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267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84.977</a:t>
                      </a:r>
                    </a:p>
                  </a:txBody>
                  <a:tcPr marL="47625" marR="47625" marT="47625" marB="47625" anchor="ctr"/>
                </a:tc>
                <a:tc>
                  <a:txBody>
                    <a:bodyPr/>
                    <a:lstStyle/>
                    <a:p>
                      <a:pPr algn="ctr" fontAlgn="ctr"/>
                      <a:r>
                        <a:rPr lang="tr-TR" sz="1200"/>
                        <a:t>93.835</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190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83.332</a:t>
                      </a:r>
                    </a:p>
                  </a:txBody>
                  <a:tcPr marL="47625" marR="47625" marT="47625" marB="47625" anchor="ctr"/>
                </a:tc>
                <a:tc>
                  <a:txBody>
                    <a:bodyPr/>
                    <a:lstStyle/>
                    <a:p>
                      <a:pPr algn="ctr" fontAlgn="ctr"/>
                      <a:r>
                        <a:rPr lang="tr-TR" sz="1200"/>
                        <a:t>97.166</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297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82.403</a:t>
                      </a:r>
                    </a:p>
                  </a:txBody>
                  <a:tcPr marL="47625" marR="47625" marT="47625" marB="47625" anchor="ctr"/>
                </a:tc>
                <a:tc>
                  <a:txBody>
                    <a:bodyPr/>
                    <a:lstStyle/>
                    <a:p>
                      <a:pPr algn="ctr" fontAlgn="ctr"/>
                      <a:r>
                        <a:rPr lang="tr-TR" sz="1200"/>
                        <a:t>94.052</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1,525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77.718</a:t>
                      </a:r>
                    </a:p>
                  </a:txBody>
                  <a:tcPr marL="47625" marR="47625" marT="47625" marB="47625" anchor="ctr"/>
                </a:tc>
                <a:tc>
                  <a:txBody>
                    <a:bodyPr/>
                    <a:lstStyle/>
                    <a:p>
                      <a:pPr algn="ctr" fontAlgn="ctr"/>
                      <a:r>
                        <a:rPr lang="tr-TR" sz="1200"/>
                        <a:t>97.051</a:t>
                      </a:r>
                    </a:p>
                  </a:txBody>
                  <a:tcPr marL="47625" marR="47625" marT="47625" marB="47625" anchor="ctr"/>
                </a:tc>
              </a:tr>
              <a:tr h="52753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2,279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77.718</a:t>
                      </a:r>
                    </a:p>
                  </a:txBody>
                  <a:tcPr marL="47625" marR="47625" marT="47625" marB="47625" anchor="ctr">
                    <a:solidFill>
                      <a:srgbClr val="92D050"/>
                    </a:solidFill>
                  </a:tcPr>
                </a:tc>
                <a:tc>
                  <a:txBody>
                    <a:bodyPr/>
                    <a:lstStyle/>
                    <a:p>
                      <a:pPr algn="ctr" fontAlgn="ctr"/>
                      <a:r>
                        <a:rPr lang="tr-TR" sz="1200" dirty="0"/>
                        <a:t>97.166</a:t>
                      </a:r>
                    </a:p>
                  </a:txBody>
                  <a:tcPr marL="47625" marR="47625" marT="47625" marB="47625" anchor="ctr">
                    <a:solidFill>
                      <a:srgbClr val="92D050"/>
                    </a:solidFill>
                  </a:tcPr>
                </a:tc>
              </a:tr>
              <a:tr h="527538">
                <a:tc>
                  <a:txBody>
                    <a:bodyPr/>
                    <a:lstStyle/>
                    <a:p>
                      <a:pPr algn="ctr" fontAlgn="ctr"/>
                      <a:r>
                        <a:rPr lang="tr-TR" sz="1200"/>
                        <a:t>Merkezi Satınalma Uzm. Yrd.</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90.050</a:t>
                      </a:r>
                    </a:p>
                  </a:txBody>
                  <a:tcPr marL="47625" marR="47625" marT="47625" marB="47625" anchor="ctr"/>
                </a:tc>
                <a:tc>
                  <a:txBody>
                    <a:bodyPr/>
                    <a:lstStyle/>
                    <a:p>
                      <a:pPr algn="ctr" fontAlgn="ctr"/>
                      <a:r>
                        <a:rPr lang="tr-TR" sz="1200"/>
                        <a:t>99.265</a:t>
                      </a:r>
                    </a:p>
                  </a:txBody>
                  <a:tcPr marL="47625" marR="47625" marT="47625" marB="47625" anchor="ctr"/>
                </a:tc>
              </a:tr>
              <a:tr h="527538">
                <a:tc>
                  <a:txBody>
                    <a:bodyPr/>
                    <a:lstStyle/>
                    <a:p>
                      <a:pPr algn="ctr" fontAlgn="ctr"/>
                      <a:r>
                        <a:rPr lang="tr-TR" sz="1200"/>
                        <a:t>Merkezi Satınalma Uzm. Yrd.</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94.309</a:t>
                      </a:r>
                    </a:p>
                  </a:txBody>
                  <a:tcPr marL="47625" marR="47625" marT="47625" marB="47625" anchor="ctr"/>
                </a:tc>
                <a:tc>
                  <a:txBody>
                    <a:bodyPr/>
                    <a:lstStyle/>
                    <a:p>
                      <a:pPr algn="ctr" fontAlgn="ctr"/>
                      <a:r>
                        <a:rPr lang="tr-TR" sz="1200"/>
                        <a:t>94.402</a:t>
                      </a:r>
                    </a:p>
                  </a:txBody>
                  <a:tcPr marL="47625" marR="47625" marT="47625" marB="47625" anchor="ctr"/>
                </a:tc>
              </a:tr>
              <a:tr h="527538">
                <a:tc>
                  <a:txBody>
                    <a:bodyPr/>
                    <a:lstStyle/>
                    <a:p>
                      <a:pPr algn="ctr" fontAlgn="ctr"/>
                      <a:r>
                        <a:rPr lang="tr-TR" sz="1200" dirty="0"/>
                        <a:t>Merkezi </a:t>
                      </a:r>
                      <a:r>
                        <a:rPr lang="tr-TR" sz="1200" dirty="0" err="1"/>
                        <a:t>Satınalma</a:t>
                      </a:r>
                      <a:r>
                        <a:rPr lang="tr-TR" sz="1200" dirty="0"/>
                        <a:t> </a:t>
                      </a:r>
                      <a:r>
                        <a:rPr lang="tr-TR" sz="1200" dirty="0" err="1"/>
                        <a:t>Uzm</a:t>
                      </a:r>
                      <a:r>
                        <a:rPr lang="tr-TR" sz="1200" dirty="0"/>
                        <a:t>. Yrd.</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90.050</a:t>
                      </a:r>
                    </a:p>
                  </a:txBody>
                  <a:tcPr marL="47625" marR="47625" marT="47625" marB="47625" anchor="ctr">
                    <a:solidFill>
                      <a:srgbClr val="92D050"/>
                    </a:solidFill>
                  </a:tcPr>
                </a:tc>
                <a:tc>
                  <a:txBody>
                    <a:bodyPr/>
                    <a:lstStyle/>
                    <a:p>
                      <a:pPr algn="ctr" fontAlgn="ctr"/>
                      <a:r>
                        <a:rPr lang="tr-TR" sz="1200" dirty="0"/>
                        <a:t>99.265</a:t>
                      </a:r>
                    </a:p>
                  </a:txBody>
                  <a:tcPr marL="47625" marR="47625" marT="47625" marB="47625" anchor="ctr">
                    <a:solidFill>
                      <a:srgbClr val="92D050"/>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52.jpg"/>
          <p:cNvPicPr>
            <a:picLocks noGrp="1" noChangeAspect="1"/>
          </p:cNvPicPr>
          <p:nvPr>
            <p:ph sz="quarter" idx="1"/>
          </p:nvPr>
        </p:nvPicPr>
        <p:blipFill>
          <a:blip r:embed="rId2" cstate="print"/>
          <a:stretch>
            <a:fillRect/>
          </a:stretch>
        </p:blipFill>
        <p:spPr>
          <a:xfrm>
            <a:off x="0" y="0"/>
            <a:ext cx="9144000" cy="537321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5373216"/>
          <a:ext cx="9144000" cy="1412776"/>
        </p:xfrm>
        <a:graphic>
          <a:graphicData uri="http://schemas.openxmlformats.org/drawingml/2006/table">
            <a:tbl>
              <a:tblPr firstRow="1" bandRow="1">
                <a:tableStyleId>{775DCB02-9BB8-47FD-8907-85C794F793BA}</a:tableStyleId>
              </a:tblPr>
              <a:tblGrid>
                <a:gridCol w="3483429"/>
                <a:gridCol w="1596571"/>
                <a:gridCol w="2032000"/>
                <a:gridCol w="2032000"/>
              </a:tblGrid>
              <a:tr h="528182">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a:t>
                      </a:r>
                      <a:r>
                        <a:rPr lang="tr-TR" sz="1400" baseline="0" dirty="0" smtClean="0">
                          <a:solidFill>
                            <a:schemeClr val="tx1"/>
                          </a:solidFill>
                          <a:latin typeface="Arial Black" panose="020B0A04020102020204" pitchFamily="34" charset="0"/>
                        </a:rPr>
                        <a:t> Puanı</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2015 Taban Sırası</a:t>
                      </a:r>
                      <a:endParaRPr lang="tr-TR" sz="1400" dirty="0">
                        <a:solidFill>
                          <a:schemeClr val="tx1"/>
                        </a:solidFill>
                        <a:latin typeface="Arial Black" panose="020B0A04020102020204" pitchFamily="34" charset="0"/>
                      </a:endParaRPr>
                    </a:p>
                  </a:txBody>
                  <a:tcPr/>
                </a:tc>
              </a:tr>
              <a:tr h="442297">
                <a:tc>
                  <a:txBody>
                    <a:bodyPr/>
                    <a:lstStyle/>
                    <a:p>
                      <a:pPr algn="ctr"/>
                      <a:r>
                        <a:rPr lang="tr-TR" sz="1400" dirty="0" smtClean="0">
                          <a:latin typeface="Arial Black" panose="020B0A04020102020204" pitchFamily="34" charset="0"/>
                        </a:rPr>
                        <a:t>Marmara Üniversitesi</a:t>
                      </a:r>
                      <a:endParaRPr lang="tr-TR" sz="1400" dirty="0">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YGS-6</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307,248</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237000</a:t>
                      </a:r>
                      <a:endParaRPr lang="tr-TR" sz="1400" dirty="0">
                        <a:latin typeface="Arial Black" panose="020B0A04020102020204" pitchFamily="34" charset="0"/>
                      </a:endParaRPr>
                    </a:p>
                  </a:txBody>
                  <a:tcPr/>
                </a:tc>
              </a:tr>
              <a:tr h="442297">
                <a:tc>
                  <a:txBody>
                    <a:bodyPr/>
                    <a:lstStyle/>
                    <a:p>
                      <a:pPr algn="ctr"/>
                      <a:r>
                        <a:rPr lang="tr-TR" sz="1400" dirty="0" smtClean="0">
                          <a:latin typeface="Arial Black" panose="020B0A04020102020204" pitchFamily="34" charset="0"/>
                        </a:rPr>
                        <a:t>Trakya</a:t>
                      </a:r>
                      <a:r>
                        <a:rPr lang="tr-TR" sz="1400" baseline="0" dirty="0" smtClean="0">
                          <a:latin typeface="Arial Black" panose="020B0A04020102020204" pitchFamily="34" charset="0"/>
                        </a:rPr>
                        <a:t> Üniversitesi (İ.Ö)</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YGS-6</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256,168</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541000</a:t>
                      </a:r>
                      <a:endParaRPr lang="tr-TR" sz="1400" dirty="0">
                        <a:latin typeface="Arial Black" panose="020B0A040201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2021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03412">
                <a:tc>
                  <a:txBody>
                    <a:bodyPr/>
                    <a:lstStyle/>
                    <a:p>
                      <a:pPr algn="ctr" fontAlgn="ctr"/>
                      <a:r>
                        <a:rPr lang="tr-TR" sz="1100" b="0" dirty="0">
                          <a:solidFill>
                            <a:schemeClr val="tx1"/>
                          </a:solidFill>
                        </a:rPr>
                        <a:t>Puantör</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2</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86.569</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86.739</a:t>
                      </a:r>
                    </a:p>
                  </a:txBody>
                  <a:tcPr marL="47625" marR="47625" marT="47625" marB="47625" anchor="ctr">
                    <a:solidFill>
                      <a:schemeClr val="accent3">
                        <a:lumMod val="20000"/>
                        <a:lumOff val="80000"/>
                      </a:schemeClr>
                    </a:solidFill>
                  </a:tcPr>
                </a:tc>
              </a:tr>
              <a:tr h="361292">
                <a:tc>
                  <a:txBody>
                    <a:bodyPr/>
                    <a:lstStyle/>
                    <a:p>
                      <a:pPr algn="ctr" fontAlgn="ctr"/>
                      <a:r>
                        <a:rPr lang="tr-TR" sz="1100" dirty="0"/>
                        <a:t>Puantör</a:t>
                      </a:r>
                    </a:p>
                  </a:txBody>
                  <a:tcPr marL="47625" marR="47625" marT="47625" marB="47625" anchor="ctr"/>
                </a:tc>
                <a:tc>
                  <a:txBody>
                    <a:bodyPr/>
                    <a:lstStyle/>
                    <a:p>
                      <a:pPr algn="ctr" fontAlgn="ctr"/>
                      <a:r>
                        <a:rPr lang="tr-TR" sz="1100" dirty="0"/>
                        <a:t>2014</a:t>
                      </a:r>
                    </a:p>
                  </a:txBody>
                  <a:tcPr marL="47625" marR="47625" marT="47625" marB="47625" anchor="ctr"/>
                </a:tc>
                <a:tc>
                  <a:txBody>
                    <a:bodyPr/>
                    <a:lstStyle/>
                    <a:p>
                      <a:pPr algn="ctr" fontAlgn="ctr"/>
                      <a:r>
                        <a:rPr lang="tr-TR" sz="1100"/>
                        <a:t>105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82.987</a:t>
                      </a:r>
                    </a:p>
                  </a:txBody>
                  <a:tcPr marL="47625" marR="47625" marT="47625" marB="47625" anchor="ctr"/>
                </a:tc>
                <a:tc>
                  <a:txBody>
                    <a:bodyPr/>
                    <a:lstStyle/>
                    <a:p>
                      <a:pPr algn="ctr" fontAlgn="ctr"/>
                      <a:r>
                        <a:rPr lang="tr-TR" sz="1100"/>
                        <a:t>91.863</a:t>
                      </a:r>
                    </a:p>
                  </a:txBody>
                  <a:tcPr marL="47625" marR="47625" marT="47625" marB="47625" anchor="ctr"/>
                </a:tc>
              </a:tr>
              <a:tr h="317920">
                <a:tc>
                  <a:txBody>
                    <a:bodyPr/>
                    <a:lstStyle/>
                    <a:p>
                      <a:pPr algn="ctr" fontAlgn="ctr"/>
                      <a:r>
                        <a:rPr lang="tr-TR" sz="1100" dirty="0"/>
                        <a:t>Puantör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107</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82.987</a:t>
                      </a:r>
                    </a:p>
                  </a:txBody>
                  <a:tcPr marL="47625" marR="47625" marT="47625" marB="47625" anchor="ctr">
                    <a:solidFill>
                      <a:srgbClr val="92D050"/>
                    </a:solidFill>
                  </a:tcPr>
                </a:tc>
                <a:tc>
                  <a:txBody>
                    <a:bodyPr/>
                    <a:lstStyle/>
                    <a:p>
                      <a:pPr algn="ctr" fontAlgn="ctr"/>
                      <a:r>
                        <a:rPr lang="tr-TR" sz="1100" dirty="0"/>
                        <a:t>91.863</a:t>
                      </a:r>
                    </a:p>
                  </a:txBody>
                  <a:tcPr marL="47625" marR="47625" marT="47625" marB="47625" anchor="ctr">
                    <a:solidFill>
                      <a:srgbClr val="92D050"/>
                    </a:solidFill>
                  </a:tcPr>
                </a:tc>
              </a:tr>
              <a:tr h="403412">
                <a:tc>
                  <a:txBody>
                    <a:bodyPr/>
                    <a:lstStyle/>
                    <a:p>
                      <a:pPr algn="ctr" fontAlgn="ctr"/>
                      <a:r>
                        <a:rPr lang="tr-TR" sz="1100"/>
                        <a:t>Sekreter</a:t>
                      </a:r>
                    </a:p>
                  </a:txBody>
                  <a:tcPr marL="47625" marR="47625" marT="47625" marB="47625" anchor="ctr"/>
                </a:tc>
                <a:tc>
                  <a:txBody>
                    <a:bodyPr/>
                    <a:lstStyle/>
                    <a:p>
                      <a:pPr algn="ctr" fontAlgn="ctr"/>
                      <a:r>
                        <a:rPr lang="tr-TR" sz="1100" dirty="0"/>
                        <a:t>2013</a:t>
                      </a:r>
                    </a:p>
                  </a:txBody>
                  <a:tcPr marL="47625" marR="47625" marT="47625" marB="47625" anchor="ctr"/>
                </a:tc>
                <a:tc>
                  <a:txBody>
                    <a:bodyPr/>
                    <a:lstStyle/>
                    <a:p>
                      <a:pPr algn="ctr" fontAlgn="ctr"/>
                      <a:r>
                        <a:rPr lang="tr-TR" sz="1100" dirty="0"/>
                        <a:t>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85.446</a:t>
                      </a:r>
                    </a:p>
                  </a:txBody>
                  <a:tcPr marL="47625" marR="47625" marT="47625" marB="47625" anchor="ctr"/>
                </a:tc>
                <a:tc>
                  <a:txBody>
                    <a:bodyPr/>
                    <a:lstStyle/>
                    <a:p>
                      <a:pPr algn="ctr" fontAlgn="ctr"/>
                      <a:r>
                        <a:rPr lang="tr-TR" sz="1100"/>
                        <a:t>85.943</a:t>
                      </a:r>
                    </a:p>
                  </a:txBody>
                  <a:tcPr marL="47625" marR="47625" marT="47625" marB="47625" anchor="ctr"/>
                </a:tc>
              </a:tr>
              <a:tr h="403412">
                <a:tc>
                  <a:txBody>
                    <a:bodyPr/>
                    <a:lstStyle/>
                    <a:p>
                      <a:pPr algn="ctr" fontAlgn="ctr"/>
                      <a:r>
                        <a:rPr lang="tr-TR" sz="1100" dirty="0"/>
                        <a:t>Sekreter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85.446</a:t>
                      </a:r>
                    </a:p>
                  </a:txBody>
                  <a:tcPr marL="47625" marR="47625" marT="47625" marB="47625" anchor="ctr">
                    <a:solidFill>
                      <a:srgbClr val="92D050"/>
                    </a:solidFill>
                  </a:tcPr>
                </a:tc>
                <a:tc>
                  <a:txBody>
                    <a:bodyPr/>
                    <a:lstStyle/>
                    <a:p>
                      <a:pPr algn="ctr" fontAlgn="ctr"/>
                      <a:r>
                        <a:rPr lang="tr-TR" sz="1100" dirty="0"/>
                        <a:t>85.943</a:t>
                      </a:r>
                    </a:p>
                  </a:txBody>
                  <a:tcPr marL="47625" marR="47625" marT="47625" marB="47625" anchor="ctr">
                    <a:solidFill>
                      <a:srgbClr val="92D050"/>
                    </a:solidFill>
                  </a:tcPr>
                </a:tc>
              </a:tr>
              <a:tr h="403412">
                <a:tc>
                  <a:txBody>
                    <a:bodyPr/>
                    <a:lstStyle/>
                    <a:p>
                      <a:pPr algn="ctr" fontAlgn="ctr"/>
                      <a:r>
                        <a:rPr lang="tr-TR" sz="1100"/>
                        <a:t>Tahsildar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dirty="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83.928</a:t>
                      </a:r>
                    </a:p>
                  </a:txBody>
                  <a:tcPr marL="47625" marR="47625" marT="47625" marB="47625" anchor="ctr"/>
                </a:tc>
                <a:tc>
                  <a:txBody>
                    <a:bodyPr/>
                    <a:lstStyle/>
                    <a:p>
                      <a:pPr algn="ctr" fontAlgn="ctr"/>
                      <a:r>
                        <a:rPr lang="tr-TR" sz="1100"/>
                        <a:t>83.928</a:t>
                      </a:r>
                    </a:p>
                  </a:txBody>
                  <a:tcPr marL="47625" marR="47625" marT="47625" marB="47625" anchor="ctr"/>
                </a:tc>
              </a:tr>
              <a:tr h="403412">
                <a:tc>
                  <a:txBody>
                    <a:bodyPr/>
                    <a:lstStyle/>
                    <a:p>
                      <a:pPr algn="ctr" fontAlgn="ctr"/>
                      <a:r>
                        <a:rPr lang="tr-TR" sz="1100" dirty="0"/>
                        <a:t>Tahsildar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a:t>87.166</a:t>
                      </a:r>
                    </a:p>
                  </a:txBody>
                  <a:tcPr marL="47625" marR="47625" marT="47625" marB="47625" anchor="ctr"/>
                </a:tc>
                <a:tc>
                  <a:txBody>
                    <a:bodyPr/>
                    <a:lstStyle/>
                    <a:p>
                      <a:pPr algn="ctr" fontAlgn="ctr"/>
                      <a:r>
                        <a:rPr lang="tr-TR" sz="1100"/>
                        <a:t>87.166</a:t>
                      </a:r>
                    </a:p>
                  </a:txBody>
                  <a:tcPr marL="47625" marR="47625" marT="47625" marB="47625" anchor="ctr"/>
                </a:tc>
              </a:tr>
              <a:tr h="403412">
                <a:tc>
                  <a:txBody>
                    <a:bodyPr/>
                    <a:lstStyle/>
                    <a:p>
                      <a:pPr algn="ctr" fontAlgn="ctr"/>
                      <a:r>
                        <a:rPr lang="tr-TR" sz="1100" dirty="0"/>
                        <a:t>Tahsildar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83.928</a:t>
                      </a:r>
                    </a:p>
                  </a:txBody>
                  <a:tcPr marL="47625" marR="47625" marT="47625" marB="47625" anchor="ctr">
                    <a:solidFill>
                      <a:srgbClr val="92D050"/>
                    </a:solidFill>
                  </a:tcPr>
                </a:tc>
                <a:tc>
                  <a:txBody>
                    <a:bodyPr/>
                    <a:lstStyle/>
                    <a:p>
                      <a:pPr algn="ctr" fontAlgn="ctr"/>
                      <a:r>
                        <a:rPr lang="tr-TR" sz="1100" dirty="0"/>
                        <a:t>87.166</a:t>
                      </a:r>
                    </a:p>
                  </a:txBody>
                  <a:tcPr marL="47625" marR="47625" marT="47625" marB="47625" anchor="ctr">
                    <a:solidFill>
                      <a:srgbClr val="92D050"/>
                    </a:solidFill>
                  </a:tcP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76</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85.980</a:t>
                      </a:r>
                    </a:p>
                  </a:txBody>
                  <a:tcPr marL="47625" marR="47625" marT="47625" marB="47625" anchor="ctr"/>
                </a:tc>
                <a:tc>
                  <a:txBody>
                    <a:bodyPr/>
                    <a:lstStyle/>
                    <a:p>
                      <a:pPr algn="ctr" fontAlgn="ctr"/>
                      <a:r>
                        <a:rPr lang="tr-TR" sz="1100"/>
                        <a:t>90.059</a:t>
                      </a:r>
                    </a:p>
                  </a:txBody>
                  <a:tcPr marL="47625" marR="47625" marT="47625" marB="47625" anchor="ct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77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dirty="0"/>
                        <a:t>83.921</a:t>
                      </a:r>
                    </a:p>
                  </a:txBody>
                  <a:tcPr marL="47625" marR="47625" marT="47625" marB="47625" anchor="ctr"/>
                </a:tc>
                <a:tc>
                  <a:txBody>
                    <a:bodyPr/>
                    <a:lstStyle/>
                    <a:p>
                      <a:pPr algn="ctr" fontAlgn="ctr"/>
                      <a:r>
                        <a:rPr lang="tr-TR" sz="1100" dirty="0"/>
                        <a:t>94.233</a:t>
                      </a:r>
                    </a:p>
                  </a:txBody>
                  <a:tcPr marL="47625" marR="47625" marT="47625" marB="47625" anchor="ct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119</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83.845</a:t>
                      </a:r>
                    </a:p>
                  </a:txBody>
                  <a:tcPr marL="47625" marR="47625" marT="47625" marB="47625" anchor="ctr"/>
                </a:tc>
                <a:tc>
                  <a:txBody>
                    <a:bodyPr/>
                    <a:lstStyle/>
                    <a:p>
                      <a:pPr algn="ctr" fontAlgn="ctr"/>
                      <a:r>
                        <a:rPr lang="tr-TR" sz="1100" dirty="0"/>
                        <a:t>90.115</a:t>
                      </a:r>
                    </a:p>
                  </a:txBody>
                  <a:tcPr marL="47625" marR="47625" marT="47625" marB="47625" anchor="ct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480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77.894</a:t>
                      </a:r>
                    </a:p>
                  </a:txBody>
                  <a:tcPr marL="47625" marR="47625" marT="47625" marB="47625" anchor="ctr"/>
                </a:tc>
                <a:tc>
                  <a:txBody>
                    <a:bodyPr/>
                    <a:lstStyle/>
                    <a:p>
                      <a:pPr algn="ctr" fontAlgn="ctr"/>
                      <a:r>
                        <a:rPr lang="tr-TR" sz="1100" dirty="0"/>
                        <a:t>95.035</a:t>
                      </a:r>
                    </a:p>
                  </a:txBody>
                  <a:tcPr marL="47625" marR="47625" marT="47625" marB="47625" anchor="ctr"/>
                </a:tc>
              </a:tr>
              <a:tr h="403412">
                <a:tc>
                  <a:txBody>
                    <a:bodyPr/>
                    <a:lstStyle/>
                    <a:p>
                      <a:pPr algn="ctr" fontAlgn="ctr"/>
                      <a:r>
                        <a:rPr lang="tr-TR" sz="1100"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752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77.894</a:t>
                      </a:r>
                    </a:p>
                  </a:txBody>
                  <a:tcPr marL="47625" marR="47625" marT="47625" marB="47625" anchor="ctr">
                    <a:solidFill>
                      <a:srgbClr val="92D050"/>
                    </a:solidFill>
                  </a:tcPr>
                </a:tc>
                <a:tc>
                  <a:txBody>
                    <a:bodyPr/>
                    <a:lstStyle/>
                    <a:p>
                      <a:pPr algn="ctr" fontAlgn="ctr"/>
                      <a:r>
                        <a:rPr lang="tr-TR" sz="1100" dirty="0"/>
                        <a:t>95.035</a:t>
                      </a:r>
                    </a:p>
                  </a:txBody>
                  <a:tcPr marL="47625" marR="47625" marT="47625" marB="47625" anchor="ctr">
                    <a:solidFill>
                      <a:srgbClr val="92D050"/>
                    </a:solidFill>
                  </a:tcPr>
                </a:tc>
              </a:tr>
              <a:tr h="403412">
                <a:tc>
                  <a:txBody>
                    <a:bodyPr/>
                    <a:lstStyle/>
                    <a:p>
                      <a:pPr algn="ctr" fontAlgn="ctr"/>
                      <a:r>
                        <a:rPr lang="tr-TR" sz="1100"/>
                        <a:t>Veznedar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78.443</a:t>
                      </a:r>
                    </a:p>
                  </a:txBody>
                  <a:tcPr marL="47625" marR="47625" marT="47625" marB="47625" anchor="ctr"/>
                </a:tc>
                <a:tc>
                  <a:txBody>
                    <a:bodyPr/>
                    <a:lstStyle/>
                    <a:p>
                      <a:pPr algn="ctr" fontAlgn="ctr"/>
                      <a:r>
                        <a:rPr lang="tr-TR" sz="1100"/>
                        <a:t>87.881</a:t>
                      </a:r>
                    </a:p>
                  </a:txBody>
                  <a:tcPr marL="47625" marR="47625" marT="47625" marB="47625" anchor="ctr"/>
                </a:tc>
              </a:tr>
              <a:tr h="403412">
                <a:tc>
                  <a:txBody>
                    <a:bodyPr/>
                    <a:lstStyle/>
                    <a:p>
                      <a:pPr algn="ctr" fontAlgn="ctr"/>
                      <a:r>
                        <a:rPr lang="tr-TR" sz="1100" dirty="0"/>
                        <a:t>Veznedar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10</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78.443</a:t>
                      </a:r>
                    </a:p>
                  </a:txBody>
                  <a:tcPr marL="47625" marR="47625" marT="47625" marB="47625" anchor="ctr">
                    <a:solidFill>
                      <a:srgbClr val="92D050"/>
                    </a:solidFill>
                  </a:tcPr>
                </a:tc>
                <a:tc>
                  <a:txBody>
                    <a:bodyPr/>
                    <a:lstStyle/>
                    <a:p>
                      <a:pPr algn="ctr" fontAlgn="ctr"/>
                      <a:r>
                        <a:rPr lang="tr-TR" sz="1100" dirty="0"/>
                        <a:t>87.881</a:t>
                      </a:r>
                    </a:p>
                  </a:txBody>
                  <a:tcPr marL="47625" marR="47625" marT="47625" marB="47625" anchor="ctr">
                    <a:solidFill>
                      <a:srgbClr val="92D050"/>
                    </a:solidFill>
                  </a:tcPr>
                </a:tc>
              </a:tr>
              <a:tr h="403412">
                <a:tc>
                  <a:txBody>
                    <a:bodyPr/>
                    <a:lstStyle/>
                    <a:p>
                      <a:pPr algn="ctr" fontAlgn="ctr"/>
                      <a:r>
                        <a:rPr lang="tr-TR" sz="1100"/>
                        <a:t>Yurt Yönetim Memuru</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300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84.143</a:t>
                      </a:r>
                    </a:p>
                  </a:txBody>
                  <a:tcPr marL="47625" marR="47625" marT="47625" marB="47625" anchor="ctr"/>
                </a:tc>
                <a:tc>
                  <a:txBody>
                    <a:bodyPr/>
                    <a:lstStyle/>
                    <a:p>
                      <a:pPr algn="ctr" fontAlgn="ctr"/>
                      <a:r>
                        <a:rPr lang="tr-TR" sz="1100"/>
                        <a:t>88.244</a:t>
                      </a:r>
                    </a:p>
                  </a:txBody>
                  <a:tcPr marL="47625" marR="47625" marT="47625" marB="47625" anchor="ctr"/>
                </a:tc>
              </a:tr>
              <a:tr h="403412">
                <a:tc>
                  <a:txBody>
                    <a:bodyPr/>
                    <a:lstStyle/>
                    <a:p>
                      <a:pPr algn="ctr" fontAlgn="ctr"/>
                      <a:r>
                        <a:rPr lang="tr-TR" sz="1100" dirty="0"/>
                        <a:t>Yurt Yönetim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300</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84.143</a:t>
                      </a:r>
                    </a:p>
                  </a:txBody>
                  <a:tcPr marL="47625" marR="47625" marT="47625" marB="47625" anchor="ctr">
                    <a:solidFill>
                      <a:srgbClr val="92D050"/>
                    </a:solidFill>
                  </a:tcPr>
                </a:tc>
                <a:tc>
                  <a:txBody>
                    <a:bodyPr/>
                    <a:lstStyle/>
                    <a:p>
                      <a:pPr algn="ctr" fontAlgn="ctr"/>
                      <a:r>
                        <a:rPr lang="tr-TR" sz="1100" dirty="0"/>
                        <a:t>88.244</a:t>
                      </a:r>
                    </a:p>
                  </a:txBody>
                  <a:tcPr marL="47625" marR="47625" marT="47625" marB="47625" anchor="ctr">
                    <a:solidFill>
                      <a:srgbClr val="92D050"/>
                    </a:solidFill>
                  </a:tcPr>
                </a:tc>
              </a:tr>
            </a:tbl>
          </a:graphicData>
        </a:graphic>
      </p:graphicFrame>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1">
            <a:schemeClr val="dk1"/>
          </a:lnRef>
          <a:fillRef idx="3">
            <a:schemeClr val="dk1"/>
          </a:fillRef>
          <a:effectRef idx="2">
            <a:schemeClr val="dk1"/>
          </a:effectRef>
          <a:fontRef idx="minor">
            <a:schemeClr val="lt1"/>
          </a:fontRef>
        </p:style>
        <p:txBody>
          <a:bodyPr>
            <a:normAutofit fontScale="90000"/>
          </a:bodyPr>
          <a:lstStyle/>
          <a:p>
            <a:pPr algn="ctr"/>
            <a:r>
              <a:rPr lang="tr-TR" b="1" dirty="0" smtClean="0"/>
              <a:t>Siyaset bilimi ve uluslar arası ilişkiler</a:t>
            </a:r>
            <a:endParaRPr lang="tr-TR" b="1" dirty="0"/>
          </a:p>
        </p:txBody>
      </p:sp>
      <p:sp>
        <p:nvSpPr>
          <p:cNvPr id="3" name="2 İçerik Yer Tutucusu"/>
          <p:cNvSpPr>
            <a:spLocks noGrp="1"/>
          </p:cNvSpPr>
          <p:nvPr>
            <p:ph sz="quarter" idx="1"/>
          </p:nvPr>
        </p:nvSpPr>
        <p:spPr>
          <a:xfrm>
            <a:off x="107504" y="643480"/>
            <a:ext cx="8712968" cy="6025880"/>
          </a:xfrm>
        </p:spPr>
        <p:style>
          <a:lnRef idx="0">
            <a:schemeClr val="dk1"/>
          </a:lnRef>
          <a:fillRef idx="3">
            <a:schemeClr val="dk1"/>
          </a:fillRef>
          <a:effectRef idx="3">
            <a:schemeClr val="dk1"/>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Siyaset Bilimi ve Uluslararası İlişkiler Programı; uluslararası ilişkiler alanında uzman yetiştirmek üzere öğrencilere temel ve güncel bilgilerin kazandırılmasını, uluslararası sistemin tarihini ve günümüze kadar geçirdiği evreleri, uluslararası sistemin işleyişini, hukuksal çerçevesini, olayların ve olguların irdelenmesini, eleştirel ve analitik düşünme becerisini kazandırmayı amaçlar.</a:t>
            </a:r>
            <a:br>
              <a:rPr lang="tr-TR" dirty="0" smtClean="0"/>
            </a:br>
            <a:r>
              <a:rPr lang="tr-TR" dirty="0" smtClean="0"/>
              <a:t/>
            </a:r>
            <a:br>
              <a:rPr lang="tr-TR" dirty="0" smtClean="0"/>
            </a:br>
            <a:r>
              <a:rPr lang="tr-TR" b="1" dirty="0" smtClean="0"/>
              <a:t>Kişisel Özellikler</a:t>
            </a:r>
          </a:p>
          <a:p>
            <a:pPr fontAlgn="base"/>
            <a:r>
              <a:rPr lang="tr-TR" dirty="0" smtClean="0"/>
              <a:t>Siyaset Bilimi ve Uluslararası İlişkiler Programında okumak isteyenlerin; okumayı ve araştırmayı seven, siyasal ve toplumsal konulara ilgi duyan, insan ilişkilerinde başarılı, en az bir dil öğrenmeye istekli, temsil niteliğine ve genel kültüre sahip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Siyaset Bilimi, Siyasal Düşünce Tarihi, Siyasal İktisadın Temelleri, Türk Anayasa Hukuku, Çağdaş Siyasal İdeolojiler, Karşılaştırmalı Siyasal Sistemler, Siyaset Biliminde Araştırma Metotları, Siyasal Kurumlar ve Siyasi Kültür, Diplomasi Tarihi, Dış Politika, Hukuk, Ekonomi, Sosyoloji, Psikoloji gibi derslerden oluşan bir program uygulanır.</a:t>
            </a:r>
            <a:br>
              <a:rPr lang="tr-TR" dirty="0" smtClean="0"/>
            </a:br>
            <a:r>
              <a:rPr lang="tr-TR" dirty="0" smtClean="0"/>
              <a:t/>
            </a:r>
            <a:br>
              <a:rPr lang="tr-TR" dirty="0" smtClean="0"/>
            </a:br>
            <a:r>
              <a:rPr lang="tr-TR" b="1" dirty="0" smtClean="0"/>
              <a:t>Sosyal Statü ve Unvanlar</a:t>
            </a:r>
          </a:p>
          <a:p>
            <a:pPr fontAlgn="base"/>
            <a:r>
              <a:rPr lang="tr-TR" dirty="0" smtClean="0"/>
              <a:t>Mezunlar 'Uluslar arası İlişkiler Uzmanı' unvanı alırlar.</a:t>
            </a:r>
            <a:br>
              <a:rPr lang="tr-TR" dirty="0" smtClean="0"/>
            </a:br>
            <a:r>
              <a:rPr lang="tr-TR" dirty="0" smtClean="0"/>
              <a:t/>
            </a:r>
            <a:br>
              <a:rPr lang="tr-TR" dirty="0" smtClean="0"/>
            </a:br>
            <a:r>
              <a:rPr lang="tr-TR" b="1" dirty="0" smtClean="0"/>
              <a:t>Çalışma Sahaları</a:t>
            </a:r>
          </a:p>
          <a:p>
            <a:r>
              <a:rPr lang="tr-TR" dirty="0" smtClean="0"/>
              <a:t>Mezunlar, kamu ve özel sektörde, Dışişleri Bakanlığı, üniversiteler, medya ve uluslararası bankalarda kariyer yapma imkânı bulabilmektedirler.</a:t>
            </a:r>
            <a:br>
              <a:rPr lang="tr-TR" dirty="0" smtClean="0"/>
            </a:br>
            <a:endParaRPr lang="tr-TR"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50x240-flags.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1850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466,971</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52900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365,44</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Gaziosmanpaşa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340000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250,228</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Niğde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364000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245,255</a:t>
                      </a:r>
                    </a:p>
                  </a:txBody>
                  <a:tcPr marL="9525" marR="9525" marT="9525" marB="0" anchor="ctr"/>
                </a:tc>
              </a:tr>
            </a:tbl>
          </a:graphicData>
        </a:graphic>
      </p:graphicFrame>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2,237</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77.343</a:t>
                      </a:r>
                    </a:p>
                  </a:txBody>
                  <a:tcPr marL="47625" marR="47625" marT="47625" marB="47625" anchor="ctr">
                    <a:solidFill>
                      <a:srgbClr val="92D050"/>
                    </a:solidFill>
                  </a:tcPr>
                </a:tc>
                <a:tc>
                  <a:txBody>
                    <a:bodyPr/>
                    <a:lstStyle/>
                    <a:p>
                      <a:pPr algn="ctr" fontAlgn="ctr"/>
                      <a:r>
                        <a:rPr lang="tr-TR" sz="1200" b="1" dirty="0"/>
                        <a:t>97.166</a:t>
                      </a:r>
                    </a:p>
                  </a:txBody>
                  <a:tcPr marL="47625" marR="47625" marT="47625" marB="47625" anchor="ctr">
                    <a:solidFill>
                      <a:srgbClr val="92D050"/>
                    </a:solidFill>
                  </a:tcP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86.583</a:t>
                      </a:r>
                    </a:p>
                  </a:txBody>
                  <a:tcPr marL="47625" marR="47625" marT="47625" marB="47625" anchor="ctr"/>
                </a:tc>
                <a:tc>
                  <a:txBody>
                    <a:bodyPr/>
                    <a:lstStyle/>
                    <a:p>
                      <a:pPr algn="ctr" fontAlgn="ctr"/>
                      <a:r>
                        <a:rPr lang="tr-TR" sz="1200"/>
                        <a:t>87.194</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85.287</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527538">
                <a:tc>
                  <a:txBody>
                    <a:bodyPr/>
                    <a:lstStyle/>
                    <a:p>
                      <a:pPr algn="ctr" fontAlgn="ctr"/>
                      <a:r>
                        <a:rPr lang="tr-TR" sz="1200" dirty="0"/>
                        <a:t>Bilet Kontrol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78.648</a:t>
                      </a:r>
                    </a:p>
                  </a:txBody>
                  <a:tcPr marL="47625" marR="47625" marT="47625" marB="47625" anchor="ctr">
                    <a:solidFill>
                      <a:srgbClr val="92D050"/>
                    </a:solidFill>
                  </a:tcPr>
                </a:tc>
                <a:tc>
                  <a:txBody>
                    <a:bodyPr/>
                    <a:lstStyle/>
                    <a:p>
                      <a:pPr algn="ctr" fontAlgn="ctr"/>
                      <a:r>
                        <a:rPr lang="tr-TR" sz="1200" dirty="0"/>
                        <a:t>92.611</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83.779</a:t>
                      </a:r>
                    </a:p>
                  </a:txBody>
                  <a:tcPr marL="47625" marR="47625" marT="47625" marB="47625" anchor="ctr"/>
                </a:tc>
                <a:tc>
                  <a:txBody>
                    <a:bodyPr/>
                    <a:lstStyle/>
                    <a:p>
                      <a:pPr algn="ctr" fontAlgn="ctr"/>
                      <a:r>
                        <a:rPr lang="tr-TR" sz="1200"/>
                        <a:t>94.147</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84.309</a:t>
                      </a:r>
                    </a:p>
                  </a:txBody>
                  <a:tcPr marL="47625" marR="47625" marT="47625" marB="47625" anchor="ctr"/>
                </a:tc>
                <a:tc>
                  <a:txBody>
                    <a:bodyPr/>
                    <a:lstStyle/>
                    <a:p>
                      <a:pPr algn="ctr" fontAlgn="ctr"/>
                      <a:r>
                        <a:rPr lang="tr-TR" sz="1200"/>
                        <a:t>90.880</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78.707</a:t>
                      </a:r>
                    </a:p>
                  </a:txBody>
                  <a:tcPr marL="47625" marR="47625" marT="47625" marB="47625" anchor="ctr"/>
                </a:tc>
                <a:tc>
                  <a:txBody>
                    <a:bodyPr/>
                    <a:lstStyle/>
                    <a:p>
                      <a:pPr algn="ctr" fontAlgn="ctr"/>
                      <a:r>
                        <a:rPr lang="tr-TR" sz="1200"/>
                        <a:t>95.008</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78.707</a:t>
                      </a:r>
                    </a:p>
                  </a:txBody>
                  <a:tcPr marL="47625" marR="47625" marT="47625" marB="47625" anchor="ctr">
                    <a:solidFill>
                      <a:srgbClr val="92D050"/>
                    </a:solidFill>
                  </a:tcPr>
                </a:tc>
                <a:tc>
                  <a:txBody>
                    <a:bodyPr/>
                    <a:lstStyle/>
                    <a:p>
                      <a:pPr algn="ctr" fontAlgn="ctr"/>
                      <a:r>
                        <a:rPr lang="tr-TR" sz="1200" dirty="0"/>
                        <a:t>95.008</a:t>
                      </a:r>
                    </a:p>
                  </a:txBody>
                  <a:tcPr marL="47625" marR="47625" marT="47625" marB="47625" anchor="ctr">
                    <a:solidFill>
                      <a:srgbClr val="92D050"/>
                    </a:solidFill>
                  </a:tcP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86.565</a:t>
                      </a:r>
                    </a:p>
                  </a:txBody>
                  <a:tcPr marL="47625" marR="47625" marT="47625" marB="47625" anchor="ctr"/>
                </a:tc>
                <a:tc>
                  <a:txBody>
                    <a:bodyPr/>
                    <a:lstStyle/>
                    <a:p>
                      <a:pPr algn="ctr" fontAlgn="ctr"/>
                      <a:r>
                        <a:rPr lang="tr-TR" sz="1200"/>
                        <a:t>86.565</a:t>
                      </a:r>
                    </a:p>
                  </a:txBody>
                  <a:tcPr marL="47625" marR="47625" marT="47625" marB="47625" anchor="ct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77.343</a:t>
                      </a:r>
                    </a:p>
                  </a:txBody>
                  <a:tcPr marL="47625" marR="47625" marT="47625" marB="47625" anchor="ctr"/>
                </a:tc>
                <a:tc>
                  <a:txBody>
                    <a:bodyPr/>
                    <a:lstStyle/>
                    <a:p>
                      <a:pPr algn="ctr" fontAlgn="ctr"/>
                      <a:r>
                        <a:rPr lang="tr-TR" sz="1200"/>
                        <a:t>87.723</a:t>
                      </a:r>
                    </a:p>
                  </a:txBody>
                  <a:tcPr marL="47625" marR="47625" marT="47625" marB="47625" anchor="ctr"/>
                </a:tc>
              </a:tr>
              <a:tr h="527538">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77.343</a:t>
                      </a:r>
                    </a:p>
                  </a:txBody>
                  <a:tcPr marL="47625" marR="47625" marT="47625" marB="47625" anchor="ctr">
                    <a:solidFill>
                      <a:srgbClr val="92D050"/>
                    </a:solidFill>
                  </a:tcPr>
                </a:tc>
                <a:tc>
                  <a:txBody>
                    <a:bodyPr/>
                    <a:lstStyle/>
                    <a:p>
                      <a:pPr algn="ctr" fontAlgn="ctr"/>
                      <a:r>
                        <a:rPr lang="tr-TR" sz="1200" dirty="0"/>
                        <a:t>87.723</a:t>
                      </a:r>
                    </a:p>
                  </a:txBody>
                  <a:tcPr marL="47625" marR="47625" marT="47625" marB="47625" anchor="ctr">
                    <a:solidFill>
                      <a:srgbClr val="92D050"/>
                    </a:solidFill>
                  </a:tcPr>
                </a:tc>
              </a:tr>
            </a:tbl>
          </a:graphicData>
        </a:graphic>
      </p:graphicFrame>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6"/>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ctr"/>
                      <a:r>
                        <a:rPr lang="tr-TR" sz="12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149</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86.363</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92.526</a:t>
                      </a:r>
                    </a:p>
                  </a:txBody>
                  <a:tcPr marL="47625" marR="47625" marT="47625" marB="47625" anchor="ctr">
                    <a:solidFill>
                      <a:schemeClr val="accent3">
                        <a:lumMod val="20000"/>
                        <a:lumOff val="80000"/>
                      </a:schemeClr>
                    </a:solidFill>
                  </a:tcPr>
                </a:tc>
              </a:tr>
              <a:tr h="527538">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83.828</a:t>
                      </a:r>
                    </a:p>
                  </a:txBody>
                  <a:tcPr marL="47625" marR="47625" marT="47625" marB="47625" anchor="ctr"/>
                </a:tc>
                <a:tc>
                  <a:txBody>
                    <a:bodyPr/>
                    <a:lstStyle/>
                    <a:p>
                      <a:pPr algn="ctr" fontAlgn="ctr"/>
                      <a:r>
                        <a:rPr lang="tr-TR" sz="1200"/>
                        <a:t>97.166</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135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84.129</a:t>
                      </a:r>
                    </a:p>
                  </a:txBody>
                  <a:tcPr marL="47625" marR="47625" marT="47625" marB="47625" anchor="ctr"/>
                </a:tc>
                <a:tc>
                  <a:txBody>
                    <a:bodyPr/>
                    <a:lstStyle/>
                    <a:p>
                      <a:pPr algn="ctr" fontAlgn="ctr"/>
                      <a:r>
                        <a:rPr lang="tr-TR" sz="1200"/>
                        <a:t>94.052</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1,394</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77.847</a:t>
                      </a:r>
                    </a:p>
                  </a:txBody>
                  <a:tcPr marL="47625" marR="47625" marT="47625" marB="47625" anchor="ctr"/>
                </a:tc>
                <a:tc>
                  <a:txBody>
                    <a:bodyPr/>
                    <a:lstStyle/>
                    <a:p>
                      <a:pPr algn="ctr" fontAlgn="ctr"/>
                      <a:r>
                        <a:rPr lang="tr-TR" sz="1200"/>
                        <a:t>97.051</a:t>
                      </a:r>
                    </a:p>
                  </a:txBody>
                  <a:tcPr marL="47625" marR="47625" marT="47625" marB="47625" anchor="ctr"/>
                </a:tc>
              </a:tr>
              <a:tr h="52753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1,827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77.847</a:t>
                      </a:r>
                    </a:p>
                  </a:txBody>
                  <a:tcPr marL="47625" marR="47625" marT="47625" marB="47625" anchor="ctr">
                    <a:solidFill>
                      <a:srgbClr val="92D050"/>
                    </a:solidFill>
                  </a:tcPr>
                </a:tc>
                <a:tc>
                  <a:txBody>
                    <a:bodyPr/>
                    <a:lstStyle/>
                    <a:p>
                      <a:pPr algn="ctr" fontAlgn="ctr"/>
                      <a:r>
                        <a:rPr lang="tr-TR" sz="1200" dirty="0"/>
                        <a:t>97.166</a:t>
                      </a:r>
                    </a:p>
                  </a:txBody>
                  <a:tcPr marL="47625" marR="47625" marT="47625" marB="47625" anchor="ctr">
                    <a:solidFill>
                      <a:srgbClr val="92D050"/>
                    </a:solidFill>
                  </a:tcPr>
                </a:tc>
              </a:tr>
              <a:tr h="527538">
                <a:tc>
                  <a:txBody>
                    <a:bodyPr/>
                    <a:lstStyle/>
                    <a:p>
                      <a:pPr algn="ctr" fontAlgn="ctr"/>
                      <a:r>
                        <a:rPr lang="tr-TR" sz="1200"/>
                        <a:t>Merkezi Satınalma Uzm. Yrd.</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90.661</a:t>
                      </a:r>
                    </a:p>
                  </a:txBody>
                  <a:tcPr marL="47625" marR="47625" marT="47625" marB="47625" anchor="ctr"/>
                </a:tc>
                <a:tc>
                  <a:txBody>
                    <a:bodyPr/>
                    <a:lstStyle/>
                    <a:p>
                      <a:pPr algn="ctr" fontAlgn="ctr"/>
                      <a:r>
                        <a:rPr lang="tr-TR" sz="1200"/>
                        <a:t>91.704</a:t>
                      </a:r>
                    </a:p>
                  </a:txBody>
                  <a:tcPr marL="47625" marR="47625" marT="47625" marB="47625" anchor="ctr"/>
                </a:tc>
              </a:tr>
              <a:tr h="527538">
                <a:tc>
                  <a:txBody>
                    <a:bodyPr/>
                    <a:lstStyle/>
                    <a:p>
                      <a:pPr algn="ctr" fontAlgn="ctr"/>
                      <a:r>
                        <a:rPr lang="tr-TR" sz="1200" dirty="0"/>
                        <a:t>Merkezi </a:t>
                      </a:r>
                      <a:r>
                        <a:rPr lang="tr-TR" sz="1200" dirty="0" err="1"/>
                        <a:t>Satınalma</a:t>
                      </a:r>
                      <a:r>
                        <a:rPr lang="tr-TR" sz="1200" dirty="0"/>
                        <a:t> </a:t>
                      </a:r>
                      <a:r>
                        <a:rPr lang="tr-TR" sz="1200" dirty="0" err="1"/>
                        <a:t>Uzm</a:t>
                      </a:r>
                      <a:r>
                        <a:rPr lang="tr-TR" sz="1200" dirty="0"/>
                        <a:t>. Yrd.</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a:t>90.661</a:t>
                      </a:r>
                    </a:p>
                  </a:txBody>
                  <a:tcPr marL="47625" marR="47625" marT="47625" marB="47625" anchor="ctr">
                    <a:solidFill>
                      <a:srgbClr val="92D050"/>
                    </a:solidFill>
                  </a:tcPr>
                </a:tc>
                <a:tc>
                  <a:txBody>
                    <a:bodyPr/>
                    <a:lstStyle/>
                    <a:p>
                      <a:pPr algn="ctr" fontAlgn="ctr"/>
                      <a:r>
                        <a:rPr lang="tr-TR" sz="1200" dirty="0"/>
                        <a:t>91.704</a:t>
                      </a:r>
                    </a:p>
                  </a:txBody>
                  <a:tcPr marL="47625" marR="47625" marT="47625" marB="47625" anchor="ctr">
                    <a:solidFill>
                      <a:srgbClr val="92D050"/>
                    </a:solidFill>
                  </a:tcPr>
                </a:tc>
              </a:tr>
              <a:tr h="52753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88.048</a:t>
                      </a:r>
                    </a:p>
                  </a:txBody>
                  <a:tcPr marL="47625" marR="47625" marT="47625" marB="47625" anchor="ctr"/>
                </a:tc>
                <a:tc>
                  <a:txBody>
                    <a:bodyPr/>
                    <a:lstStyle/>
                    <a:p>
                      <a:pPr algn="ctr" fontAlgn="ctr"/>
                      <a:r>
                        <a:rPr lang="tr-TR" sz="1200" dirty="0"/>
                        <a:t>89.168</a:t>
                      </a:r>
                    </a:p>
                  </a:txBody>
                  <a:tcPr marL="47625" marR="47625" marT="47625" marB="47625" anchor="ctr"/>
                </a:tc>
              </a:tr>
              <a:tr h="52753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84.249</a:t>
                      </a:r>
                    </a:p>
                  </a:txBody>
                  <a:tcPr marL="47625" marR="47625" marT="47625" marB="47625" anchor="ctr"/>
                </a:tc>
                <a:tc>
                  <a:txBody>
                    <a:bodyPr/>
                    <a:lstStyle/>
                    <a:p>
                      <a:pPr algn="ctr" fontAlgn="ctr"/>
                      <a:r>
                        <a:rPr lang="tr-TR" sz="1200"/>
                        <a:t>90.115</a:t>
                      </a:r>
                    </a:p>
                  </a:txBody>
                  <a:tcPr marL="47625" marR="47625" marT="47625" marB="47625" anchor="ctr"/>
                </a:tc>
              </a:tr>
              <a:tr h="52753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78.320</a:t>
                      </a:r>
                    </a:p>
                  </a:txBody>
                  <a:tcPr marL="47625" marR="47625" marT="47625" marB="47625" anchor="ctr"/>
                </a:tc>
                <a:tc>
                  <a:txBody>
                    <a:bodyPr/>
                    <a:lstStyle/>
                    <a:p>
                      <a:pPr algn="ctr" fontAlgn="ctr"/>
                      <a:r>
                        <a:rPr lang="tr-TR" sz="1200"/>
                        <a:t>95.035</a:t>
                      </a:r>
                    </a:p>
                  </a:txBody>
                  <a:tcPr marL="47625" marR="47625" marT="47625" marB="47625" anchor="ctr"/>
                </a:tc>
              </a:tr>
              <a:tr h="527538">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238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78.320</a:t>
                      </a:r>
                    </a:p>
                  </a:txBody>
                  <a:tcPr marL="47625" marR="47625" marT="47625" marB="47625" anchor="ctr">
                    <a:solidFill>
                      <a:srgbClr val="92D050"/>
                    </a:solidFill>
                  </a:tcPr>
                </a:tc>
                <a:tc>
                  <a:txBody>
                    <a:bodyPr/>
                    <a:lstStyle/>
                    <a:p>
                      <a:pPr algn="ctr" fontAlgn="ctr"/>
                      <a:r>
                        <a:rPr lang="tr-TR" sz="1200" dirty="0"/>
                        <a:t>95.035</a:t>
                      </a:r>
                    </a:p>
                  </a:txBody>
                  <a:tcPr marL="47625" marR="47625" marT="47625" marB="47625" anchor="ctr">
                    <a:solidFill>
                      <a:srgbClr val="92D050"/>
                    </a:solidFill>
                  </a:tcPr>
                </a:tc>
              </a:tr>
              <a:tr h="527538">
                <a:tc>
                  <a:txBody>
                    <a:bodyPr/>
                    <a:lstStyle/>
                    <a:p>
                      <a:pPr algn="ctr" fontAlgn="ctr"/>
                      <a:r>
                        <a:rPr lang="tr-TR" sz="120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a:t>87.881</a:t>
                      </a:r>
                    </a:p>
                  </a:txBody>
                  <a:tcPr marL="47625" marR="47625" marT="47625" marB="47625" anchor="ctr"/>
                </a:tc>
              </a:tr>
              <a:tr h="527538">
                <a:tc>
                  <a:txBody>
                    <a:bodyPr/>
                    <a:lstStyle/>
                    <a:p>
                      <a:pPr algn="ctr" fontAlgn="ctr"/>
                      <a:r>
                        <a:rPr lang="tr-TR" sz="1200" dirty="0"/>
                        <a:t>Veznedar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78.443</a:t>
                      </a:r>
                    </a:p>
                  </a:txBody>
                  <a:tcPr marL="47625" marR="47625" marT="47625" marB="47625" anchor="ctr">
                    <a:solidFill>
                      <a:srgbClr val="92D050"/>
                    </a:solidFill>
                  </a:tcPr>
                </a:tc>
                <a:tc>
                  <a:txBody>
                    <a:bodyPr/>
                    <a:lstStyle/>
                    <a:p>
                      <a:pPr algn="ctr" fontAlgn="ctr"/>
                      <a:r>
                        <a:rPr lang="tr-TR" sz="1200" dirty="0"/>
                        <a:t>87.881</a:t>
                      </a:r>
                    </a:p>
                  </a:txBody>
                  <a:tcPr marL="47625" marR="47625" marT="47625" marB="47625" anchor="ctr">
                    <a:solidFill>
                      <a:srgbClr val="92D050"/>
                    </a:solidFill>
                  </a:tcPr>
                </a:tc>
              </a:tr>
            </a:tbl>
          </a:graphicData>
        </a:graphic>
      </p:graphicFrame>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accent2"/>
          </a:lnRef>
          <a:fillRef idx="3">
            <a:schemeClr val="accent2"/>
          </a:fillRef>
          <a:effectRef idx="2">
            <a:schemeClr val="accent2"/>
          </a:effectRef>
          <a:fontRef idx="minor">
            <a:schemeClr val="lt1"/>
          </a:fontRef>
        </p:style>
        <p:txBody>
          <a:bodyPr/>
          <a:lstStyle/>
          <a:p>
            <a:pPr algn="ctr"/>
            <a:r>
              <a:rPr lang="tr-TR" b="1" dirty="0" smtClean="0"/>
              <a:t>Sosyal bilgiler öğretmenliği</a:t>
            </a:r>
            <a:endParaRPr lang="tr-TR" b="1" dirty="0"/>
          </a:p>
        </p:txBody>
      </p:sp>
      <p:sp>
        <p:nvSpPr>
          <p:cNvPr id="3" name="2 İçerik Yer Tutucusu"/>
          <p:cNvSpPr>
            <a:spLocks noGrp="1"/>
          </p:cNvSpPr>
          <p:nvPr>
            <p:ph sz="quarter" idx="1"/>
          </p:nvPr>
        </p:nvSpPr>
        <p:spPr>
          <a:xfrm>
            <a:off x="107504" y="692696"/>
            <a:ext cx="8712968" cy="5976664"/>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Sosyal Bilgiler Öğretmenliği Programı; Milli Eğitim Bakanlığı'na bağlı resmi ve özel ilköğretim kurumlarında görev yapacak sosyal bilgiler öğretmenlerini yetiştirmeyi amaçlar.</a:t>
            </a:r>
            <a:br>
              <a:rPr lang="tr-TR" dirty="0" smtClean="0"/>
            </a:br>
            <a:r>
              <a:rPr lang="tr-TR" b="1" dirty="0" smtClean="0"/>
              <a:t/>
            </a:r>
            <a:br>
              <a:rPr lang="tr-TR" b="1" dirty="0" smtClean="0"/>
            </a:br>
            <a:r>
              <a:rPr lang="tr-TR" b="1" dirty="0" smtClean="0"/>
              <a:t>Kişisel Özellikler</a:t>
            </a:r>
          </a:p>
          <a:p>
            <a:pPr fontAlgn="base"/>
            <a:r>
              <a:rPr lang="tr-TR" dirty="0" smtClean="0"/>
              <a:t>Programda okumak isteyenlerin; sözel yeteneği güçlü, okuma ve araştırma yapmaktan hoşlanan, sosyal olaylarla ilgilenen kişiler olması gerekir. Ayrıca öğretmenliği benimsemiş ve öğretmeyi seven kişiler olmaları da önemlidir. Düşüncelerini başkalarına açık bir biçimde aktarabilen, sevecen, hoşgörülü, sabırlı, mesleğinin sorunlarıyla ilgilenen ve çözüm yolları bulmaya çalışan, iyi bir öğrenme ortamı oluşturabilecek, kendini geliştirmeye istekli kişiler bu alanda daha başarılı olabilirler.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İslamiyet?ten Önce Türk Tarihi, Eskiçağ Tarihi, Jeomorfoloji, Klimatoloji, Hidrografya, Psikolojiye Giriş, Müslüman Türk Devletleri Tarihi, Selçuklu Tarihi, Bitki Coğrafyası, Nüfus ve Yerleşme Coğrafyası, Türkiye'nin Ekonomik Coğrafyası, Komşu Ülkeler Coğrafyası, Sosyal Bilgiler Eğitimi, Ölçme ve Değerlendirme, Öğretmenlik Uygulaması gibi derslerden oluşan bir program uygulanır. Öğrenciler eğitimleri sırasında okullarda uygulama yapmaktadırlar. </a:t>
            </a:r>
            <a:br>
              <a:rPr lang="tr-TR" dirty="0" smtClean="0"/>
            </a:br>
            <a:r>
              <a:rPr lang="tr-TR" dirty="0" smtClean="0"/>
              <a:t/>
            </a:r>
            <a:br>
              <a:rPr lang="tr-TR" dirty="0" smtClean="0"/>
            </a:br>
            <a:r>
              <a:rPr lang="tr-TR" b="1" dirty="0" smtClean="0"/>
              <a:t>Sosyal Statü ve Unvanlar</a:t>
            </a:r>
          </a:p>
          <a:p>
            <a:pPr fontAlgn="base"/>
            <a:r>
              <a:rPr lang="tr-TR" dirty="0" smtClean="0"/>
              <a:t>Sosyal Bilgiler Öğretmenliği Lisans Programından mezun olanlar ?Sosyal Bilgiler Öğretmeni? unvanını kazanırlar. </a:t>
            </a:r>
            <a:br>
              <a:rPr lang="tr-TR" dirty="0" smtClean="0"/>
            </a:br>
            <a:r>
              <a:rPr lang="tr-TR" dirty="0" smtClean="0"/>
              <a:t/>
            </a:r>
            <a:br>
              <a:rPr lang="tr-TR" dirty="0" smtClean="0"/>
            </a:br>
            <a:r>
              <a:rPr lang="tr-TR" b="1" dirty="0" smtClean="0"/>
              <a:t>Çalışma Sahaları</a:t>
            </a:r>
          </a:p>
          <a:p>
            <a:pPr fontAlgn="base"/>
            <a:r>
              <a:rPr lang="tr-TR" dirty="0" smtClean="0"/>
              <a:t>Sosyal Bilgiler Öğretmenleri; Milli Eğitim Bakanlığı'na bağlı resmi ve özel ilköğretim kurumlarında çalışabilirler.</a:t>
            </a:r>
            <a:br>
              <a:rPr lang="tr-TR" dirty="0" smtClean="0"/>
            </a:br>
            <a:r>
              <a:rPr lang="tr-TR" dirty="0" smtClean="0"/>
              <a:t/>
            </a:r>
            <a:br>
              <a:rPr lang="tr-TR" dirty="0" smtClean="0"/>
            </a:br>
            <a:endParaRPr lang="tr-TR" dirty="0" smtClean="0"/>
          </a:p>
          <a:p>
            <a:r>
              <a:rPr lang="tr-TR" dirty="0" smtClean="0"/>
              <a:t/>
            </a:r>
            <a:br>
              <a:rPr lang="tr-TR" dirty="0" smtClean="0"/>
            </a:br>
            <a:endParaRPr lang="tr-TR"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ymakami-gorme-engelli-ogretmeni-sinifta-ziy-5382686_o.jp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25700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375,558</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33800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365,412</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Bartın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75900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331,959</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Sinop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73700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333,311</a:t>
                      </a:r>
                    </a:p>
                  </a:txBody>
                  <a:tcPr marL="9525" marR="9525" marT="9525" marB="0" anchor="ctr"/>
                </a:tc>
              </a:tr>
            </a:tbl>
          </a:graphicData>
        </a:graphic>
      </p:graphicFrame>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SOSYAL BİLGİLER</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a:r>
              <a:rPr lang="tr-TR" b="1" dirty="0" smtClean="0"/>
              <a:t>Sosyal hizmetler</a:t>
            </a:r>
            <a:endParaRPr lang="tr-TR" b="1" dirty="0"/>
          </a:p>
        </p:txBody>
      </p:sp>
      <p:sp>
        <p:nvSpPr>
          <p:cNvPr id="3" name="2 İçerik Yer Tutucusu"/>
          <p:cNvSpPr>
            <a:spLocks noGrp="1"/>
          </p:cNvSpPr>
          <p:nvPr>
            <p:ph sz="quarter" idx="1"/>
          </p:nvPr>
        </p:nvSpPr>
        <p:spPr>
          <a:xfrm>
            <a:off x="107504" y="643480"/>
            <a:ext cx="8712968" cy="6025880"/>
          </a:xfrm>
        </p:spPr>
        <p:style>
          <a:lnRef idx="0">
            <a:schemeClr val="accent6"/>
          </a:lnRef>
          <a:fillRef idx="3">
            <a:schemeClr val="accent6"/>
          </a:fillRef>
          <a:effectRef idx="3">
            <a:schemeClr val="accent6"/>
          </a:effectRef>
          <a:fontRef idx="minor">
            <a:schemeClr val="lt1"/>
          </a:fontRef>
        </p:style>
        <p:txBody>
          <a:bodyPr>
            <a:normAutofit fontScale="47500" lnSpcReduction="20000"/>
          </a:bodyPr>
          <a:lstStyle/>
          <a:p>
            <a:pPr fontAlgn="base"/>
            <a:endParaRPr lang="tr-TR" dirty="0" smtClean="0"/>
          </a:p>
          <a:p>
            <a:pPr fontAlgn="base"/>
            <a:r>
              <a:rPr lang="tr-TR" b="1" dirty="0" smtClean="0"/>
              <a:t>Kısaca</a:t>
            </a:r>
          </a:p>
          <a:p>
            <a:pPr fontAlgn="base"/>
            <a:r>
              <a:rPr lang="tr-TR" dirty="0" smtClean="0"/>
              <a:t>Sosyal Hizmetler Programı; ülkenin temel sosyal yapısı, sorunları ve sosyal hizmet metodolojisi hakkında bilgi ve beceriye sahip, sosyal politika ve planlamaya katılacak, çeşitli düzeylerdeki (kamu, yerel, sivil toplum örgütleri) sosyal hizmetlerde; planlayıcı, yönetici, örgütleyici, araştırmacı ve uygulayıcı olarak görev yapacak sosyal hizmetler uzmanları yetiştirmeyi ve sosyal hizmet alanında bilimsel çalışma ve araştırmalar yapmayı amaçlar.</a:t>
            </a:r>
            <a:br>
              <a:rPr lang="tr-TR" dirty="0" smtClean="0"/>
            </a:br>
            <a:r>
              <a:rPr lang="tr-TR" dirty="0" smtClean="0"/>
              <a:t/>
            </a:r>
            <a:br>
              <a:rPr lang="tr-TR" dirty="0" smtClean="0"/>
            </a:br>
            <a:r>
              <a:rPr lang="tr-TR" b="1" dirty="0" smtClean="0"/>
              <a:t>Kişisel Özellikler</a:t>
            </a:r>
          </a:p>
          <a:p>
            <a:pPr fontAlgn="base"/>
            <a:r>
              <a:rPr lang="tr-TR" dirty="0" smtClean="0"/>
              <a:t>Sosyal hizmetler programında okumak isteyenlerin; insanları tanımak ve onların sorunlarıyla ilgilenmek isteyen, iletişim becerilerini geliştirebilecek, insan haklarına duyarlı, insanların değişme ve gelişme gücüne sahip olduklarına inanan, yaşadığı sosyal çevresinde, ülkesinde ve dünyada yaşanan toplumsal sorunlarla ilgilenen kişiler olmaları gerekir.</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dört yıldır. Sosyal hizmetler programı; fakülte olarak LYS puan türü ile Yüksekokul olarak ise YGS puan türü ile öğrenci almaktadır. Öğretim süresince; Sosyal Hizmet Ortamlarında İnceleme, Sosyal Hizmete Giriş, Toplumsal Yapı, Sosyal Sorunlar, İnsan Davranışı ve Sosyal Çevre, Sosyal Hizmet Mevzuatı, Sosyal Hizmet Araştırması, Sosyal Politika ve Planlama, Sosyal Hizmet Yönetimi, İnsan Hakları ve Sosyal Hizmet, Aile ve Çocuklarla Sosyal Hizmet gibi temel derslerin yanında sosyoloji, psikoloji, ekonomi ve hukuk alanlarından da temel bilgiler içeren dersler okutulmaktadır.</a:t>
            </a:r>
            <a:br>
              <a:rPr lang="tr-TR" dirty="0" smtClean="0"/>
            </a:br>
            <a:r>
              <a:rPr lang="tr-TR" dirty="0" smtClean="0"/>
              <a:t/>
            </a:r>
            <a:br>
              <a:rPr lang="tr-TR" dirty="0" smtClean="0"/>
            </a:br>
            <a:r>
              <a:rPr lang="tr-TR" b="1" dirty="0" smtClean="0"/>
              <a:t>Sosyal Statü ve Unvanlar</a:t>
            </a:r>
          </a:p>
          <a:p>
            <a:pPr fontAlgn="base"/>
            <a:r>
              <a:rPr lang="tr-TR" dirty="0" smtClean="0"/>
              <a:t>Sosyal Hizmet Lisans eğitimini başarıyla tamamlayan öğrenciler ?Sosyal Hizmet Uzmanı? unvanını almaya hak kazanırlar. </a:t>
            </a:r>
            <a:br>
              <a:rPr lang="tr-TR" dirty="0" smtClean="0"/>
            </a:br>
            <a:r>
              <a:rPr lang="tr-TR" dirty="0" smtClean="0"/>
              <a:t/>
            </a:r>
            <a:br>
              <a:rPr lang="tr-TR" dirty="0" smtClean="0"/>
            </a:br>
            <a:r>
              <a:rPr lang="tr-TR" b="1" dirty="0" smtClean="0"/>
              <a:t>Çalışma Sahaları</a:t>
            </a:r>
          </a:p>
          <a:p>
            <a:r>
              <a:rPr lang="tr-TR" dirty="0" smtClean="0"/>
              <a:t>Sosyal Hizmet Lisans eğitimini başarıyla tamamlayan öğrenciler ?Sosyal Hizmet Uzmanı? unvanını almaya hak kazanırlar. Sosyal Hizmet Uzmanları; Başbakanlık, Aile Araştırma Kurumu, Özürlüler İdaresi Başkanlığı, Kadının Statüsü ve Sorunları Genel Müdürlüğü, Gençlik ve Spor Genel Müdürlüğü, Devlet Planlama Teşkilatı, GAP İdaresi Başkanlığı, Sosyal Yardımlaşmayı Dayanışmayı Teşvik Fonu Genel Sekreterliği, sosyal yardımlaşma ve dayanışma vakıfları, Sosyal Hizmetler ve Çocuk Esirgeme Kurumu, İl Sosyal Hizmet Müdürlükleri, çocuk bakım yuvaları, kreş ve gündüz bakım evleri, yetiştirme yurtları, huzurevleri, kadın sığınma evleri, özürlü rehabilitasyon merkezleri, yaşlı dayanışma merkezleri, Sokak Çocukları Merkezi, Sağlık Bakanlığı, hastaneler, aile sağlık ocakları, ana-çocuk sağlığı merkezleri, Milli Eğitim Bakanlığı, okullar, mesleki eğitim merkezleri, Kredi ve Yurtlar Kurumu, Adalet Bakanlığı, cezaevleri, Çocuk Mahkemeleri, Çocuk Eğitim Evi, Adli Tıp Kurumu, üniversiteler, </a:t>
            </a:r>
            <a:r>
              <a:rPr lang="tr-TR" dirty="0" err="1" smtClean="0"/>
              <a:t>mediko</a:t>
            </a:r>
            <a:r>
              <a:rPr lang="tr-TR" dirty="0" smtClean="0"/>
              <a:t> sosyal merkezleri, sağlık kültür spor daire başkanlıkları, Maliye Bakanlığı, Emekli Sandığı, Çalışma ve Sosyal Güvenlik Bakanlığı, Sosyal Sigortalar Kurumu, Milli Savunma Bakanlığı, İçişleri Bakanlığı, yerel yönetimler, kriz merkezleri, sivil toplum örgütleri, sanayi kuruluşları, insan kaynakları birimleri, diyaliz merkezleri ve dershanelerde çalışma imkânına sahiptirler.</a:t>
            </a:r>
            <a:endParaRPr lang="tr-TR"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5314.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41000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379,895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Erzincan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59300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364,278</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Gümüşhane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137000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348,201</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Kocaeli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79200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375,958</a:t>
                      </a:r>
                    </a:p>
                  </a:txBody>
                  <a:tcPr marL="9525" marR="9525" marT="9525" marB="0"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720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77.257</a:t>
                      </a:r>
                    </a:p>
                  </a:txBody>
                  <a:tcPr marL="47625" marR="47625" marT="47625" marB="47625" anchor="ctr">
                    <a:solidFill>
                      <a:srgbClr val="92D050"/>
                    </a:solidFill>
                  </a:tcPr>
                </a:tc>
                <a:tc>
                  <a:txBody>
                    <a:bodyPr/>
                    <a:lstStyle/>
                    <a:p>
                      <a:pPr algn="ctr" fontAlgn="ctr"/>
                      <a:r>
                        <a:rPr lang="tr-TR" sz="1200" b="1" dirty="0"/>
                        <a:t>92.979</a:t>
                      </a:r>
                    </a:p>
                  </a:txBody>
                  <a:tcPr marL="47625" marR="47625" marT="47625" marB="47625" anchor="ctr">
                    <a:solidFill>
                      <a:srgbClr val="92D050"/>
                    </a:solidFill>
                  </a:tcPr>
                </a:tc>
              </a:tr>
              <a:tr h="623455">
                <a:tc>
                  <a:txBody>
                    <a:bodyPr/>
                    <a:lstStyle/>
                    <a:p>
                      <a:pPr algn="ctr" fontAlgn="ctr"/>
                      <a:r>
                        <a:rPr lang="tr-TR" sz="1200"/>
                        <a:t>Bilet Kontrol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86.583</a:t>
                      </a:r>
                    </a:p>
                  </a:txBody>
                  <a:tcPr marL="47625" marR="47625" marT="47625" marB="47625" anchor="ctr"/>
                </a:tc>
                <a:tc>
                  <a:txBody>
                    <a:bodyPr/>
                    <a:lstStyle/>
                    <a:p>
                      <a:pPr algn="ctr" fontAlgn="ctr"/>
                      <a:r>
                        <a:rPr lang="tr-TR" sz="1200"/>
                        <a:t>87.194</a:t>
                      </a:r>
                    </a:p>
                  </a:txBody>
                  <a:tcPr marL="47625" marR="47625" marT="47625" marB="47625" anchor="ctr"/>
                </a:tc>
              </a:tr>
              <a:tr h="623455">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85.287</a:t>
                      </a:r>
                    </a:p>
                  </a:txBody>
                  <a:tcPr marL="47625" marR="47625" marT="47625" marB="47625" anchor="ctr"/>
                </a:tc>
              </a:tr>
              <a:tr h="623455">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623455">
                <a:tc>
                  <a:txBody>
                    <a:bodyPr/>
                    <a:lstStyle/>
                    <a:p>
                      <a:pPr algn="ctr" fontAlgn="ctr"/>
                      <a:r>
                        <a:rPr lang="tr-TR" sz="1200" b="1" dirty="0"/>
                        <a:t>Bilet Kontrol Memuru</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57</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78.648</a:t>
                      </a:r>
                    </a:p>
                  </a:txBody>
                  <a:tcPr marL="47625" marR="47625" marT="47625" marB="47625" anchor="ctr">
                    <a:solidFill>
                      <a:srgbClr val="92D050"/>
                    </a:solidFill>
                  </a:tcPr>
                </a:tc>
                <a:tc>
                  <a:txBody>
                    <a:bodyPr/>
                    <a:lstStyle/>
                    <a:p>
                      <a:pPr algn="ctr" fontAlgn="ctr"/>
                      <a:r>
                        <a:rPr lang="tr-TR" sz="1200" b="1" dirty="0"/>
                        <a:t>92.611</a:t>
                      </a:r>
                    </a:p>
                  </a:txBody>
                  <a:tcPr marL="47625" marR="47625" marT="47625" marB="47625" anchor="ctr">
                    <a:solidFill>
                      <a:srgbClr val="92D050"/>
                    </a:solidFill>
                  </a:tcPr>
                </a:tc>
              </a:tr>
              <a:tr h="623455">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77.257</a:t>
                      </a:r>
                    </a:p>
                  </a:txBody>
                  <a:tcPr marL="47625" marR="47625" marT="47625" marB="47625" anchor="ctr"/>
                </a:tc>
                <a:tc>
                  <a:txBody>
                    <a:bodyPr/>
                    <a:lstStyle/>
                    <a:p>
                      <a:pPr algn="ctr" fontAlgn="ctr"/>
                      <a:r>
                        <a:rPr lang="tr-TR" sz="1200"/>
                        <a:t>86.920</a:t>
                      </a:r>
                    </a:p>
                  </a:txBody>
                  <a:tcPr marL="47625" marR="47625" marT="47625" marB="47625" anchor="ctr"/>
                </a:tc>
              </a:tr>
              <a:tr h="623455">
                <a:tc>
                  <a:txBody>
                    <a:bodyPr/>
                    <a:lstStyle/>
                    <a:p>
                      <a:pPr algn="ctr" fontAlgn="ctr"/>
                      <a:r>
                        <a:rPr lang="tr-TR" sz="1200" b="1" dirty="0"/>
                        <a:t>Bilgisayar İşletmeni</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a:t>20</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dirty="0"/>
                        <a:t>77.257</a:t>
                      </a:r>
                    </a:p>
                  </a:txBody>
                  <a:tcPr marL="47625" marR="47625" marT="47625" marB="47625" anchor="ctr">
                    <a:solidFill>
                      <a:srgbClr val="92D050"/>
                    </a:solidFill>
                  </a:tcPr>
                </a:tc>
                <a:tc>
                  <a:txBody>
                    <a:bodyPr/>
                    <a:lstStyle/>
                    <a:p>
                      <a:pPr algn="ctr" fontAlgn="ctr"/>
                      <a:r>
                        <a:rPr lang="tr-TR" sz="1200" b="1" dirty="0"/>
                        <a:t>86.920</a:t>
                      </a:r>
                    </a:p>
                  </a:txBody>
                  <a:tcPr marL="47625" marR="47625" marT="47625" marB="47625" anchor="ctr">
                    <a:solidFill>
                      <a:srgbClr val="92D050"/>
                    </a:solidFill>
                  </a:tcPr>
                </a:tc>
              </a:tr>
              <a:tr h="623455">
                <a:tc>
                  <a:txBody>
                    <a:bodyPr/>
                    <a:lstStyle/>
                    <a:p>
                      <a:pPr algn="ctr" fontAlgn="ctr"/>
                      <a:r>
                        <a:rPr lang="tr-TR" sz="1200"/>
                        <a:t>Ekonomist</a:t>
                      </a:r>
                    </a:p>
                  </a:txBody>
                  <a:tcPr marL="47625" marR="47625" marT="47625" marB="47625" anchor="ctr"/>
                </a:tc>
                <a:tc>
                  <a:txBody>
                    <a:bodyPr/>
                    <a:lstStyle/>
                    <a:p>
                      <a:pPr algn="ctr" fontAlgn="ctr"/>
                      <a:r>
                        <a:rPr lang="tr-TR" sz="1200" dirty="0"/>
                        <a:t>2015</a:t>
                      </a:r>
                    </a:p>
                  </a:txBody>
                  <a:tcPr marL="47625" marR="47625" marT="47625" marB="47625" anchor="ctr"/>
                </a:tc>
                <a:tc>
                  <a:txBody>
                    <a:bodyPr/>
                    <a:lstStyle/>
                    <a:p>
                      <a:pPr algn="ctr" fontAlgn="ctr"/>
                      <a:r>
                        <a:rPr lang="tr-TR" sz="1200" dirty="0"/>
                        <a:t>2</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87.778</a:t>
                      </a:r>
                    </a:p>
                  </a:txBody>
                  <a:tcPr marL="47625" marR="47625" marT="47625" marB="47625" anchor="ctr"/>
                </a:tc>
                <a:tc>
                  <a:txBody>
                    <a:bodyPr/>
                    <a:lstStyle/>
                    <a:p>
                      <a:pPr algn="ctr" fontAlgn="ctr"/>
                      <a:r>
                        <a:rPr lang="tr-TR" sz="1200"/>
                        <a:t>88.026</a:t>
                      </a:r>
                    </a:p>
                  </a:txBody>
                  <a:tcPr marL="47625" marR="47625" marT="47625" marB="47625" anchor="ctr"/>
                </a:tc>
              </a:tr>
              <a:tr h="623455">
                <a:tc>
                  <a:txBody>
                    <a:bodyPr/>
                    <a:lstStyle/>
                    <a:p>
                      <a:pPr algn="ctr" fontAlgn="ctr"/>
                      <a:r>
                        <a:rPr lang="tr-TR" sz="1200"/>
                        <a:t>Ekonomist</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92.979</a:t>
                      </a:r>
                    </a:p>
                  </a:txBody>
                  <a:tcPr marL="47625" marR="47625" marT="47625" marB="47625" anchor="ctr"/>
                </a:tc>
                <a:tc>
                  <a:txBody>
                    <a:bodyPr/>
                    <a:lstStyle/>
                    <a:p>
                      <a:pPr algn="ctr" fontAlgn="ctr"/>
                      <a:r>
                        <a:rPr lang="tr-TR" sz="1200"/>
                        <a:t>92.979</a:t>
                      </a:r>
                    </a:p>
                  </a:txBody>
                  <a:tcPr marL="47625" marR="47625" marT="47625" marB="47625" anchor="ctr"/>
                </a:tc>
              </a:tr>
              <a:tr h="623455">
                <a:tc>
                  <a:txBody>
                    <a:bodyPr/>
                    <a:lstStyle/>
                    <a:p>
                      <a:pPr algn="ctr" fontAlgn="ctr"/>
                      <a:r>
                        <a:rPr lang="tr-TR" sz="1200" b="1" dirty="0"/>
                        <a:t>Ekonomist</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87.778</a:t>
                      </a:r>
                    </a:p>
                  </a:txBody>
                  <a:tcPr marL="47625" marR="47625" marT="47625" marB="47625" anchor="ctr">
                    <a:solidFill>
                      <a:srgbClr val="92D050"/>
                    </a:solidFill>
                  </a:tcPr>
                </a:tc>
                <a:tc>
                  <a:txBody>
                    <a:bodyPr/>
                    <a:lstStyle/>
                    <a:p>
                      <a:pPr algn="ctr" fontAlgn="ctr"/>
                      <a:r>
                        <a:rPr lang="tr-TR" sz="1200" b="1" dirty="0"/>
                        <a:t>92.979</a:t>
                      </a:r>
                    </a:p>
                  </a:txBody>
                  <a:tcPr marL="47625" marR="47625" marT="47625" marB="47625" anchor="ctr">
                    <a:solidFill>
                      <a:srgbClr val="92D050"/>
                    </a:solidFill>
                  </a:tcPr>
                </a:tc>
              </a:tr>
            </a:tbl>
          </a:graphicData>
        </a:graphic>
      </p:graphicFrame>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3"/>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2,211</a:t>
                      </a:r>
                    </a:p>
                  </a:txBody>
                  <a:tcPr marL="47625" marR="47625" marT="47625" marB="47625" anchor="ctr">
                    <a:solidFill>
                      <a:srgbClr val="92D050"/>
                    </a:solidFill>
                  </a:tcPr>
                </a:tc>
                <a:tc>
                  <a:txBody>
                    <a:bodyPr/>
                    <a:lstStyle/>
                    <a:p>
                      <a:pPr algn="ctr" fontAlgn="ctr"/>
                      <a:r>
                        <a:rPr lang="tr-TR" sz="1200" b="1" dirty="0"/>
                        <a:t>253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92.474</a:t>
                      </a:r>
                    </a:p>
                  </a:txBody>
                  <a:tcPr marL="47625" marR="47625" marT="47625" marB="47625" anchor="ctr">
                    <a:solidFill>
                      <a:srgbClr val="92D050"/>
                    </a:solidFill>
                  </a:tcPr>
                </a:tc>
              </a:tr>
              <a:tr h="623455">
                <a:tc>
                  <a:txBody>
                    <a:bodyPr/>
                    <a:lstStyle/>
                    <a:p>
                      <a:pPr algn="ctr" fontAlgn="ctr"/>
                      <a:r>
                        <a:rPr lang="tr-TR" sz="1200"/>
                        <a:t>Sosyal Çalışmacı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144</a:t>
                      </a:r>
                    </a:p>
                  </a:txBody>
                  <a:tcPr marL="47625" marR="47625" marT="47625" marB="47625" anchor="ctr"/>
                </a:tc>
                <a:tc>
                  <a:txBody>
                    <a:bodyPr/>
                    <a:lstStyle/>
                    <a:p>
                      <a:pPr algn="ctr" fontAlgn="ctr"/>
                      <a:r>
                        <a:rPr lang="tr-TR" sz="1200" dirty="0"/>
                        <a:t>6</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90.618</a:t>
                      </a:r>
                    </a:p>
                  </a:txBody>
                  <a:tcPr marL="47625" marR="47625" marT="47625" marB="47625" anchor="ctr"/>
                </a:tc>
              </a:tr>
              <a:tr h="623455">
                <a:tc>
                  <a:txBody>
                    <a:bodyPr/>
                    <a:lstStyle/>
                    <a:p>
                      <a:pPr algn="ctr" fontAlgn="ctr"/>
                      <a:r>
                        <a:rPr lang="tr-TR" sz="1200"/>
                        <a:t>Sosyal Çalışmacı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948</a:t>
                      </a:r>
                    </a:p>
                  </a:txBody>
                  <a:tcPr marL="47625" marR="47625" marT="47625" marB="47625" anchor="ctr"/>
                </a:tc>
                <a:tc>
                  <a:txBody>
                    <a:bodyPr/>
                    <a:lstStyle/>
                    <a:p>
                      <a:pPr algn="ctr" fontAlgn="ctr"/>
                      <a:r>
                        <a:rPr lang="tr-TR" sz="1200"/>
                        <a:t>154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92.204</a:t>
                      </a:r>
                    </a:p>
                  </a:txBody>
                  <a:tcPr marL="47625" marR="47625" marT="47625" marB="47625" anchor="ctr"/>
                </a:tc>
              </a:tr>
              <a:tr h="623455">
                <a:tc>
                  <a:txBody>
                    <a:bodyPr/>
                    <a:lstStyle/>
                    <a:p>
                      <a:pPr algn="ctr" fontAlgn="ctr"/>
                      <a:r>
                        <a:rPr lang="tr-TR" sz="1200"/>
                        <a:t>Sosyal Çalışmacı</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493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66.129</a:t>
                      </a:r>
                    </a:p>
                  </a:txBody>
                  <a:tcPr marL="47625" marR="47625" marT="47625" marB="47625" anchor="ctr"/>
                </a:tc>
                <a:tc>
                  <a:txBody>
                    <a:bodyPr/>
                    <a:lstStyle/>
                    <a:p>
                      <a:pPr algn="ctr" fontAlgn="ctr"/>
                      <a:r>
                        <a:rPr lang="tr-TR" sz="1200"/>
                        <a:t>92.059</a:t>
                      </a:r>
                    </a:p>
                  </a:txBody>
                  <a:tcPr marL="47625" marR="47625" marT="47625" marB="47625" anchor="ctr"/>
                </a:tc>
              </a:tr>
              <a:tr h="623455">
                <a:tc>
                  <a:txBody>
                    <a:bodyPr/>
                    <a:lstStyle/>
                    <a:p>
                      <a:pPr algn="ctr" fontAlgn="ctr"/>
                      <a:r>
                        <a:rPr lang="tr-TR" sz="1200"/>
                        <a:t>Sosyal Çalışmacı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325</a:t>
                      </a:r>
                    </a:p>
                  </a:txBody>
                  <a:tcPr marL="47625" marR="47625" marT="47625" marB="47625" anchor="ctr"/>
                </a:tc>
                <a:tc>
                  <a:txBody>
                    <a:bodyPr/>
                    <a:lstStyle/>
                    <a:p>
                      <a:pPr algn="ctr" fontAlgn="ctr"/>
                      <a:r>
                        <a:rPr lang="tr-TR" sz="1200"/>
                        <a:t>93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92.474</a:t>
                      </a:r>
                    </a:p>
                  </a:txBody>
                  <a:tcPr marL="47625" marR="47625" marT="47625" marB="47625" anchor="ctr"/>
                </a:tc>
              </a:tr>
              <a:tr h="623455">
                <a:tc>
                  <a:txBody>
                    <a:bodyPr/>
                    <a:lstStyle/>
                    <a:p>
                      <a:pPr algn="ctr" fontAlgn="ctr"/>
                      <a:r>
                        <a:rPr lang="tr-TR" sz="1200" dirty="0"/>
                        <a:t>Sosyal Çalışmacı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1,910</a:t>
                      </a:r>
                    </a:p>
                  </a:txBody>
                  <a:tcPr marL="47625" marR="47625" marT="47625" marB="47625" anchor="ctr">
                    <a:solidFill>
                      <a:srgbClr val="92D050"/>
                    </a:solidFill>
                  </a:tcPr>
                </a:tc>
                <a:tc>
                  <a:txBody>
                    <a:bodyPr/>
                    <a:lstStyle/>
                    <a:p>
                      <a:pPr algn="ctr" fontAlgn="ctr"/>
                      <a:r>
                        <a:rPr lang="tr-TR" sz="1200" dirty="0"/>
                        <a:t>253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92.474</a:t>
                      </a:r>
                    </a:p>
                  </a:txBody>
                  <a:tcPr marL="47625" marR="47625" marT="47625" marB="47625" anchor="ctr">
                    <a:solidFill>
                      <a:srgbClr val="92D050"/>
                    </a:solidFill>
                  </a:tcPr>
                </a:tc>
              </a:tr>
              <a:tr h="623455">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87.259</a:t>
                      </a:r>
                    </a:p>
                  </a:txBody>
                  <a:tcPr marL="47625" marR="47625" marT="47625" marB="47625" anchor="ctr"/>
                </a:tc>
                <a:tc>
                  <a:txBody>
                    <a:bodyPr/>
                    <a:lstStyle/>
                    <a:p>
                      <a:pPr algn="ctr" fontAlgn="ctr"/>
                      <a:r>
                        <a:rPr lang="tr-TR" sz="1200"/>
                        <a:t>87.259</a:t>
                      </a:r>
                    </a:p>
                  </a:txBody>
                  <a:tcPr marL="47625" marR="47625" marT="47625" marB="47625" anchor="ctr"/>
                </a:tc>
              </a:tr>
              <a:tr h="623455">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87.259</a:t>
                      </a:r>
                    </a:p>
                  </a:txBody>
                  <a:tcPr marL="47625" marR="47625" marT="47625" marB="47625" anchor="ctr">
                    <a:solidFill>
                      <a:srgbClr val="92D050"/>
                    </a:solidFill>
                  </a:tcPr>
                </a:tc>
                <a:tc>
                  <a:txBody>
                    <a:bodyPr/>
                    <a:lstStyle/>
                    <a:p>
                      <a:pPr algn="ctr" fontAlgn="ctr"/>
                      <a:r>
                        <a:rPr lang="tr-TR" sz="1200" dirty="0"/>
                        <a:t>87.259</a:t>
                      </a:r>
                    </a:p>
                  </a:txBody>
                  <a:tcPr marL="47625" marR="47625" marT="47625" marB="47625" anchor="ctr">
                    <a:solidFill>
                      <a:srgbClr val="92D050"/>
                    </a:solidFill>
                  </a:tcPr>
                </a:tc>
              </a:tr>
              <a:tr h="623455">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84.143</a:t>
                      </a:r>
                    </a:p>
                  </a:txBody>
                  <a:tcPr marL="47625" marR="47625" marT="47625" marB="47625" anchor="ctr"/>
                </a:tc>
                <a:tc>
                  <a:txBody>
                    <a:bodyPr/>
                    <a:lstStyle/>
                    <a:p>
                      <a:pPr algn="ctr" fontAlgn="ctr"/>
                      <a:r>
                        <a:rPr lang="tr-TR" sz="1200" dirty="0"/>
                        <a:t>88.244</a:t>
                      </a:r>
                    </a:p>
                  </a:txBody>
                  <a:tcPr marL="47625" marR="47625" marT="47625" marB="47625" anchor="ctr"/>
                </a:tc>
              </a:tr>
              <a:tr h="623455">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648072"/>
          </a:xfrm>
        </p:spPr>
        <p:style>
          <a:lnRef idx="1">
            <a:schemeClr val="accent2"/>
          </a:lnRef>
          <a:fillRef idx="3">
            <a:schemeClr val="accent2"/>
          </a:fillRef>
          <a:effectRef idx="2">
            <a:schemeClr val="accent2"/>
          </a:effectRef>
          <a:fontRef idx="minor">
            <a:schemeClr val="lt1"/>
          </a:fontRef>
        </p:style>
        <p:txBody>
          <a:bodyPr/>
          <a:lstStyle/>
          <a:p>
            <a:pPr algn="ctr"/>
            <a:r>
              <a:rPr lang="tr-TR" b="1" dirty="0" smtClean="0"/>
              <a:t>sosyoloji</a:t>
            </a:r>
            <a:endParaRPr lang="tr-TR" b="1" dirty="0"/>
          </a:p>
        </p:txBody>
      </p:sp>
      <p:sp>
        <p:nvSpPr>
          <p:cNvPr id="3" name="2 İçerik Yer Tutucusu"/>
          <p:cNvSpPr>
            <a:spLocks noGrp="1"/>
          </p:cNvSpPr>
          <p:nvPr>
            <p:ph sz="quarter" idx="1"/>
          </p:nvPr>
        </p:nvSpPr>
        <p:spPr>
          <a:xfrm>
            <a:off x="107504" y="764704"/>
            <a:ext cx="8712968" cy="5904656"/>
          </a:xfrm>
        </p:spPr>
        <p:style>
          <a:lnRef idx="1">
            <a:schemeClr val="accent2"/>
          </a:lnRef>
          <a:fillRef idx="3">
            <a:schemeClr val="accent2"/>
          </a:fillRef>
          <a:effectRef idx="2">
            <a:schemeClr val="accent2"/>
          </a:effectRef>
          <a:fontRef idx="minor">
            <a:schemeClr val="lt1"/>
          </a:fontRef>
        </p:style>
        <p:txBody>
          <a:bodyPr>
            <a:normAutofit fontScale="47500" lnSpcReduction="20000"/>
          </a:bodyPr>
          <a:lstStyle/>
          <a:p>
            <a:pPr fontAlgn="base"/>
            <a:endParaRPr lang="tr-TR" dirty="0" smtClean="0"/>
          </a:p>
          <a:p>
            <a:pPr fontAlgn="base"/>
            <a:r>
              <a:rPr lang="tr-TR" b="1" dirty="0" smtClean="0"/>
              <a:t>Kısaca</a:t>
            </a:r>
          </a:p>
          <a:p>
            <a:pPr fontAlgn="base"/>
            <a:r>
              <a:rPr lang="tr-TR" dirty="0" smtClean="0"/>
              <a:t>Sosyoloji Programı; toplum ya da toplumsal ilişkileri bilimsel olarak inceleme, kalıplaşmış düzenliliklerden hareketle bu konulardaki toplumsal kurallara ve yasalara ulaşacak sosyologlar yetiştirmeyi amaçlar. Sosyoloji getirdiği yeni kuram ve yöntemlerle toplum olaylarının daha iyi yorumlanmasına katkıda bulunur. Sosyolojinin alanı oldukça geniştir. İktisat, siyaset, din, hukuk, aile, psikoloji, istatistik gibi alanlardan faydalanır. </a:t>
            </a:r>
            <a:br>
              <a:rPr lang="tr-TR" dirty="0" smtClean="0"/>
            </a:br>
            <a:r>
              <a:rPr lang="tr-TR" dirty="0" smtClean="0"/>
              <a:t/>
            </a:r>
            <a:br>
              <a:rPr lang="tr-TR" dirty="0" smtClean="0"/>
            </a:br>
            <a:r>
              <a:rPr lang="tr-TR" b="1" dirty="0" smtClean="0"/>
              <a:t>Kişisel Özellikler</a:t>
            </a:r>
          </a:p>
          <a:p>
            <a:pPr fontAlgn="base"/>
            <a:r>
              <a:rPr lang="tr-TR" dirty="0" smtClean="0"/>
              <a:t>Sosyoloji alanında çalışmak isteyenlerin; iyi bir gözlemci, soyut ve analitik düşünme ve düşüncelerini söz ve yazı ile aktarabilme yeteneklerine sahip, sosyoloji yanında Türkçe, Tarih, Coğrafya, Felsefe ve Psikoloji alanlarına ilgili, matematiksel düşünebilen bireyler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Kurumlar Sosyolojisi, Siyaset Sosyolojisi, İktisat Sosyolojisi, Sosyal Psikolojisi, Sosyal Bilimlerde Metodoloji, Sosyal Antropoloji, Sağlık Sosyolojisi, İstatistik, Çevre ve Toplum, Sosyoloji Tarihi, Türk Sosyolojisi, Saha Araştırma Teknikleri, Hukuk ve Suç Sosyolojisi, Küçük Gruplar Sosyolojisi, Türkiye? de Sosyoloji Araştırmaları, Nüfus ve Toplum, Göç Sosyolojisi, Köy-Kent Sosyolojisi, Sosyal Yapı Araştırmaları, İletişim Sosyolojisi, Halkla İlişkiler, Değişim Sosyolojisi, Sosyal Tabakalaşma, Yönetim Sosyolojisi, Eğitim Sosyolojisi, Türkiye?</a:t>
            </a:r>
            <a:r>
              <a:rPr lang="tr-TR" dirty="0" err="1" smtClean="0"/>
              <a:t>nin</a:t>
            </a:r>
            <a:r>
              <a:rPr lang="tr-TR" dirty="0" smtClean="0"/>
              <a:t> Sosyal Yapısı gibi derslerden oluşan bir program uygulanmaktadır. </a:t>
            </a:r>
            <a:br>
              <a:rPr lang="tr-TR" dirty="0" smtClean="0"/>
            </a:br>
            <a:r>
              <a:rPr lang="tr-TR" dirty="0" smtClean="0"/>
              <a:t/>
            </a:r>
            <a:br>
              <a:rPr lang="tr-TR" dirty="0" smtClean="0"/>
            </a:br>
            <a:r>
              <a:rPr lang="tr-TR" b="1" dirty="0" smtClean="0"/>
              <a:t>Sosyal Statü ve Unvanlar</a:t>
            </a:r>
          </a:p>
          <a:p>
            <a:pPr fontAlgn="base"/>
            <a:r>
              <a:rPr lang="tr-TR" dirty="0" smtClean="0"/>
              <a:t>Mezunlara, ?Sosyolog? unvanı verilir. Sosyologlar, toplumsal gruplarla ilgili araştırmaları yürütür, sonuçlar çıkarır ve bu sonuçlardan elde ettiği verileri değerlendirerek, toplumsal sorunlara çözüm önerileri getirmeye çalışırlar. Sosyologlar, aile, suçluluk, nüfusbilim (</a:t>
            </a:r>
            <a:r>
              <a:rPr lang="tr-TR" dirty="0" err="1" smtClean="0"/>
              <a:t>demografya</a:t>
            </a:r>
            <a:r>
              <a:rPr lang="tr-TR" dirty="0" smtClean="0"/>
              <a:t>), endüstri ve tarım sorunları, köy-kent yerleşmeleri, sosyal ekoloji, siyaset ve hukuk sosyolojisi gibi alanlarda uzmanlaşabilirler.</a:t>
            </a:r>
            <a:br>
              <a:rPr lang="tr-TR" dirty="0" smtClean="0"/>
            </a:br>
            <a:r>
              <a:rPr lang="tr-TR" dirty="0" smtClean="0"/>
              <a:t/>
            </a:r>
            <a:br>
              <a:rPr lang="tr-TR" dirty="0" smtClean="0"/>
            </a:br>
            <a:r>
              <a:rPr lang="tr-TR" b="1" dirty="0" smtClean="0"/>
              <a:t>Çalışma Sahaları</a:t>
            </a:r>
          </a:p>
          <a:p>
            <a:r>
              <a:rPr lang="tr-TR" dirty="0" smtClean="0"/>
              <a:t>Ülkemizde sosyologlar üniversitelerde öğretim üyesi olarak ve Devlet Planlama Teşkilatı, Bayındırlık ve İskân Bakanlığı, Orman, Tarım ve Köy İşleri Bakanlıkları, TRT ve kamu iktisadi kuruluşlarında uzman, danışman ve araştırmacı olarak çalışmaktadırlar. Türkiye gibi hızlı bir toplumsal değişme ve gelişme sürecinde bulunan bir ülkede, toplum planlaması ve yapılan hizmetlerin sonuçlarının izlenmesi için sosyologların çalışmalarına gereksinim vardır ve bu giderek daha iyi anlaşılmaktadır. Özel sektörde insan kaynakları-halkla ilişkiler alanlarında çalışabilirler. Ayrıca, felsefe, psikoloji ve mantık alanlarından ders aldıkları ve Ortaöğretim Alan Öğretmenliği Tezsiz Yüksek Lisans Programını tamamladıkları takdirde, orta dereceli okullara felsefe grubu öğretmeni olarak atanabilirler.</a:t>
            </a:r>
            <a:endParaRPr lang="tr-TR"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6).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2800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454,579</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24900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397,776</a:t>
                      </a:r>
                    </a:p>
                  </a:txBody>
                  <a:tcPr marL="9525" marR="9525" marT="9525" marB="0" anchor="ctr"/>
                </a:tc>
              </a:tr>
              <a:tr h="471733">
                <a:tc>
                  <a:txBody>
                    <a:bodyPr/>
                    <a:lstStyle/>
                    <a:p>
                      <a:pPr algn="ctr" fontAlgn="ctr"/>
                      <a:r>
                        <a:rPr lang="tr-TR" sz="1100" b="0" i="0" u="none" strike="noStrike" dirty="0" err="1">
                          <a:solidFill>
                            <a:srgbClr val="000000"/>
                          </a:solidFill>
                          <a:latin typeface="Arial Black" pitchFamily="34" charset="0"/>
                        </a:rPr>
                        <a:t>Bozok</a:t>
                      </a:r>
                      <a:r>
                        <a:rPr lang="tr-TR" sz="1100" b="0" i="0" u="none" strike="noStrike" dirty="0">
                          <a:solidFill>
                            <a:srgbClr val="000000"/>
                          </a:solidFill>
                          <a:latin typeface="Arial Black" pitchFamily="34" charset="0"/>
                        </a:rPr>
                        <a: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277000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274,27</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Tunceli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274,382</a:t>
                      </a:r>
                    </a:p>
                  </a:txBody>
                  <a:tcPr marL="9525" marR="9525" marT="9525" marB="0" anchor="ctr"/>
                </a:tc>
              </a:tr>
            </a:tbl>
          </a:graphicData>
        </a:graphic>
      </p:graphicFrame>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66476"/>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03412">
                <a:tc>
                  <a:txBody>
                    <a:bodyPr/>
                    <a:lstStyle/>
                    <a:p>
                      <a:pPr algn="ctr" fontAlgn="t"/>
                      <a:r>
                        <a:rPr lang="tr-TR" sz="1100" b="1" dirty="0" err="1">
                          <a:hlinkClick r:id="rId2" action="ppaction://hlinksldjump"/>
                        </a:rPr>
                        <a:t>Ünvan</a:t>
                      </a:r>
                      <a:endParaRPr lang="tr-TR" sz="1100" b="1" dirty="0"/>
                    </a:p>
                  </a:txBody>
                  <a:tcPr marL="47625" marR="47625" marT="76200" marB="76200"/>
                </a:tc>
                <a:tc>
                  <a:txBody>
                    <a:bodyPr/>
                    <a:lstStyle/>
                    <a:p>
                      <a:pPr algn="ctr"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403412">
                <a:tc>
                  <a:txBody>
                    <a:bodyPr/>
                    <a:lstStyle/>
                    <a:p>
                      <a:pPr algn="ctr" fontAlgn="ct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1,073</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a:t>67.663</a:t>
                      </a:r>
                    </a:p>
                  </a:txBody>
                  <a:tcPr marL="47625" marR="47625" marT="47625" marB="47625" anchor="ctr">
                    <a:solidFill>
                      <a:srgbClr val="92D050"/>
                    </a:solidFill>
                  </a:tcPr>
                </a:tc>
                <a:tc>
                  <a:txBody>
                    <a:bodyPr/>
                    <a:lstStyle/>
                    <a:p>
                      <a:pPr algn="ctr" fontAlgn="ctr"/>
                      <a:r>
                        <a:rPr lang="tr-TR" sz="1100" b="1" dirty="0"/>
                        <a:t>96.319</a:t>
                      </a:r>
                    </a:p>
                  </a:txBody>
                  <a:tcPr marL="47625" marR="47625" marT="47625" marB="47625" anchor="ctr">
                    <a:solidFill>
                      <a:srgbClr val="92D050"/>
                    </a:solidFill>
                  </a:tcPr>
                </a:tc>
              </a:tr>
              <a:tr h="403412">
                <a:tc>
                  <a:txBody>
                    <a:bodyPr/>
                    <a:lstStyle/>
                    <a:p>
                      <a:pPr algn="ctr" fontAlgn="ctr"/>
                      <a:r>
                        <a:rPr lang="tr-TR" sz="1100"/>
                        <a:t>Bilgisayar İşletmeni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86.805</a:t>
                      </a:r>
                    </a:p>
                  </a:txBody>
                  <a:tcPr marL="47625" marR="47625" marT="47625" marB="47625" anchor="ctr"/>
                </a:tc>
                <a:tc>
                  <a:txBody>
                    <a:bodyPr/>
                    <a:lstStyle/>
                    <a:p>
                      <a:pPr algn="ctr" fontAlgn="ctr"/>
                      <a:r>
                        <a:rPr lang="tr-TR" sz="1100" dirty="0"/>
                        <a:t>86.805</a:t>
                      </a:r>
                    </a:p>
                  </a:txBody>
                  <a:tcPr marL="47625" marR="47625" marT="47625" marB="47625" anchor="ctr"/>
                </a:tc>
              </a:tr>
              <a:tr h="403412">
                <a:tc>
                  <a:txBody>
                    <a:bodyPr/>
                    <a:lstStyle/>
                    <a:p>
                      <a:pPr algn="ctr" fontAlgn="ctr"/>
                      <a:r>
                        <a:rPr lang="tr-TR" sz="1100" dirty="0"/>
                        <a:t>Bilgisayar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86.805</a:t>
                      </a:r>
                    </a:p>
                  </a:txBody>
                  <a:tcPr marL="47625" marR="47625" marT="47625" marB="47625" anchor="ctr">
                    <a:solidFill>
                      <a:srgbClr val="92D050"/>
                    </a:solidFill>
                  </a:tcPr>
                </a:tc>
                <a:tc>
                  <a:txBody>
                    <a:bodyPr/>
                    <a:lstStyle/>
                    <a:p>
                      <a:pPr algn="ctr" fontAlgn="ctr"/>
                      <a:r>
                        <a:rPr lang="tr-TR" sz="1100" dirty="0"/>
                        <a:t>86.805</a:t>
                      </a:r>
                    </a:p>
                  </a:txBody>
                  <a:tcPr marL="47625" marR="47625" marT="47625" marB="47625" anchor="ctr">
                    <a:solidFill>
                      <a:srgbClr val="92D050"/>
                    </a:solidFill>
                  </a:tcPr>
                </a:tc>
              </a:tr>
              <a:tr h="403412">
                <a:tc>
                  <a:txBody>
                    <a:bodyPr/>
                    <a:lstStyle/>
                    <a:p>
                      <a:pPr algn="ctr" fontAlgn="ctr"/>
                      <a:r>
                        <a:rPr lang="tr-TR" sz="1100"/>
                        <a:t>Memur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84.724</a:t>
                      </a:r>
                    </a:p>
                  </a:txBody>
                  <a:tcPr marL="47625" marR="47625" marT="47625" marB="47625" anchor="ctr"/>
                </a:tc>
                <a:tc>
                  <a:txBody>
                    <a:bodyPr/>
                    <a:lstStyle/>
                    <a:p>
                      <a:pPr algn="ctr" fontAlgn="ctr"/>
                      <a:r>
                        <a:rPr lang="tr-TR" sz="1100"/>
                        <a:t>85.232</a:t>
                      </a:r>
                    </a:p>
                  </a:txBody>
                  <a:tcPr marL="47625" marR="47625" marT="47625" marB="47625" anchor="ctr"/>
                </a:tc>
              </a:tr>
              <a:tr h="403412">
                <a:tc>
                  <a:txBody>
                    <a:bodyPr/>
                    <a:lstStyle/>
                    <a:p>
                      <a:pPr algn="ctr" fontAlgn="ctr"/>
                      <a:r>
                        <a:rPr lang="tr-TR" sz="1100" dirty="0"/>
                        <a:t>Memur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84.724</a:t>
                      </a:r>
                    </a:p>
                  </a:txBody>
                  <a:tcPr marL="47625" marR="47625" marT="47625" marB="47625" anchor="ctr">
                    <a:solidFill>
                      <a:srgbClr val="92D050"/>
                    </a:solidFill>
                  </a:tcPr>
                </a:tc>
                <a:tc>
                  <a:txBody>
                    <a:bodyPr/>
                    <a:lstStyle/>
                    <a:p>
                      <a:pPr algn="ctr" fontAlgn="ctr"/>
                      <a:r>
                        <a:rPr lang="tr-TR" sz="1100" dirty="0"/>
                        <a:t>85.232</a:t>
                      </a:r>
                    </a:p>
                  </a:txBody>
                  <a:tcPr marL="47625" marR="47625" marT="47625" marB="47625" anchor="ctr">
                    <a:solidFill>
                      <a:srgbClr val="92D050"/>
                    </a:solidFill>
                  </a:tcPr>
                </a:tc>
              </a:tr>
              <a:tr h="403412">
                <a:tc>
                  <a:txBody>
                    <a:bodyPr/>
                    <a:lstStyle/>
                    <a:p>
                      <a:pPr algn="ctr" fontAlgn="ctr"/>
                      <a:r>
                        <a:rPr lang="tr-TR" sz="1100"/>
                        <a:t>Sosyolog</a:t>
                      </a:r>
                    </a:p>
                  </a:txBody>
                  <a:tcPr marL="47625" marR="47625" marT="47625" marB="47625" anchor="ctr"/>
                </a:tc>
                <a:tc>
                  <a:txBody>
                    <a:bodyPr/>
                    <a:lstStyle/>
                    <a:p>
                      <a:pPr algn="ctr" fontAlgn="ctr"/>
                      <a:r>
                        <a:rPr lang="tr-TR" sz="1100" dirty="0"/>
                        <a:t>2015</a:t>
                      </a:r>
                    </a:p>
                  </a:txBody>
                  <a:tcPr marL="47625" marR="47625" marT="47625" marB="47625" anchor="ctr"/>
                </a:tc>
                <a:tc>
                  <a:txBody>
                    <a:bodyPr/>
                    <a:lstStyle/>
                    <a:p>
                      <a:pPr algn="ctr" fontAlgn="ctr"/>
                      <a:r>
                        <a:rPr lang="tr-TR" sz="1100"/>
                        <a:t>40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67.663</a:t>
                      </a:r>
                    </a:p>
                  </a:txBody>
                  <a:tcPr marL="47625" marR="47625" marT="47625" marB="47625" anchor="ctr"/>
                </a:tc>
                <a:tc>
                  <a:txBody>
                    <a:bodyPr/>
                    <a:lstStyle/>
                    <a:p>
                      <a:pPr algn="ctr" fontAlgn="ctr"/>
                      <a:r>
                        <a:rPr lang="tr-TR" sz="1100"/>
                        <a:t>87.923</a:t>
                      </a:r>
                    </a:p>
                  </a:txBody>
                  <a:tcPr marL="47625" marR="47625" marT="47625" marB="47625" anchor="ctr"/>
                </a:tc>
              </a:tr>
              <a:tr h="403412">
                <a:tc>
                  <a:txBody>
                    <a:bodyPr/>
                    <a:lstStyle/>
                    <a:p>
                      <a:pPr algn="ctr" fontAlgn="ctr"/>
                      <a:r>
                        <a:rPr lang="tr-TR" sz="1100"/>
                        <a:t>Sosyolog</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521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81.480</a:t>
                      </a:r>
                    </a:p>
                  </a:txBody>
                  <a:tcPr marL="47625" marR="47625" marT="47625" marB="47625" anchor="ctr"/>
                </a:tc>
                <a:tc>
                  <a:txBody>
                    <a:bodyPr/>
                    <a:lstStyle/>
                    <a:p>
                      <a:pPr algn="ctr" fontAlgn="ctr"/>
                      <a:r>
                        <a:rPr lang="tr-TR" sz="1100"/>
                        <a:t>96.319</a:t>
                      </a:r>
                    </a:p>
                  </a:txBody>
                  <a:tcPr marL="47625" marR="47625" marT="47625" marB="47625" anchor="ctr"/>
                </a:tc>
              </a:tr>
              <a:tr h="403412">
                <a:tc>
                  <a:txBody>
                    <a:bodyPr/>
                    <a:lstStyle/>
                    <a:p>
                      <a:pPr algn="ctr" fontAlgn="ctr"/>
                      <a:r>
                        <a:rPr lang="tr-TR" sz="1100"/>
                        <a:t>Sosyolog</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47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85.385</a:t>
                      </a:r>
                    </a:p>
                  </a:txBody>
                  <a:tcPr marL="47625" marR="47625" marT="47625" marB="47625" anchor="ctr"/>
                </a:tc>
                <a:tc>
                  <a:txBody>
                    <a:bodyPr/>
                    <a:lstStyle/>
                    <a:p>
                      <a:pPr algn="ctr" fontAlgn="ctr"/>
                      <a:r>
                        <a:rPr lang="tr-TR" sz="1100"/>
                        <a:t>93.698</a:t>
                      </a:r>
                    </a:p>
                  </a:txBody>
                  <a:tcPr marL="47625" marR="47625" marT="47625" marB="47625" anchor="ctr"/>
                </a:tc>
              </a:tr>
              <a:tr h="403412">
                <a:tc>
                  <a:txBody>
                    <a:bodyPr/>
                    <a:lstStyle/>
                    <a:p>
                      <a:pPr algn="ctr" fontAlgn="ctr"/>
                      <a:r>
                        <a:rPr lang="tr-TR" sz="1100"/>
                        <a:t>Sosyolog</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153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79.744</a:t>
                      </a:r>
                    </a:p>
                  </a:txBody>
                  <a:tcPr marL="47625" marR="47625" marT="47625" marB="47625" anchor="ctr"/>
                </a:tc>
                <a:tc>
                  <a:txBody>
                    <a:bodyPr/>
                    <a:lstStyle/>
                    <a:p>
                      <a:pPr algn="ctr" fontAlgn="ctr"/>
                      <a:r>
                        <a:rPr lang="tr-TR" sz="1100"/>
                        <a:t>95.740</a:t>
                      </a:r>
                    </a:p>
                  </a:txBody>
                  <a:tcPr marL="47625" marR="47625" marT="47625" marB="47625" anchor="ctr"/>
                </a:tc>
              </a:tr>
              <a:tr h="403412">
                <a:tc>
                  <a:txBody>
                    <a:bodyPr/>
                    <a:lstStyle/>
                    <a:p>
                      <a:pPr algn="ctr" fontAlgn="ctr"/>
                      <a:r>
                        <a:rPr lang="tr-TR" sz="1100" dirty="0"/>
                        <a:t>Sosyolog</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761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67.663</a:t>
                      </a:r>
                    </a:p>
                  </a:txBody>
                  <a:tcPr marL="47625" marR="47625" marT="47625" marB="47625" anchor="ctr">
                    <a:solidFill>
                      <a:srgbClr val="92D050"/>
                    </a:solidFill>
                  </a:tcPr>
                </a:tc>
                <a:tc>
                  <a:txBody>
                    <a:bodyPr/>
                    <a:lstStyle/>
                    <a:p>
                      <a:pPr algn="ctr" fontAlgn="ctr"/>
                      <a:r>
                        <a:rPr lang="tr-TR" sz="1100" dirty="0"/>
                        <a:t>96.319</a:t>
                      </a:r>
                    </a:p>
                  </a:txBody>
                  <a:tcPr marL="47625" marR="47625" marT="47625" marB="47625" anchor="ctr">
                    <a:solidFill>
                      <a:srgbClr val="92D050"/>
                    </a:solidFill>
                  </a:tcPr>
                </a:tc>
              </a:tr>
              <a:tr h="403412">
                <a:tc>
                  <a:txBody>
                    <a:bodyPr/>
                    <a:lstStyle/>
                    <a:p>
                      <a:pPr algn="ctr" fontAlgn="ctr"/>
                      <a:r>
                        <a:rPr lang="tr-TR" sz="1100"/>
                        <a:t>Uzman</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88.340</a:t>
                      </a:r>
                    </a:p>
                  </a:txBody>
                  <a:tcPr marL="47625" marR="47625" marT="47625" marB="47625" anchor="ctr"/>
                </a:tc>
                <a:tc>
                  <a:txBody>
                    <a:bodyPr/>
                    <a:lstStyle/>
                    <a:p>
                      <a:pPr algn="ctr" fontAlgn="ctr"/>
                      <a:r>
                        <a:rPr lang="tr-TR" sz="1100"/>
                        <a:t>88.602</a:t>
                      </a:r>
                    </a:p>
                  </a:txBody>
                  <a:tcPr marL="47625" marR="47625" marT="47625" marB="47625" anchor="ctr"/>
                </a:tc>
              </a:tr>
              <a:tr h="403412">
                <a:tc>
                  <a:txBody>
                    <a:bodyPr/>
                    <a:lstStyle/>
                    <a:p>
                      <a:pPr algn="ctr" fontAlgn="ctr"/>
                      <a:r>
                        <a:rPr lang="tr-TR" sz="1100" dirty="0"/>
                        <a:t>Uzman</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88.340</a:t>
                      </a:r>
                    </a:p>
                  </a:txBody>
                  <a:tcPr marL="47625" marR="47625" marT="47625" marB="47625" anchor="ctr">
                    <a:solidFill>
                      <a:srgbClr val="92D050"/>
                    </a:solidFill>
                  </a:tcPr>
                </a:tc>
                <a:tc>
                  <a:txBody>
                    <a:bodyPr/>
                    <a:lstStyle/>
                    <a:p>
                      <a:pPr algn="ctr" fontAlgn="ctr"/>
                      <a:r>
                        <a:rPr lang="tr-TR" sz="1100" dirty="0"/>
                        <a:t>88.602</a:t>
                      </a:r>
                    </a:p>
                  </a:txBody>
                  <a:tcPr marL="47625" marR="47625" marT="47625" marB="47625" anchor="ctr">
                    <a:solidFill>
                      <a:srgbClr val="92D050"/>
                    </a:solidFill>
                  </a:tcP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80.157</a:t>
                      </a:r>
                    </a:p>
                  </a:txBody>
                  <a:tcPr marL="47625" marR="47625" marT="47625" marB="47625" anchor="ctr"/>
                </a:tc>
                <a:tc>
                  <a:txBody>
                    <a:bodyPr/>
                    <a:lstStyle/>
                    <a:p>
                      <a:pPr algn="ctr" fontAlgn="ctr"/>
                      <a:r>
                        <a:rPr lang="tr-TR" sz="1100"/>
                        <a:t>82.836</a:t>
                      </a:r>
                    </a:p>
                  </a:txBody>
                  <a:tcPr marL="47625" marR="47625" marT="47625" marB="47625" anchor="ctr"/>
                </a:tc>
              </a:tr>
              <a:tr h="403412">
                <a:tc>
                  <a:txBody>
                    <a:bodyPr/>
                    <a:lstStyle/>
                    <a:p>
                      <a:pPr algn="ctr" fontAlgn="ctr"/>
                      <a:r>
                        <a:rPr lang="tr-TR" sz="1100"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7</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80.157</a:t>
                      </a:r>
                    </a:p>
                  </a:txBody>
                  <a:tcPr marL="47625" marR="47625" marT="47625" marB="47625" anchor="ctr">
                    <a:solidFill>
                      <a:srgbClr val="92D050"/>
                    </a:solidFill>
                  </a:tcPr>
                </a:tc>
                <a:tc>
                  <a:txBody>
                    <a:bodyPr/>
                    <a:lstStyle/>
                    <a:p>
                      <a:pPr algn="ctr" fontAlgn="ctr"/>
                      <a:r>
                        <a:rPr lang="tr-TR" sz="1100" dirty="0"/>
                        <a:t>82.836</a:t>
                      </a:r>
                    </a:p>
                  </a:txBody>
                  <a:tcPr marL="47625" marR="47625" marT="47625" marB="47625" anchor="ctr">
                    <a:solidFill>
                      <a:srgbClr val="92D050"/>
                    </a:solidFill>
                  </a:tcPr>
                </a:tc>
              </a:tr>
              <a:tr h="403412">
                <a:tc>
                  <a:txBody>
                    <a:bodyPr/>
                    <a:lstStyle/>
                    <a:p>
                      <a:pPr algn="ctr" fontAlgn="ctr"/>
                      <a:r>
                        <a:rPr lang="tr-TR" sz="1100"/>
                        <a:t>Yurt Yönetim Memuru</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300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84.143</a:t>
                      </a:r>
                    </a:p>
                  </a:txBody>
                  <a:tcPr marL="47625" marR="47625" marT="47625" marB="47625" anchor="ctr"/>
                </a:tc>
                <a:tc>
                  <a:txBody>
                    <a:bodyPr/>
                    <a:lstStyle/>
                    <a:p>
                      <a:pPr algn="ctr" fontAlgn="ctr"/>
                      <a:r>
                        <a:rPr lang="tr-TR" sz="1100"/>
                        <a:t>88.244</a:t>
                      </a:r>
                    </a:p>
                  </a:txBody>
                  <a:tcPr marL="47625" marR="47625" marT="47625" marB="47625" anchor="ctr"/>
                </a:tc>
              </a:tr>
              <a:tr h="403412">
                <a:tc>
                  <a:txBody>
                    <a:bodyPr/>
                    <a:lstStyle/>
                    <a:p>
                      <a:pPr algn="ctr" fontAlgn="ctr"/>
                      <a:r>
                        <a:rPr lang="tr-TR" sz="1100" dirty="0"/>
                        <a:t>Yurt Yönetim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300</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84.143</a:t>
                      </a:r>
                    </a:p>
                  </a:txBody>
                  <a:tcPr marL="47625" marR="47625" marT="47625" marB="47625" anchor="ctr">
                    <a:solidFill>
                      <a:srgbClr val="92D050"/>
                    </a:solidFill>
                  </a:tcPr>
                </a:tc>
                <a:tc>
                  <a:txBody>
                    <a:bodyPr/>
                    <a:lstStyle/>
                    <a:p>
                      <a:pPr algn="ctr" fontAlgn="ctr"/>
                      <a:r>
                        <a:rPr lang="tr-TR" sz="1100" dirty="0"/>
                        <a:t>88.244</a:t>
                      </a:r>
                    </a:p>
                  </a:txBody>
                  <a:tcPr marL="47625" marR="47625" marT="47625" marB="47625" anchor="ctr">
                    <a:solidFill>
                      <a:srgbClr val="92D050"/>
                    </a:solidFill>
                  </a:tcPr>
                </a:tc>
              </a:tr>
            </a:tbl>
          </a:graphicData>
        </a:graphic>
      </p:graphicFrame>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648072"/>
          </a:xfrm>
        </p:spPr>
        <p:style>
          <a:lnRef idx="0">
            <a:schemeClr val="accent1"/>
          </a:lnRef>
          <a:fillRef idx="3">
            <a:schemeClr val="accent1"/>
          </a:fillRef>
          <a:effectRef idx="3">
            <a:schemeClr val="accent1"/>
          </a:effectRef>
          <a:fontRef idx="minor">
            <a:schemeClr val="lt1"/>
          </a:fontRef>
        </p:style>
        <p:txBody>
          <a:bodyPr/>
          <a:lstStyle/>
          <a:p>
            <a:pPr algn="ctr"/>
            <a:r>
              <a:rPr lang="tr-TR" b="1" dirty="0" smtClean="0"/>
              <a:t>Su ürünleri mühendisliği</a:t>
            </a:r>
            <a:endParaRPr lang="tr-TR" b="1" dirty="0"/>
          </a:p>
        </p:txBody>
      </p:sp>
      <p:sp>
        <p:nvSpPr>
          <p:cNvPr id="3" name="2 İçerik Yer Tutucusu"/>
          <p:cNvSpPr>
            <a:spLocks noGrp="1"/>
          </p:cNvSpPr>
          <p:nvPr>
            <p:ph sz="quarter" idx="1"/>
          </p:nvPr>
        </p:nvSpPr>
        <p:spPr>
          <a:xfrm>
            <a:off x="107504" y="744088"/>
            <a:ext cx="8712968" cy="5925272"/>
          </a:xfrm>
        </p:spPr>
        <p:style>
          <a:lnRef idx="0">
            <a:schemeClr val="accent1"/>
          </a:lnRef>
          <a:fillRef idx="3">
            <a:schemeClr val="accent1"/>
          </a:fillRef>
          <a:effectRef idx="3">
            <a:schemeClr val="accent1"/>
          </a:effectRef>
          <a:fontRef idx="minor">
            <a:schemeClr val="lt1"/>
          </a:fontRef>
        </p:style>
        <p:txBody>
          <a:bodyPr>
            <a:normAutofit fontScale="62500" lnSpcReduction="20000"/>
          </a:bodyPr>
          <a:lstStyle/>
          <a:p>
            <a:pPr fontAlgn="base"/>
            <a:r>
              <a:rPr lang="tr-TR" b="1" dirty="0" smtClean="0"/>
              <a:t>Kısaca</a:t>
            </a:r>
          </a:p>
          <a:p>
            <a:pPr fontAlgn="base"/>
            <a:r>
              <a:rPr lang="tr-TR" dirty="0" smtClean="0"/>
              <a:t>Ülkemiz, su ürünleri açısından son derece verimli ve zengin iç su kaynaklarına ve çok uzun bir sahil şeridine sahiptir. Ancak bu zenginliklerin bilimsel olmayan ve ekolojik dengeyi gözetmeyen yöntemlerle tüketilmesi, artan nüfusun hayvansal protein ihtiyacının karşılanmasında ciddi sorunlar ortaya çıkarmaktadır. </a:t>
            </a:r>
            <a:br>
              <a:rPr lang="tr-TR" dirty="0" smtClean="0"/>
            </a:br>
            <a:r>
              <a:rPr lang="tr-TR" dirty="0" smtClean="0"/>
              <a:t/>
            </a:r>
            <a:br>
              <a:rPr lang="tr-TR" dirty="0" smtClean="0"/>
            </a:br>
            <a:r>
              <a:rPr lang="tr-TR" b="1" dirty="0" smtClean="0"/>
              <a:t>Kişisel Özellikler</a:t>
            </a:r>
          </a:p>
          <a:p>
            <a:pPr fontAlgn="base"/>
            <a:r>
              <a:rPr lang="tr-TR" dirty="0" smtClean="0"/>
              <a:t>Su Ürünleri Programı; tatlı ve tuzlu sularda yaşayan ve ekolojik denge içerisinde besin değeri taşıyan tüm su canlılarının üretilmesi, yetiştirilmesi, korunması, değerlendirilmesi ve balık popülâsyonlarının yok olma tehlikesine karşı dengeli bir şekilde tüketilmesi ile ilgili süreçlerde istihdam edilecek uzmanlar yetiştirmeyi amaçlar.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Akışkanlar Mekaniği, Av Araçları ve Avlanma Tekniği, Balık Anatomisi ve Fizyolojisi, Balık Besleme ve Yemleme Teknolojisi, Balık Biyolojisi, Balık Hastalıkları, Balık Üretim Tesisleri Planlaması, Balıkçılık Biyolojisi ve Popülâsyon Dinamiği, Oşinografi, </a:t>
            </a:r>
            <a:r>
              <a:rPr lang="tr-TR" dirty="0" err="1" smtClean="0"/>
              <a:t>Navigasyon</a:t>
            </a:r>
            <a:r>
              <a:rPr lang="tr-TR" dirty="0" smtClean="0"/>
              <a:t> derslerinden oluşan bir program uygulanır. </a:t>
            </a:r>
            <a:br>
              <a:rPr lang="tr-TR" dirty="0" smtClean="0"/>
            </a:br>
            <a:r>
              <a:rPr lang="tr-TR" dirty="0" smtClean="0"/>
              <a:t/>
            </a:r>
            <a:br>
              <a:rPr lang="tr-TR" dirty="0" smtClean="0"/>
            </a:br>
            <a:r>
              <a:rPr lang="tr-TR" b="1" dirty="0" smtClean="0"/>
              <a:t>Sosyal Statü ve Unvanlar</a:t>
            </a:r>
          </a:p>
          <a:p>
            <a:pPr fontAlgn="base"/>
            <a:r>
              <a:rPr lang="tr-TR" dirty="0" smtClean="0"/>
              <a:t>Su Ürünleri alanında uzmanlaşmak isteyenlerin; fen bilimlerine özellikle biyolojiye karşı ilgili ve bu alanda başarılı, açık havada çalışmaktan hoşlanan kişiler olmaları gerekir.</a:t>
            </a:r>
            <a:br>
              <a:rPr lang="tr-TR" dirty="0" smtClean="0"/>
            </a:br>
            <a:r>
              <a:rPr lang="tr-TR" dirty="0" smtClean="0"/>
              <a:t/>
            </a:r>
            <a:br>
              <a:rPr lang="tr-TR" dirty="0" smtClean="0"/>
            </a:br>
            <a:r>
              <a:rPr lang="tr-TR" b="1" dirty="0" smtClean="0"/>
              <a:t>Çalışma Sahaları</a:t>
            </a:r>
          </a:p>
          <a:p>
            <a:r>
              <a:rPr lang="tr-TR" dirty="0" smtClean="0"/>
              <a:t>Su Ürünleri mezunlarının çalışma alanları; devlet kuruluşları, özel kuruluş ve işletmelerdir. Mezunlar; Tarım ve Köy İşleri Bakanlığının çeşitli birimleri başta olmak üzere, çeşitli kamu kurumları, balıkçılık ve su ürünleri üretim işletmelerinde çalışabilmektedirler.</a:t>
            </a:r>
            <a:endParaRPr lang="tr-TR"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7).jpg"/>
          <p:cNvPicPr>
            <a:picLocks noGrp="1" noChangeAspect="1"/>
          </p:cNvPicPr>
          <p:nvPr>
            <p:ph sz="quarter" idx="1"/>
          </p:nvPr>
        </p:nvPicPr>
        <p:blipFill>
          <a:blip r:embed="rId2" cstate="print"/>
          <a:stretch>
            <a:fillRect/>
          </a:stretch>
        </p:blipFill>
        <p:spPr>
          <a:xfrm>
            <a:off x="0" y="0"/>
            <a:ext cx="9144000" cy="501317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4"/>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Akdeniz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252000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219,43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252000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219,807</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Ege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257000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201,847</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250000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221,385</a:t>
                      </a:r>
                    </a:p>
                  </a:txBody>
                  <a:tcPr marL="9525" marR="9525" marT="9525" marB="0" anchor="ctr"/>
                </a:tc>
              </a:tr>
            </a:tbl>
          </a:graphicData>
        </a:graphic>
      </p:graphicFrame>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199</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61.377</a:t>
                      </a:r>
                    </a:p>
                  </a:txBody>
                  <a:tcPr marL="47625" marR="47625" marT="47625" marB="47625" anchor="ctr">
                    <a:solidFill>
                      <a:srgbClr val="92D050"/>
                    </a:solidFill>
                  </a:tcPr>
                </a:tc>
                <a:tc>
                  <a:txBody>
                    <a:bodyPr/>
                    <a:lstStyle/>
                    <a:p>
                      <a:pPr algn="ctr" fontAlgn="ctr"/>
                      <a:r>
                        <a:rPr lang="tr-TR" sz="1200" b="1" dirty="0"/>
                        <a:t>92.070</a:t>
                      </a:r>
                    </a:p>
                  </a:txBody>
                  <a:tcPr marL="47625" marR="47625" marT="47625" marB="47625" anchor="ctr">
                    <a:solidFill>
                      <a:srgbClr val="92D050"/>
                    </a:solidFill>
                  </a:tcPr>
                </a:tc>
              </a:tr>
              <a:tr h="762000">
                <a:tc>
                  <a:txBody>
                    <a:bodyPr/>
                    <a:lstStyle/>
                    <a:p>
                      <a:pPr algn="ctr" fontAlgn="ctr"/>
                      <a:r>
                        <a:rPr lang="tr-TR" sz="1200"/>
                        <a:t>Kaptan</a:t>
                      </a:r>
                    </a:p>
                  </a:txBody>
                  <a:tcPr marL="47625" marR="47625" marT="47625" marB="47625" anchor="ctr"/>
                </a:tc>
                <a:tc>
                  <a:txBody>
                    <a:bodyPr/>
                    <a:lstStyle/>
                    <a:p>
                      <a:pPr algn="ctr" fontAlgn="ctr"/>
                      <a:r>
                        <a:rPr lang="tr-TR" sz="1200" dirty="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79.656</a:t>
                      </a:r>
                    </a:p>
                  </a:txBody>
                  <a:tcPr marL="47625" marR="47625" marT="47625" marB="47625" anchor="ctr"/>
                </a:tc>
                <a:tc>
                  <a:txBody>
                    <a:bodyPr/>
                    <a:lstStyle/>
                    <a:p>
                      <a:pPr algn="ctr" fontAlgn="ctr"/>
                      <a:r>
                        <a:rPr lang="tr-TR" sz="1200"/>
                        <a:t>84.556</a:t>
                      </a:r>
                    </a:p>
                  </a:txBody>
                  <a:tcPr marL="47625" marR="47625" marT="47625" marB="47625" anchor="ctr"/>
                </a:tc>
              </a:tr>
              <a:tr h="762000">
                <a:tc>
                  <a:txBody>
                    <a:bodyPr/>
                    <a:lstStyle/>
                    <a:p>
                      <a:pPr algn="ctr" fontAlgn="ctr"/>
                      <a:r>
                        <a:rPr lang="tr-TR" sz="1200" dirty="0"/>
                        <a:t>Kaptan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79.656</a:t>
                      </a:r>
                    </a:p>
                  </a:txBody>
                  <a:tcPr marL="47625" marR="47625" marT="47625" marB="47625" anchor="ctr">
                    <a:solidFill>
                      <a:srgbClr val="92D050"/>
                    </a:solidFill>
                  </a:tcPr>
                </a:tc>
                <a:tc>
                  <a:txBody>
                    <a:bodyPr/>
                    <a:lstStyle/>
                    <a:p>
                      <a:pPr algn="ctr" fontAlgn="ctr"/>
                      <a:r>
                        <a:rPr lang="tr-TR" sz="1200" dirty="0"/>
                        <a:t>84.556</a:t>
                      </a:r>
                    </a:p>
                  </a:txBody>
                  <a:tcPr marL="47625" marR="47625" marT="47625" marB="47625" anchor="ctr">
                    <a:solidFill>
                      <a:srgbClr val="92D050"/>
                    </a:solidFill>
                  </a:tcPr>
                </a:tc>
              </a:tr>
              <a:tr h="7620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61.377</a:t>
                      </a:r>
                    </a:p>
                  </a:txBody>
                  <a:tcPr marL="47625" marR="47625" marT="47625" marB="47625" anchor="ctr"/>
                </a:tc>
                <a:tc>
                  <a:txBody>
                    <a:bodyPr/>
                    <a:lstStyle/>
                    <a:p>
                      <a:pPr algn="ctr" fontAlgn="ctr"/>
                      <a:r>
                        <a:rPr lang="tr-TR" sz="1200"/>
                        <a:t>92.070</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80.317</a:t>
                      </a:r>
                    </a:p>
                  </a:txBody>
                  <a:tcPr marL="47625" marR="47625" marT="47625" marB="47625" anchor="ctr"/>
                </a:tc>
                <a:tc>
                  <a:txBody>
                    <a:bodyPr/>
                    <a:lstStyle/>
                    <a:p>
                      <a:pPr algn="ctr" fontAlgn="ctr"/>
                      <a:r>
                        <a:rPr lang="tr-TR" sz="1200"/>
                        <a:t>84.020</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79.907</a:t>
                      </a:r>
                    </a:p>
                  </a:txBody>
                  <a:tcPr marL="47625" marR="47625" marT="47625" marB="47625" anchor="ctr"/>
                </a:tc>
                <a:tc>
                  <a:txBody>
                    <a:bodyPr/>
                    <a:lstStyle/>
                    <a:p>
                      <a:pPr algn="ctr" fontAlgn="ctr"/>
                      <a:r>
                        <a:rPr lang="tr-TR" sz="1200"/>
                        <a:t>90.781</a:t>
                      </a:r>
                    </a:p>
                  </a:txBody>
                  <a:tcPr marL="47625" marR="47625" marT="47625" marB="47625" anchor="ctr"/>
                </a:tc>
              </a:tr>
              <a:tr h="7620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78.085</a:t>
                      </a:r>
                    </a:p>
                  </a:txBody>
                  <a:tcPr marL="47625" marR="47625" marT="47625" marB="47625" anchor="ctr"/>
                </a:tc>
                <a:tc>
                  <a:txBody>
                    <a:bodyPr/>
                    <a:lstStyle/>
                    <a:p>
                      <a:pPr algn="ctr" fontAlgn="ctr"/>
                      <a:r>
                        <a:rPr lang="tr-TR" sz="1200"/>
                        <a:t>89.717</a:t>
                      </a:r>
                    </a:p>
                  </a:txBody>
                  <a:tcPr marL="47625" marR="47625" marT="47625" marB="47625" anchor="ctr"/>
                </a:tc>
              </a:tr>
              <a:tr h="7620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197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61.377</a:t>
                      </a:r>
                    </a:p>
                  </a:txBody>
                  <a:tcPr marL="47625" marR="47625" marT="47625" marB="47625" anchor="ctr">
                    <a:solidFill>
                      <a:srgbClr val="92D050"/>
                    </a:solidFill>
                  </a:tcPr>
                </a:tc>
                <a:tc>
                  <a:txBody>
                    <a:bodyPr/>
                    <a:lstStyle/>
                    <a:p>
                      <a:pPr algn="ctr" fontAlgn="ctr"/>
                      <a:r>
                        <a:rPr lang="tr-TR" sz="1200" dirty="0"/>
                        <a:t>92.070</a:t>
                      </a:r>
                    </a:p>
                  </a:txBody>
                  <a:tcPr marL="47625" marR="47625" marT="47625" marB="47625" anchor="ctr">
                    <a:solidFill>
                      <a:srgbClr val="92D050"/>
                    </a:solidFill>
                  </a:tcPr>
                </a:tc>
              </a:tr>
            </a:tbl>
          </a:graphicData>
        </a:graphic>
      </p:graphicFrame>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dk1"/>
          </a:lnRef>
          <a:fillRef idx="3">
            <a:schemeClr val="dk1"/>
          </a:fillRef>
          <a:effectRef idx="2">
            <a:schemeClr val="dk1"/>
          </a:effectRef>
          <a:fontRef idx="minor">
            <a:schemeClr val="lt1"/>
          </a:fontRef>
        </p:style>
        <p:txBody>
          <a:bodyPr/>
          <a:lstStyle/>
          <a:p>
            <a:pPr algn="ctr"/>
            <a:r>
              <a:rPr lang="tr-TR" b="1" dirty="0" smtClean="0"/>
              <a:t>tarih</a:t>
            </a:r>
            <a:endParaRPr lang="tr-TR" b="1" dirty="0"/>
          </a:p>
        </p:txBody>
      </p:sp>
      <p:sp>
        <p:nvSpPr>
          <p:cNvPr id="3" name="2 İçerik Yer Tutucusu"/>
          <p:cNvSpPr>
            <a:spLocks noGrp="1"/>
          </p:cNvSpPr>
          <p:nvPr>
            <p:ph sz="quarter" idx="1"/>
          </p:nvPr>
        </p:nvSpPr>
        <p:spPr>
          <a:xfrm>
            <a:off x="107504" y="692696"/>
            <a:ext cx="8712968" cy="5976664"/>
          </a:xfrm>
        </p:spPr>
        <p:style>
          <a:lnRef idx="1">
            <a:schemeClr val="dk1"/>
          </a:lnRef>
          <a:fillRef idx="3">
            <a:schemeClr val="dk1"/>
          </a:fillRef>
          <a:effectRef idx="2">
            <a:schemeClr val="dk1"/>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Tarih Programı; İlkçağdan başlayarak toplumsal bir varlık olarak insanı etkilemiş olan tarihsel olayları, siyaset, ekonomi, din, sanat gibi olgularla birlikte ele alıp öğreterek, tarihe bilim olma niteliğini kazandıran kaynak ve belgelerin araştırma yöntemlerini tanıtıp öğrencilere geçmiş olayları analiz etme becerisini kazandırmayı amaçlar. </a:t>
            </a:r>
            <a:br>
              <a:rPr lang="tr-TR" dirty="0" smtClean="0"/>
            </a:br>
            <a:r>
              <a:rPr lang="tr-TR" dirty="0" smtClean="0"/>
              <a:t/>
            </a:r>
            <a:br>
              <a:rPr lang="tr-TR" dirty="0" smtClean="0"/>
            </a:br>
            <a:r>
              <a:rPr lang="tr-TR" b="1" dirty="0" smtClean="0"/>
              <a:t>Kişisel Özellikler</a:t>
            </a:r>
          </a:p>
          <a:p>
            <a:pPr fontAlgn="base"/>
            <a:r>
              <a:rPr lang="tr-TR" dirty="0" smtClean="0"/>
              <a:t>Tarih alanında çalışmak isteyenlerin; tarih, coğrafya, sosyoloji ve felsefeyle ilgili ve bu alanlarda başarılı, geniş bir kültüre, üstün bir genel akademik yeteneğe, bilimsel merak ve tutkuya, yazma yeteneğine sahip, sabırlı, çalışmaktan sıkılmayan kişiler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Kültür Tarihi, Eskiçağ Tarihi, Tarihi Coğrafya, Osmanlıca, Tarihi Metinler, Tarihte Okuma ve İnceleme, Osmanlı Siyasal Tarihi, İslam Medeniyeti Tarihi, Modern Avrupa Tarihi, Toplumsal Tarih İncelemeleri, Cumhuriyet Dönemi Yerel Tarih Araştırmaları, Tarih Felsefesi, İktisat Tarihi gibi derslerden oluşan bir program uygulanmaktadır. </a:t>
            </a:r>
            <a:br>
              <a:rPr lang="tr-TR" dirty="0" smtClean="0"/>
            </a:br>
            <a:r>
              <a:rPr lang="tr-TR" dirty="0" smtClean="0"/>
              <a:t/>
            </a:r>
            <a:br>
              <a:rPr lang="tr-TR" dirty="0" smtClean="0"/>
            </a:br>
            <a:r>
              <a:rPr lang="tr-TR" b="1" dirty="0" smtClean="0"/>
              <a:t>Sosyal Statü ve Unvanlar</a:t>
            </a:r>
          </a:p>
          <a:p>
            <a:pPr fontAlgn="base"/>
            <a:r>
              <a:rPr lang="tr-TR" dirty="0" smtClean="0"/>
              <a:t>Tarih Programını bitirenler "Tarih Lisans Diploması" almaya hak kazanırlar ve kurumlarda "Tarihçi" veya "Arşivci" olarak görev alırlar. </a:t>
            </a:r>
            <a:br>
              <a:rPr lang="tr-TR" dirty="0" smtClean="0"/>
            </a:br>
            <a:r>
              <a:rPr lang="tr-TR" dirty="0" smtClean="0"/>
              <a:t/>
            </a:r>
            <a:br>
              <a:rPr lang="tr-TR" dirty="0" smtClean="0"/>
            </a:br>
            <a:r>
              <a:rPr lang="tr-TR" b="1" dirty="0" smtClean="0"/>
              <a:t>Çalışma Sahaları</a:t>
            </a:r>
          </a:p>
          <a:p>
            <a:r>
              <a:rPr lang="tr-TR" dirty="0" smtClean="0"/>
              <a:t>Mezunlar, pedagoji eğitimi aldıkları takdirde orta dereceli okullarda öğretmen olarak çalışabilirler. Osmanlıcayı iyi bilenler ise arşivci olarak tapu dairelerinde, TBMM?de, adliyelerde iş bulabilirler.</a:t>
            </a:r>
            <a:endParaRPr lang="tr-TR"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8).jpg"/>
          <p:cNvPicPr>
            <a:picLocks noGrp="1" noChangeAspect="1"/>
          </p:cNvPicPr>
          <p:nvPr>
            <p:ph sz="quarter" idx="1"/>
          </p:nvPr>
        </p:nvPicPr>
        <p:blipFill>
          <a:blip r:embed="rId2" cstate="print"/>
          <a:stretch>
            <a:fillRect/>
          </a:stretch>
        </p:blipFill>
        <p:spPr>
          <a:xfrm>
            <a:off x="0" y="0"/>
            <a:ext cx="9144000" cy="436510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1640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457,072</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Mimar Sinan Güzel Sanatlar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40800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365,935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207000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284,654</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Bitlis Eren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207000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284,75</a:t>
                      </a:r>
                    </a:p>
                  </a:txBody>
                  <a:tcPr marL="9525" marR="9525" marT="9525" marB="0" anchor="ctr"/>
                </a:tc>
              </a:tr>
            </a:tbl>
          </a:graphicData>
        </a:graphic>
      </p:graphicFrame>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312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83.814</a:t>
                      </a:r>
                    </a:p>
                  </a:txBody>
                  <a:tcPr marL="47625" marR="47625" marT="47625" marB="47625" anchor="ctr">
                    <a:solidFill>
                      <a:srgbClr val="92D050"/>
                    </a:solidFill>
                  </a:tcPr>
                </a:tc>
                <a:tc>
                  <a:txBody>
                    <a:bodyPr/>
                    <a:lstStyle/>
                    <a:p>
                      <a:pPr algn="ctr" fontAlgn="ctr"/>
                      <a:r>
                        <a:rPr lang="tr-TR" sz="1200" b="1" dirty="0"/>
                        <a:t>89.880</a:t>
                      </a:r>
                    </a:p>
                  </a:txBody>
                  <a:tcPr marL="47625" marR="47625" marT="47625" marB="47625" anchor="ctr">
                    <a:solidFill>
                      <a:srgbClr val="92D050"/>
                    </a:solidFill>
                  </a:tcPr>
                </a:tc>
              </a:tr>
              <a:tr h="623455">
                <a:tc>
                  <a:txBody>
                    <a:bodyPr/>
                    <a:lstStyle/>
                    <a:p>
                      <a:pPr algn="ctr" fontAlgn="ctr"/>
                      <a:r>
                        <a:rPr lang="tr-TR" sz="1200" dirty="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83.814</a:t>
                      </a:r>
                    </a:p>
                  </a:txBody>
                  <a:tcPr marL="47625" marR="47625" marT="47625" marB="47625" anchor="ctr"/>
                </a:tc>
                <a:tc>
                  <a:txBody>
                    <a:bodyPr/>
                    <a:lstStyle/>
                    <a:p>
                      <a:pPr algn="ctr" fontAlgn="ctr"/>
                      <a:r>
                        <a:rPr lang="tr-TR" sz="1200"/>
                        <a:t>87.808</a:t>
                      </a:r>
                    </a:p>
                  </a:txBody>
                  <a:tcPr marL="47625" marR="47625" marT="47625" marB="47625" anchor="ctr"/>
                </a:tc>
              </a:tr>
              <a:tr h="623455">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83.814</a:t>
                      </a:r>
                    </a:p>
                  </a:txBody>
                  <a:tcPr marL="47625" marR="47625" marT="47625" marB="47625" anchor="ctr">
                    <a:solidFill>
                      <a:srgbClr val="92D050"/>
                    </a:solidFill>
                  </a:tcPr>
                </a:tc>
                <a:tc>
                  <a:txBody>
                    <a:bodyPr/>
                    <a:lstStyle/>
                    <a:p>
                      <a:pPr algn="ctr" fontAlgn="ctr"/>
                      <a:r>
                        <a:rPr lang="tr-TR" sz="1200" dirty="0"/>
                        <a:t>87.808</a:t>
                      </a:r>
                    </a:p>
                  </a:txBody>
                  <a:tcPr marL="47625" marR="47625" marT="47625" marB="47625" anchor="ctr">
                    <a:solidFill>
                      <a:srgbClr val="92D050"/>
                    </a:solidFill>
                  </a:tcPr>
                </a:tc>
              </a:tr>
              <a:tr h="623455">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88.288</a:t>
                      </a:r>
                    </a:p>
                  </a:txBody>
                  <a:tcPr marL="47625" marR="47625" marT="47625" marB="47625" anchor="ctr"/>
                </a:tc>
                <a:tc>
                  <a:txBody>
                    <a:bodyPr/>
                    <a:lstStyle/>
                    <a:p>
                      <a:pPr algn="ctr" fontAlgn="ctr"/>
                      <a:r>
                        <a:rPr lang="tr-TR" sz="1200" dirty="0"/>
                        <a:t>88.288</a:t>
                      </a:r>
                    </a:p>
                  </a:txBody>
                  <a:tcPr marL="47625" marR="47625" marT="47625" marB="47625" anchor="ctr"/>
                </a:tc>
              </a:tr>
              <a:tr h="623455">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88.288</a:t>
                      </a:r>
                    </a:p>
                  </a:txBody>
                  <a:tcPr marL="47625" marR="47625" marT="47625" marB="47625" anchor="ctr">
                    <a:solidFill>
                      <a:srgbClr val="92D050"/>
                    </a:solidFill>
                  </a:tcPr>
                </a:tc>
                <a:tc>
                  <a:txBody>
                    <a:bodyPr/>
                    <a:lstStyle/>
                    <a:p>
                      <a:pPr algn="ctr" fontAlgn="ctr"/>
                      <a:r>
                        <a:rPr lang="tr-TR" sz="1200" dirty="0"/>
                        <a:t>88.288</a:t>
                      </a:r>
                    </a:p>
                  </a:txBody>
                  <a:tcPr marL="47625" marR="47625" marT="47625" marB="47625" anchor="ctr">
                    <a:solidFill>
                      <a:srgbClr val="92D050"/>
                    </a:solidFill>
                  </a:tcPr>
                </a:tc>
              </a:tr>
              <a:tr h="623455">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87.093</a:t>
                      </a:r>
                    </a:p>
                  </a:txBody>
                  <a:tcPr marL="47625" marR="47625" marT="47625" marB="47625" anchor="ctr"/>
                </a:tc>
                <a:tc>
                  <a:txBody>
                    <a:bodyPr/>
                    <a:lstStyle/>
                    <a:p>
                      <a:pPr algn="ctr" fontAlgn="ctr"/>
                      <a:r>
                        <a:rPr lang="tr-TR" sz="1200"/>
                        <a:t>87.093</a:t>
                      </a:r>
                    </a:p>
                  </a:txBody>
                  <a:tcPr marL="47625" marR="47625" marT="47625" marB="47625" anchor="ctr"/>
                </a:tc>
              </a:tr>
              <a:tr h="623455">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86.204</a:t>
                      </a:r>
                    </a:p>
                  </a:txBody>
                  <a:tcPr marL="47625" marR="47625" marT="47625" marB="47625" anchor="ctr"/>
                </a:tc>
                <a:tc>
                  <a:txBody>
                    <a:bodyPr/>
                    <a:lstStyle/>
                    <a:p>
                      <a:pPr algn="ctr" fontAlgn="ctr"/>
                      <a:r>
                        <a:rPr lang="tr-TR" sz="1200"/>
                        <a:t>89.880</a:t>
                      </a:r>
                    </a:p>
                  </a:txBody>
                  <a:tcPr marL="47625" marR="47625" marT="47625" marB="47625" anchor="ctr"/>
                </a:tc>
              </a:tr>
              <a:tr h="623455">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86.204</a:t>
                      </a:r>
                    </a:p>
                  </a:txBody>
                  <a:tcPr marL="47625" marR="47625" marT="47625" marB="47625" anchor="ctr">
                    <a:solidFill>
                      <a:srgbClr val="92D050"/>
                    </a:solidFill>
                  </a:tcPr>
                </a:tc>
                <a:tc>
                  <a:txBody>
                    <a:bodyPr/>
                    <a:lstStyle/>
                    <a:p>
                      <a:pPr algn="ctr" fontAlgn="ctr"/>
                      <a:r>
                        <a:rPr lang="tr-TR" sz="1200" dirty="0"/>
                        <a:t>89.880</a:t>
                      </a:r>
                    </a:p>
                  </a:txBody>
                  <a:tcPr marL="47625" marR="47625" marT="47625" marB="47625" anchor="ctr">
                    <a:solidFill>
                      <a:srgbClr val="92D050"/>
                    </a:solidFill>
                  </a:tcPr>
                </a:tc>
              </a:tr>
              <a:tr h="623455">
                <a:tc>
                  <a:txBody>
                    <a:bodyPr/>
                    <a:lstStyle/>
                    <a:p>
                      <a:pPr algn="ctr" fontAlgn="ctr"/>
                      <a:r>
                        <a:rPr lang="tr-TR" sz="1200"/>
                        <a:t>Yurt Yönetim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84.143</a:t>
                      </a:r>
                    </a:p>
                  </a:txBody>
                  <a:tcPr marL="47625" marR="47625" marT="47625" marB="47625" anchor="ctr"/>
                </a:tc>
                <a:tc>
                  <a:txBody>
                    <a:bodyPr/>
                    <a:lstStyle/>
                    <a:p>
                      <a:pPr algn="ctr" fontAlgn="ctr"/>
                      <a:r>
                        <a:rPr lang="tr-TR" sz="1200"/>
                        <a:t>88.244</a:t>
                      </a:r>
                    </a:p>
                  </a:txBody>
                  <a:tcPr marL="47625" marR="47625" marT="47625" marB="47625" anchor="ctr"/>
                </a:tc>
              </a:tr>
              <a:tr h="623455">
                <a:tc>
                  <a:txBody>
                    <a:bodyPr/>
                    <a:lstStyle/>
                    <a:p>
                      <a:pPr algn="ctr" fontAlgn="ctr"/>
                      <a:r>
                        <a:rPr lang="tr-TR" sz="1200" dirty="0"/>
                        <a:t>Yurt Yönetim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300</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84.143</a:t>
                      </a:r>
                    </a:p>
                  </a:txBody>
                  <a:tcPr marL="47625" marR="47625" marT="47625" marB="47625" anchor="ctr">
                    <a:solidFill>
                      <a:srgbClr val="92D050"/>
                    </a:solidFill>
                  </a:tcPr>
                </a:tc>
                <a:tc>
                  <a:txBody>
                    <a:bodyPr/>
                    <a:lstStyle/>
                    <a:p>
                      <a:pPr algn="ctr" fontAlgn="ctr"/>
                      <a:r>
                        <a:rPr lang="tr-TR" sz="1200" dirty="0"/>
                        <a:t>88.244</a:t>
                      </a:r>
                    </a:p>
                  </a:txBody>
                  <a:tcPr marL="47625" marR="47625" marT="47625" marB="47625" anchor="ctr">
                    <a:solidFill>
                      <a:srgbClr val="92D050"/>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0"/>
            <a:ext cx="9144000" cy="73866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endParaRPr lang="tr-TR" sz="4800" dirty="0" smtClean="0"/>
          </a:p>
          <a:p>
            <a:pPr algn="ctr"/>
            <a:r>
              <a:rPr lang="pt-BR" sz="5400" dirty="0" smtClean="0">
                <a:hlinkClick r:id="rId2" action="ppaction://hlinksldjump"/>
              </a:rPr>
              <a:t>A</a:t>
            </a:r>
            <a:r>
              <a:rPr lang="pt-BR" sz="5400" dirty="0" smtClean="0"/>
              <a:t>, </a:t>
            </a:r>
            <a:r>
              <a:rPr lang="pt-BR" sz="5400" dirty="0" smtClean="0">
                <a:hlinkClick r:id="rId2" action="ppaction://hlinksldjump"/>
              </a:rPr>
              <a:t>B</a:t>
            </a:r>
            <a:r>
              <a:rPr lang="pt-BR" sz="5400" dirty="0" smtClean="0"/>
              <a:t>, </a:t>
            </a:r>
            <a:r>
              <a:rPr lang="pt-BR" sz="5400" dirty="0" smtClean="0">
                <a:hlinkClick r:id="rId3" action="ppaction://hlinksldjump"/>
              </a:rPr>
              <a:t>C</a:t>
            </a:r>
            <a:r>
              <a:rPr lang="pt-BR" sz="5400" dirty="0" smtClean="0"/>
              <a:t>, </a:t>
            </a:r>
            <a:r>
              <a:rPr lang="pt-BR" sz="5400" dirty="0" smtClean="0">
                <a:hlinkClick r:id="rId3" action="ppaction://hlinksldjump"/>
              </a:rPr>
              <a:t>Ç</a:t>
            </a:r>
            <a:r>
              <a:rPr lang="pt-BR" sz="5400" dirty="0" smtClean="0"/>
              <a:t>, </a:t>
            </a:r>
            <a:r>
              <a:rPr lang="pt-BR" sz="5400" dirty="0" smtClean="0">
                <a:hlinkClick r:id="rId3" action="ppaction://hlinksldjump"/>
              </a:rPr>
              <a:t>D</a:t>
            </a:r>
            <a:r>
              <a:rPr lang="pt-BR" sz="5400" dirty="0" smtClean="0"/>
              <a:t>, </a:t>
            </a:r>
            <a:r>
              <a:rPr lang="pt-BR" sz="5400" dirty="0" smtClean="0">
                <a:hlinkClick r:id="rId3" action="ppaction://hlinksldjump"/>
              </a:rPr>
              <a:t>E</a:t>
            </a:r>
            <a:r>
              <a:rPr lang="pt-BR" sz="5400" dirty="0" smtClean="0"/>
              <a:t>, </a:t>
            </a:r>
            <a:r>
              <a:rPr lang="pt-BR" sz="5400" dirty="0" smtClean="0">
                <a:hlinkClick r:id="rId4" action="ppaction://hlinksldjump"/>
              </a:rPr>
              <a:t>F</a:t>
            </a:r>
            <a:r>
              <a:rPr lang="pt-BR" sz="5400" dirty="0" smtClean="0"/>
              <a:t>, </a:t>
            </a:r>
            <a:r>
              <a:rPr lang="pt-BR" sz="5400" dirty="0" smtClean="0">
                <a:hlinkClick r:id="rId4" action="ppaction://hlinksldjump"/>
              </a:rPr>
              <a:t>G</a:t>
            </a:r>
            <a:r>
              <a:rPr lang="pt-BR" sz="5400" dirty="0" smtClean="0"/>
              <a:t>, </a:t>
            </a:r>
            <a:endParaRPr lang="tr-TR" sz="5400" dirty="0" smtClean="0"/>
          </a:p>
          <a:p>
            <a:pPr algn="ctr"/>
            <a:endParaRPr lang="tr-TR" sz="5400" dirty="0" smtClean="0"/>
          </a:p>
          <a:p>
            <a:pPr algn="ctr"/>
            <a:r>
              <a:rPr lang="pt-BR" sz="5400" dirty="0" smtClean="0"/>
              <a:t> </a:t>
            </a:r>
            <a:r>
              <a:rPr lang="pt-BR" sz="5400" dirty="0" smtClean="0">
                <a:hlinkClick r:id="rId5" action="ppaction://hlinksldjump"/>
              </a:rPr>
              <a:t>H</a:t>
            </a:r>
            <a:r>
              <a:rPr lang="pt-BR" sz="5400" dirty="0" smtClean="0"/>
              <a:t>, </a:t>
            </a:r>
            <a:r>
              <a:rPr lang="pt-BR" sz="5400" dirty="0" smtClean="0">
                <a:hlinkClick r:id="rId5" action="ppaction://hlinksldjump"/>
              </a:rPr>
              <a:t>İ</a:t>
            </a:r>
            <a:r>
              <a:rPr lang="pt-BR" sz="5400" dirty="0" smtClean="0"/>
              <a:t>, </a:t>
            </a:r>
            <a:r>
              <a:rPr lang="pt-BR" sz="5400" dirty="0" smtClean="0">
                <a:hlinkClick r:id="rId6" action="ppaction://hlinksldjump"/>
              </a:rPr>
              <a:t>K</a:t>
            </a:r>
            <a:r>
              <a:rPr lang="pt-BR" sz="5400" dirty="0" smtClean="0"/>
              <a:t>, </a:t>
            </a:r>
            <a:r>
              <a:rPr lang="pt-BR" sz="5400" dirty="0" smtClean="0">
                <a:hlinkClick r:id="rId6" action="ppaction://hlinksldjump"/>
              </a:rPr>
              <a:t>M</a:t>
            </a:r>
            <a:r>
              <a:rPr lang="pt-BR" sz="5400" dirty="0" smtClean="0"/>
              <a:t>, </a:t>
            </a:r>
            <a:endParaRPr lang="tr-TR" sz="5400" dirty="0" smtClean="0"/>
          </a:p>
          <a:p>
            <a:pPr algn="ctr"/>
            <a:endParaRPr lang="tr-TR" sz="5400" dirty="0" smtClean="0"/>
          </a:p>
          <a:p>
            <a:pPr algn="ctr"/>
            <a:r>
              <a:rPr lang="pt-BR" sz="5400" dirty="0" smtClean="0">
                <a:hlinkClick r:id="rId6" action="ppaction://hlinksldjump"/>
              </a:rPr>
              <a:t>N</a:t>
            </a:r>
            <a:r>
              <a:rPr lang="pt-BR" sz="5400" dirty="0" smtClean="0"/>
              <a:t>, </a:t>
            </a:r>
            <a:r>
              <a:rPr lang="pt-BR" sz="5400" dirty="0" smtClean="0">
                <a:hlinkClick r:id="rId7" action="ppaction://hlinksldjump"/>
              </a:rPr>
              <a:t>O</a:t>
            </a:r>
            <a:r>
              <a:rPr lang="pt-BR" sz="5400" dirty="0" smtClean="0"/>
              <a:t>, </a:t>
            </a:r>
            <a:r>
              <a:rPr lang="pt-BR" sz="5400" dirty="0" smtClean="0">
                <a:hlinkClick r:id="rId7" action="ppaction://hlinksldjump"/>
              </a:rPr>
              <a:t>Ö</a:t>
            </a:r>
            <a:r>
              <a:rPr lang="pt-BR" sz="5400" dirty="0" smtClean="0"/>
              <a:t>, </a:t>
            </a:r>
            <a:r>
              <a:rPr lang="pt-BR" sz="5400" dirty="0" smtClean="0">
                <a:hlinkClick r:id="rId7" action="ppaction://hlinksldjump"/>
              </a:rPr>
              <a:t>P</a:t>
            </a:r>
            <a:r>
              <a:rPr lang="pt-BR" sz="5400" dirty="0" smtClean="0"/>
              <a:t>, </a:t>
            </a:r>
            <a:r>
              <a:rPr lang="pt-BR" sz="5400" dirty="0" smtClean="0">
                <a:hlinkClick r:id="rId7" action="ppaction://hlinksldjump"/>
              </a:rPr>
              <a:t>R</a:t>
            </a:r>
            <a:r>
              <a:rPr lang="pt-BR" sz="5400" dirty="0" smtClean="0"/>
              <a:t>, </a:t>
            </a:r>
            <a:r>
              <a:rPr lang="pt-BR" sz="5400" dirty="0" smtClean="0">
                <a:hlinkClick r:id="rId8" action="ppaction://hlinksldjump"/>
              </a:rPr>
              <a:t>S</a:t>
            </a:r>
            <a:r>
              <a:rPr lang="pt-BR" sz="5400" dirty="0" smtClean="0"/>
              <a:t>, </a:t>
            </a:r>
            <a:r>
              <a:rPr lang="pt-BR" sz="5400" dirty="0" smtClean="0">
                <a:hlinkClick r:id="rId8" action="ppaction://hlinksldjump"/>
              </a:rPr>
              <a:t>Ş</a:t>
            </a:r>
            <a:r>
              <a:rPr lang="pt-BR" sz="5400" dirty="0" smtClean="0"/>
              <a:t>, </a:t>
            </a:r>
            <a:r>
              <a:rPr lang="pt-BR" sz="5400" dirty="0" smtClean="0">
                <a:hlinkClick r:id="rId9" action="ppaction://hlinksldjump"/>
              </a:rPr>
              <a:t>T</a:t>
            </a:r>
            <a:r>
              <a:rPr lang="pt-BR" sz="5400" dirty="0" smtClean="0"/>
              <a:t>, </a:t>
            </a:r>
            <a:endParaRPr lang="tr-TR" sz="5400" dirty="0" smtClean="0"/>
          </a:p>
          <a:p>
            <a:pPr algn="ctr"/>
            <a:endParaRPr lang="tr-TR" sz="5400" dirty="0" smtClean="0"/>
          </a:p>
          <a:p>
            <a:pPr algn="ctr"/>
            <a:r>
              <a:rPr lang="pt-BR" sz="5400" dirty="0" smtClean="0">
                <a:hlinkClick r:id="rId9" action="ppaction://hlinksldjump"/>
              </a:rPr>
              <a:t>U</a:t>
            </a:r>
            <a:r>
              <a:rPr lang="pt-BR" sz="5400" dirty="0" smtClean="0"/>
              <a:t>,</a:t>
            </a:r>
            <a:r>
              <a:rPr lang="pt-BR" sz="5400" dirty="0" smtClean="0">
                <a:hlinkClick r:id="rId9" action="ppaction://hlinksldjump"/>
              </a:rPr>
              <a:t>Ü</a:t>
            </a:r>
            <a:r>
              <a:rPr lang="pt-BR" sz="5400" dirty="0" smtClean="0"/>
              <a:t>, </a:t>
            </a:r>
            <a:r>
              <a:rPr lang="pt-BR" sz="5400" dirty="0" smtClean="0">
                <a:hlinkClick r:id="rId9" action="ppaction://hlinksldjump"/>
              </a:rPr>
              <a:t>V</a:t>
            </a:r>
            <a:r>
              <a:rPr lang="pt-BR" sz="5400" dirty="0" smtClean="0"/>
              <a:t>, </a:t>
            </a:r>
            <a:r>
              <a:rPr lang="pt-BR" sz="5400" dirty="0" smtClean="0">
                <a:hlinkClick r:id="rId9" action="ppaction://hlinksldjump"/>
              </a:rPr>
              <a:t>Y</a:t>
            </a:r>
            <a:r>
              <a:rPr lang="pt-BR" sz="5400" dirty="0" smtClean="0"/>
              <a:t>, </a:t>
            </a:r>
            <a:r>
              <a:rPr lang="pt-BR" sz="5400" dirty="0" smtClean="0">
                <a:hlinkClick r:id="rId9" action="ppaction://hlinksldjump"/>
              </a:rPr>
              <a:t>Z</a:t>
            </a:r>
            <a:endParaRPr lang="tr-TR" sz="5400" dirty="0" smtClean="0"/>
          </a:p>
          <a:p>
            <a:pPr algn="ctr"/>
            <a:endParaRPr lang="tr-TR" sz="4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ctr"/>
                      <a:r>
                        <a:rPr lang="tr-TR" sz="120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dirty="0">
                          <a:solidFill>
                            <a:schemeClr val="tx1"/>
                          </a:solidFill>
                        </a:rPr>
                        <a:t>5</a:t>
                      </a:r>
                    </a:p>
                  </a:txBody>
                  <a:tcPr marL="47625" marR="47625" marT="47625" marB="47625" anchor="ctr">
                    <a:solidFill>
                      <a:schemeClr val="accent3">
                        <a:lumMod val="20000"/>
                        <a:lumOff val="80000"/>
                      </a:schemeClr>
                    </a:solidFill>
                  </a:tcPr>
                </a:tc>
                <a:tc>
                  <a:txBody>
                    <a:bodyPr/>
                    <a:lstStyle/>
                    <a:p>
                      <a:pPr algn="ctr" fontAlgn="ctr"/>
                      <a:r>
                        <a:rPr lang="tr-TR" sz="120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dirty="0">
                          <a:solidFill>
                            <a:schemeClr val="tx1"/>
                          </a:solidFill>
                        </a:rPr>
                        <a:t>86.559</a:t>
                      </a:r>
                    </a:p>
                  </a:txBody>
                  <a:tcPr marL="47625" marR="47625" marT="47625" marB="47625" anchor="ctr">
                    <a:solidFill>
                      <a:schemeClr val="accent3">
                        <a:lumMod val="20000"/>
                        <a:lumOff val="80000"/>
                      </a:schemeClr>
                    </a:solidFill>
                  </a:tcPr>
                </a:tc>
                <a:tc>
                  <a:txBody>
                    <a:bodyPr/>
                    <a:lstStyle/>
                    <a:p>
                      <a:pPr algn="ctr" fontAlgn="ctr"/>
                      <a:r>
                        <a:rPr lang="tr-TR" sz="1200" dirty="0">
                          <a:solidFill>
                            <a:schemeClr val="tx1"/>
                          </a:solidFill>
                        </a:rPr>
                        <a:t>88.913</a:t>
                      </a:r>
                    </a:p>
                  </a:txBody>
                  <a:tcPr marL="47625" marR="47625" marT="47625" marB="47625" anchor="ctr">
                    <a:solidFill>
                      <a:schemeClr val="accent3">
                        <a:lumMod val="20000"/>
                        <a:lumOff val="80000"/>
                      </a:schemeClr>
                    </a:solidFill>
                  </a:tcPr>
                </a:tc>
              </a:tr>
              <a:tr h="623455">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85.309</a:t>
                      </a:r>
                    </a:p>
                  </a:txBody>
                  <a:tcPr marL="47625" marR="47625" marT="47625" marB="47625" anchor="ctr"/>
                </a:tc>
                <a:tc>
                  <a:txBody>
                    <a:bodyPr/>
                    <a:lstStyle/>
                    <a:p>
                      <a:pPr algn="ctr" fontAlgn="ctr"/>
                      <a:r>
                        <a:rPr lang="tr-TR" sz="1200"/>
                        <a:t>90.743</a:t>
                      </a:r>
                    </a:p>
                  </a:txBody>
                  <a:tcPr marL="47625" marR="47625" marT="47625" marB="47625" anchor="ctr"/>
                </a:tc>
              </a:tr>
              <a:tr h="623455">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87.084</a:t>
                      </a:r>
                    </a:p>
                  </a:txBody>
                  <a:tcPr marL="47625" marR="47625" marT="47625" marB="47625" anchor="ctr"/>
                </a:tc>
                <a:tc>
                  <a:txBody>
                    <a:bodyPr/>
                    <a:lstStyle/>
                    <a:p>
                      <a:pPr algn="ctr" fontAlgn="ctr"/>
                      <a:r>
                        <a:rPr lang="tr-TR" sz="1200"/>
                        <a:t>88.826</a:t>
                      </a:r>
                    </a:p>
                  </a:txBody>
                  <a:tcPr marL="47625" marR="47625" marT="47625" marB="47625" anchor="ctr"/>
                </a:tc>
              </a:tr>
              <a:tr h="623455">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616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77.954</a:t>
                      </a:r>
                    </a:p>
                  </a:txBody>
                  <a:tcPr marL="47625" marR="47625" marT="47625" marB="47625" anchor="ctr"/>
                </a:tc>
                <a:tc>
                  <a:txBody>
                    <a:bodyPr/>
                    <a:lstStyle/>
                    <a:p>
                      <a:pPr algn="ctr" fontAlgn="ctr"/>
                      <a:r>
                        <a:rPr lang="tr-TR" sz="1200"/>
                        <a:t>92.273</a:t>
                      </a:r>
                    </a:p>
                  </a:txBody>
                  <a:tcPr marL="47625" marR="47625" marT="47625" marB="47625" anchor="ctr"/>
                </a:tc>
              </a:tr>
              <a:tr h="623455">
                <a:tc>
                  <a:txBody>
                    <a:bodyPr/>
                    <a:lstStyle/>
                    <a:p>
                      <a:pPr algn="ctr" fontAlgn="ctr"/>
                      <a:r>
                        <a:rPr lang="tr-TR" sz="1200" b="1" dirty="0"/>
                        <a:t>Memur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629</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77.954</a:t>
                      </a:r>
                    </a:p>
                  </a:txBody>
                  <a:tcPr marL="47625" marR="47625" marT="47625" marB="47625" anchor="ctr">
                    <a:solidFill>
                      <a:srgbClr val="92D050"/>
                    </a:solidFill>
                  </a:tcPr>
                </a:tc>
                <a:tc>
                  <a:txBody>
                    <a:bodyPr/>
                    <a:lstStyle/>
                    <a:p>
                      <a:pPr algn="ctr" fontAlgn="ctr"/>
                      <a:r>
                        <a:rPr lang="tr-TR" sz="1200" b="1" dirty="0"/>
                        <a:t>92.273</a:t>
                      </a:r>
                    </a:p>
                  </a:txBody>
                  <a:tcPr marL="47625" marR="47625" marT="47625" marB="47625" anchor="ctr">
                    <a:solidFill>
                      <a:srgbClr val="92D050"/>
                    </a:solidFill>
                  </a:tcPr>
                </a:tc>
              </a:tr>
              <a:tr h="623455">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91.404</a:t>
                      </a:r>
                    </a:p>
                  </a:txBody>
                  <a:tcPr marL="47625" marR="47625" marT="47625" marB="47625" anchor="ctr"/>
                </a:tc>
                <a:tc>
                  <a:txBody>
                    <a:bodyPr/>
                    <a:lstStyle/>
                    <a:p>
                      <a:pPr algn="ctr" fontAlgn="ctr"/>
                      <a:r>
                        <a:rPr lang="tr-TR" sz="1200"/>
                        <a:t>91.404</a:t>
                      </a:r>
                    </a:p>
                  </a:txBody>
                  <a:tcPr marL="47625" marR="47625" marT="47625" marB="47625" anchor="ctr"/>
                </a:tc>
              </a:tr>
              <a:tr h="623455">
                <a:tc>
                  <a:txBody>
                    <a:bodyPr/>
                    <a:lstStyle/>
                    <a:p>
                      <a:pPr algn="ctr" fontAlgn="ctr"/>
                      <a:r>
                        <a:rPr lang="tr-TR" sz="1200" b="1" dirty="0"/>
                        <a:t>Uzman</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91.404</a:t>
                      </a:r>
                    </a:p>
                  </a:txBody>
                  <a:tcPr marL="47625" marR="47625" marT="47625" marB="47625" anchor="ctr">
                    <a:solidFill>
                      <a:srgbClr val="92D050"/>
                    </a:solidFill>
                  </a:tcPr>
                </a:tc>
                <a:tc>
                  <a:txBody>
                    <a:bodyPr/>
                    <a:lstStyle/>
                    <a:p>
                      <a:pPr algn="ctr" fontAlgn="ctr"/>
                      <a:r>
                        <a:rPr lang="tr-TR" sz="1200" b="1" dirty="0"/>
                        <a:t>91.404</a:t>
                      </a:r>
                    </a:p>
                  </a:txBody>
                  <a:tcPr marL="47625" marR="47625" marT="47625" marB="47625" anchor="ctr">
                    <a:solidFill>
                      <a:srgbClr val="92D050"/>
                    </a:solidFill>
                  </a:tcPr>
                </a:tc>
              </a:tr>
              <a:tr h="623455">
                <a:tc>
                  <a:txBody>
                    <a:bodyPr/>
                    <a:lstStyle/>
                    <a:p>
                      <a:pPr algn="ctr" fontAlgn="ctr"/>
                      <a:r>
                        <a:rPr lang="tr-TR" sz="1200"/>
                        <a:t>Veznedar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82.774</a:t>
                      </a:r>
                    </a:p>
                  </a:txBody>
                  <a:tcPr marL="47625" marR="47625" marT="47625" marB="47625" anchor="ctr"/>
                </a:tc>
                <a:tc>
                  <a:txBody>
                    <a:bodyPr/>
                    <a:lstStyle/>
                    <a:p>
                      <a:pPr algn="ctr" fontAlgn="ctr"/>
                      <a:r>
                        <a:rPr lang="tr-TR" sz="1200"/>
                        <a:t>82.774</a:t>
                      </a:r>
                    </a:p>
                  </a:txBody>
                  <a:tcPr marL="47625" marR="47625" marT="47625" marB="47625" anchor="ctr"/>
                </a:tc>
              </a:tr>
              <a:tr h="623455">
                <a:tc>
                  <a:txBody>
                    <a:bodyPr/>
                    <a:lstStyle/>
                    <a:p>
                      <a:pPr algn="ctr" fontAlgn="ctr"/>
                      <a:r>
                        <a:rPr lang="tr-TR" sz="120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a:t>87.881</a:t>
                      </a:r>
                    </a:p>
                  </a:txBody>
                  <a:tcPr marL="47625" marR="47625" marT="47625" marB="47625" anchor="ctr"/>
                </a:tc>
              </a:tr>
              <a:tr h="623455">
                <a:tc>
                  <a:txBody>
                    <a:bodyPr/>
                    <a:lstStyle/>
                    <a:p>
                      <a:pPr algn="ctr" fontAlgn="ctr"/>
                      <a:r>
                        <a:rPr lang="tr-TR" sz="1200" b="1" dirty="0"/>
                        <a:t>Veznedar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78.443</a:t>
                      </a:r>
                    </a:p>
                  </a:txBody>
                  <a:tcPr marL="47625" marR="47625" marT="47625" marB="47625" anchor="ctr">
                    <a:solidFill>
                      <a:srgbClr val="92D050"/>
                    </a:solidFill>
                  </a:tcPr>
                </a:tc>
                <a:tc>
                  <a:txBody>
                    <a:bodyPr/>
                    <a:lstStyle/>
                    <a:p>
                      <a:pPr algn="ctr" fontAlgn="ctr"/>
                      <a:r>
                        <a:rPr lang="tr-TR" sz="1200" b="1" dirty="0"/>
                        <a:t>87.881</a:t>
                      </a:r>
                    </a:p>
                  </a:txBody>
                  <a:tcPr marL="47625" marR="47625" marT="47625" marB="47625" anchor="ctr">
                    <a:solidFill>
                      <a:srgbClr val="92D050"/>
                    </a:solidFill>
                  </a:tcPr>
                </a:tc>
              </a:tr>
              <a:tr h="623455">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86.559</a:t>
                      </a:r>
                    </a:p>
                  </a:txBody>
                  <a:tcPr marL="47625" marR="47625" marT="47625" marB="47625" anchor="ctr"/>
                </a:tc>
                <a:tc>
                  <a:txBody>
                    <a:bodyPr/>
                    <a:lstStyle/>
                    <a:p>
                      <a:pPr algn="ctr" fontAlgn="ctr"/>
                      <a:r>
                        <a:rPr lang="tr-TR" sz="1200" dirty="0"/>
                        <a:t>88.913</a:t>
                      </a:r>
                    </a:p>
                  </a:txBody>
                  <a:tcPr marL="47625" marR="47625" marT="47625" marB="47625" anchor="ctr"/>
                </a:tc>
              </a:tr>
            </a:tbl>
          </a:graphicData>
        </a:graphic>
      </p:graphicFrame>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tr-TR" b="1" dirty="0" smtClean="0"/>
              <a:t>Tarla bitkileri</a:t>
            </a:r>
            <a:endParaRPr lang="tr-TR" b="1" dirty="0"/>
          </a:p>
        </p:txBody>
      </p:sp>
      <p:sp>
        <p:nvSpPr>
          <p:cNvPr id="3" name="2 İçerik Yer Tutucusu"/>
          <p:cNvSpPr>
            <a:spLocks noGrp="1"/>
          </p:cNvSpPr>
          <p:nvPr>
            <p:ph sz="quarter" idx="1"/>
          </p:nvPr>
        </p:nvSpPr>
        <p:spPr>
          <a:xfrm>
            <a:off x="107504" y="620688"/>
            <a:ext cx="8712968" cy="6048672"/>
          </a:xfrm>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Tarla Bitkileri Programı; tarla bitkileri yetiştirme ve ıslahı konularında güncel bilgiler edinebilme ve bu bilgileri uygulama yeteneği ile donatılmış, tarla bitkileri tarımının sorunlarına dinamik çözümler üretebilen, küreselleşen dünyada yüksek rekabet gücüne sahip uzmanlar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 ziraat bilimlerinin yanında, teknik bilimlere ve fen bilimlerine ilgi duyan, şekil ve uzay ilişkilerini görebilme yeteneğin yeteneğe sahip, açık havada çalışmaktan hoşlanan, toprağı, bitkiyi, hayvanı seven, üretimlerine ilgi duyan, çevreyi ve doğayı korumayı ilke edinen, insan ilişkileri gelişmiş, ileri görüşlü ve girişimci kimseler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4 yıldır. Bu süre içerisinde tarla tarımı, sıcak iklim tahılları, tarım ekonomisi, gübreler ve gübreleme, tarım makineleri, tarımsal yapılar ve sulama, tarla bitkileri, tarla bitkilerinin botaniği, iklimsel büyüme faktörleri, toprak işleme ve yabancı ot savaşı, ekim nöbeti, tohumluk, hasat ve harman gibi dersler verilmektedir.</a:t>
            </a:r>
            <a:br>
              <a:rPr lang="tr-TR" dirty="0" smtClean="0"/>
            </a:br>
            <a:r>
              <a:rPr lang="tr-TR" b="1" dirty="0" smtClean="0"/>
              <a:t/>
            </a:r>
            <a:br>
              <a:rPr lang="tr-TR" b="1" dirty="0" smtClean="0"/>
            </a:br>
            <a:r>
              <a:rPr lang="tr-TR" b="1" dirty="0" smtClean="0"/>
              <a:t>Sosyal Statü ve Unvanlar</a:t>
            </a:r>
          </a:p>
          <a:p>
            <a:pPr fontAlgn="base"/>
            <a:r>
              <a:rPr lang="tr-TR" dirty="0" smtClean="0"/>
              <a:t>Tarla Bitkileri Bölümünü tamamlayanlara "Ziraat Mühendisi" unvanı verilir. </a:t>
            </a:r>
            <a:br>
              <a:rPr lang="tr-TR" dirty="0" smtClean="0"/>
            </a:br>
            <a:r>
              <a:rPr lang="tr-TR" dirty="0" smtClean="0"/>
              <a:t/>
            </a:r>
            <a:br>
              <a:rPr lang="tr-TR" dirty="0" smtClean="0"/>
            </a:br>
            <a:r>
              <a:rPr lang="tr-TR" b="1" dirty="0" smtClean="0"/>
              <a:t>Çalışma Sahaları</a:t>
            </a:r>
          </a:p>
          <a:p>
            <a:r>
              <a:rPr lang="tr-TR" dirty="0" smtClean="0"/>
              <a:t>Tarımla ilgilenen tüm sektörlerde çalışabilirler. Tarım ve Köy İşleri Bakanlığına bağlı Tarım İl ve İlçe Müdürlüklerinde, Tarımsal Araştırma Enstitülerinde ve diğer çeşitli resmi kuruluşlarda, Tarımsal amaçlı kooperatiflerde, Tarımsal ürünlerin işlendiği fabrikalarda (un, yem, şeker, konserve, salça, sigara vb.), Tohumculuk şirketleri ile gübre ve ilaç pazarlayan özel kuruluşlarda çalışabilirler.</a:t>
            </a:r>
            <a:endParaRPr lang="tr-TR"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2).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211000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241,002</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Ege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188000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251,879</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Ordu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Recep Tayyip Erdoğan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a:t>
            </a:r>
            <a:r>
              <a:rPr lang="tr-TR" b="1" dirty="0" smtClean="0">
                <a:solidFill>
                  <a:srgbClr val="FF0000"/>
                </a:solidFill>
              </a:rPr>
              <a:t> DÖN</a:t>
            </a:r>
            <a:endParaRPr lang="tr-TR" b="1" dirty="0">
              <a:solidFill>
                <a:srgbClr val="FF0000"/>
              </a:solidFil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tr-TR" b="1" dirty="0" smtClean="0"/>
              <a:t>Tekstil mühendisliği</a:t>
            </a:r>
            <a:endParaRPr lang="tr-TR" b="1" dirty="0"/>
          </a:p>
        </p:txBody>
      </p:sp>
      <p:sp>
        <p:nvSpPr>
          <p:cNvPr id="3" name="2 İçerik Yer Tutucusu"/>
          <p:cNvSpPr>
            <a:spLocks noGrp="1"/>
          </p:cNvSpPr>
          <p:nvPr>
            <p:ph sz="quarter" idx="1"/>
          </p:nvPr>
        </p:nvSpPr>
        <p:spPr>
          <a:xfrm>
            <a:off x="107504" y="620688"/>
            <a:ext cx="8712968" cy="6048672"/>
          </a:xfrm>
        </p:spPr>
        <p:style>
          <a:lnRef idx="1">
            <a:schemeClr val="accent2"/>
          </a:lnRef>
          <a:fillRef idx="3">
            <a:schemeClr val="accent2"/>
          </a:fillRef>
          <a:effectRef idx="2">
            <a:schemeClr val="accent2"/>
          </a:effectRef>
          <a:fontRef idx="minor">
            <a:schemeClr val="lt1"/>
          </a:fontRef>
        </p:style>
        <p:txBody>
          <a:bodyPr>
            <a:normAutofit fontScale="62500" lnSpcReduction="20000"/>
          </a:bodyPr>
          <a:lstStyle/>
          <a:p>
            <a:pPr fontAlgn="base"/>
            <a:endParaRPr lang="tr-TR" dirty="0" smtClean="0"/>
          </a:p>
          <a:p>
            <a:pPr fontAlgn="base"/>
            <a:r>
              <a:rPr lang="tr-TR" b="1" dirty="0" smtClean="0"/>
              <a:t>Kısaca</a:t>
            </a:r>
          </a:p>
          <a:p>
            <a:pPr fontAlgn="base"/>
            <a:r>
              <a:rPr lang="tr-TR" dirty="0" smtClean="0"/>
              <a:t>Tekstil Mühendisliği Programı; tekstil hammaddelerini değişik tekniklerle işleme ve bu alanda yeni teknikler geliştirme konusunda araştırma ve eğitim yapmayı ve alanında uzmanlaşmış Tekstil Mühendisleri yetiştirmeyi amaçlar.</a:t>
            </a:r>
            <a:br>
              <a:rPr lang="tr-TR" dirty="0" smtClean="0"/>
            </a:br>
            <a:r>
              <a:rPr lang="tr-TR" dirty="0" smtClean="0"/>
              <a:t/>
            </a:r>
            <a:br>
              <a:rPr lang="tr-TR" dirty="0" smtClean="0"/>
            </a:br>
            <a:r>
              <a:rPr lang="tr-TR" b="1" dirty="0" smtClean="0"/>
              <a:t>Kişisel Özellikler</a:t>
            </a:r>
          </a:p>
          <a:p>
            <a:pPr fontAlgn="base"/>
            <a:r>
              <a:rPr lang="tr-TR" dirty="0" smtClean="0"/>
              <a:t>Tekstil Mühendisliği alanında çalışmak isteyenlerin; matematik ve fen derslerinde başarılı olmaları, kimya ve ekonomi konularına ilgili olmaları gerekir</a:t>
            </a:r>
            <a:br>
              <a:rPr lang="tr-TR" dirty="0" smtClean="0"/>
            </a:br>
            <a:r>
              <a:rPr lang="tr-TR" dirty="0" smtClean="0"/>
              <a:t/>
            </a:r>
            <a:br>
              <a:rPr lang="tr-TR" dirty="0" smtClean="0"/>
            </a:br>
            <a:r>
              <a:rPr lang="tr-TR" b="1" dirty="0" smtClean="0"/>
              <a:t>Dersler ve Eğitim Süreleri</a:t>
            </a:r>
          </a:p>
          <a:p>
            <a:pPr fontAlgn="base"/>
            <a:r>
              <a:rPr lang="tr-TR" dirty="0" smtClean="0"/>
              <a:t>Tekstil Mühendisliği Programında öğretim süresi dört yıldır. Öğretim süresince; öncelikle tekstil fabrikalarında üretimle doğrudan ilgili teknik eleman olarak çalışmak üzere yetiştirilmektedirler. Bu nedenle Tekstil Mühendisliği adı altında verilen eğitim genellikle "Tekstil Teknolojisi ve Tekstil Kimyası ve Terbiyesi" çerçevesindedir. Programda iplik, dokuma, örme ve hazır giyim, kalite kontrol konularında; tekstil kimyası ve terbiyesi ise lif, boyar madde ve tekstil yardımcı maddesi kimyası ile baskı, apre, kimyasal tekstil kontrol konuları ile ilgili dersler verilir. Tekstil Mühendisliği öğrencileri için uygulama çok önemlidir. Bu nedenle laboratuar çalışmasına ek olarak staj da yapılmaktadır. </a:t>
            </a:r>
            <a:br>
              <a:rPr lang="tr-TR" dirty="0" smtClean="0"/>
            </a:br>
            <a:r>
              <a:rPr lang="tr-TR" dirty="0" smtClean="0"/>
              <a:t/>
            </a:r>
            <a:br>
              <a:rPr lang="tr-TR" dirty="0" smtClean="0"/>
            </a:br>
            <a:r>
              <a:rPr lang="tr-TR" b="1" dirty="0" smtClean="0"/>
              <a:t>Sosyal Statü ve Unvanlar</a:t>
            </a:r>
          </a:p>
          <a:p>
            <a:pPr fontAlgn="base"/>
            <a:r>
              <a:rPr lang="tr-TR" dirty="0" smtClean="0"/>
              <a:t>Tekstil Mühendisliği Programından mezun olanlara "Tekstil Mühendisi" unvanı verilir. </a:t>
            </a:r>
            <a:br>
              <a:rPr lang="tr-TR" dirty="0" smtClean="0"/>
            </a:br>
            <a:r>
              <a:rPr lang="tr-TR" dirty="0" smtClean="0"/>
              <a:t/>
            </a:r>
            <a:br>
              <a:rPr lang="tr-TR" dirty="0" smtClean="0"/>
            </a:br>
            <a:r>
              <a:rPr lang="tr-TR" b="1" dirty="0" smtClean="0"/>
              <a:t>Çalışma Sahaları</a:t>
            </a:r>
          </a:p>
          <a:p>
            <a:r>
              <a:rPr lang="tr-TR" dirty="0" smtClean="0"/>
              <a:t>Tekstil Mühendisliği mezunları; İplik, dokuma ve konfeksiyon fabrikalarında; fiziksel kontrol laboratuarlarında; yapay lif üreten fabrikaların kasar, boya, apre bölümlerinde; kimyasal tekstil kontrol laboratuarlarında; boyar madde ve tekstil yardımcı maddesi üreten fabrika veya bunların dallarında çalışabilirler.</a:t>
            </a:r>
            <a:endParaRPr lang="tr-TR"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9).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129000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284,992</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Ege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181000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251,903</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Erciyes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Gaziantep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3716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13716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91.269</a:t>
                      </a:r>
                    </a:p>
                  </a:txBody>
                  <a:tcPr marL="47625" marR="47625" marT="47625" marB="47625" anchor="ctr">
                    <a:solidFill>
                      <a:srgbClr val="92D050"/>
                    </a:solidFill>
                  </a:tcPr>
                </a:tc>
                <a:tc>
                  <a:txBody>
                    <a:bodyPr/>
                    <a:lstStyle/>
                    <a:p>
                      <a:pPr algn="ctr" fontAlgn="ctr"/>
                      <a:r>
                        <a:rPr lang="tr-TR" sz="1200" b="1" dirty="0"/>
                        <a:t>94.260</a:t>
                      </a:r>
                    </a:p>
                  </a:txBody>
                  <a:tcPr marL="47625" marR="47625" marT="47625" marB="47625" anchor="ctr">
                    <a:solidFill>
                      <a:srgbClr val="92D050"/>
                    </a:solidFill>
                  </a:tcPr>
                </a:tc>
              </a:tr>
              <a:tr h="13716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94.260</a:t>
                      </a:r>
                    </a:p>
                  </a:txBody>
                  <a:tcPr marL="47625" marR="47625" marT="47625" marB="47625" anchor="ctr"/>
                </a:tc>
                <a:tc>
                  <a:txBody>
                    <a:bodyPr/>
                    <a:lstStyle/>
                    <a:p>
                      <a:pPr algn="ctr" fontAlgn="ctr"/>
                      <a:r>
                        <a:rPr lang="tr-TR" sz="1200"/>
                        <a:t>94.260</a:t>
                      </a:r>
                    </a:p>
                  </a:txBody>
                  <a:tcPr marL="47625" marR="47625" marT="47625" marB="47625" anchor="ctr"/>
                </a:tc>
              </a:tr>
              <a:tr h="13716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91.269</a:t>
                      </a:r>
                    </a:p>
                  </a:txBody>
                  <a:tcPr marL="47625" marR="47625" marT="47625" marB="47625" anchor="ctr"/>
                </a:tc>
                <a:tc>
                  <a:txBody>
                    <a:bodyPr/>
                    <a:lstStyle/>
                    <a:p>
                      <a:pPr algn="ctr" fontAlgn="ctr"/>
                      <a:r>
                        <a:rPr lang="tr-TR" sz="1200"/>
                        <a:t>92.272</a:t>
                      </a:r>
                    </a:p>
                  </a:txBody>
                  <a:tcPr marL="47625" marR="47625" marT="47625" marB="47625" anchor="ctr"/>
                </a:tc>
              </a:tr>
              <a:tr h="13716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91.269</a:t>
                      </a:r>
                    </a:p>
                  </a:txBody>
                  <a:tcPr marL="47625" marR="47625" marT="47625" marB="47625" anchor="ctr">
                    <a:solidFill>
                      <a:srgbClr val="92D050"/>
                    </a:solidFill>
                  </a:tcPr>
                </a:tc>
                <a:tc>
                  <a:txBody>
                    <a:bodyPr/>
                    <a:lstStyle/>
                    <a:p>
                      <a:pPr algn="ctr" fontAlgn="ctr"/>
                      <a:r>
                        <a:rPr lang="tr-TR" sz="1200" dirty="0"/>
                        <a:t>94.260</a:t>
                      </a:r>
                    </a:p>
                  </a:txBody>
                  <a:tcPr marL="47625" marR="47625" marT="47625" marB="47625" anchor="ctr">
                    <a:solidFill>
                      <a:srgbClr val="92D050"/>
                    </a:solidFill>
                  </a:tcPr>
                </a:tc>
              </a:tr>
            </a:tbl>
          </a:graphicData>
        </a:graphic>
      </p:graphicFrame>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accent1"/>
          </a:lnRef>
          <a:fillRef idx="3">
            <a:schemeClr val="accent1"/>
          </a:fillRef>
          <a:effectRef idx="2">
            <a:schemeClr val="accent1"/>
          </a:effectRef>
          <a:fontRef idx="minor">
            <a:schemeClr val="lt1"/>
          </a:fontRef>
        </p:style>
        <p:txBody>
          <a:bodyPr/>
          <a:lstStyle/>
          <a:p>
            <a:pPr algn="ctr"/>
            <a:r>
              <a:rPr lang="tr-TR" b="1" dirty="0" smtClean="0"/>
              <a:t>tıp</a:t>
            </a:r>
            <a:endParaRPr lang="tr-TR" b="1" dirty="0"/>
          </a:p>
        </p:txBody>
      </p:sp>
      <p:sp>
        <p:nvSpPr>
          <p:cNvPr id="3" name="2 İçerik Yer Tutucusu"/>
          <p:cNvSpPr>
            <a:spLocks noGrp="1"/>
          </p:cNvSpPr>
          <p:nvPr>
            <p:ph sz="quarter" idx="1"/>
          </p:nvPr>
        </p:nvSpPr>
        <p:spPr>
          <a:xfrm>
            <a:off x="128736" y="692696"/>
            <a:ext cx="8691736" cy="5976664"/>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Tıp Programı; insanların sağlığını koruma ve geliştirme, hastalık ve sakatlıklarını iyileştirme alanında çalışacak hekimleri yetiştirmeyi amaçlar. </a:t>
            </a:r>
            <a:br>
              <a:rPr lang="tr-TR" dirty="0" smtClean="0"/>
            </a:br>
            <a:r>
              <a:rPr lang="tr-TR" dirty="0" smtClean="0"/>
              <a:t/>
            </a:r>
            <a:br>
              <a:rPr lang="tr-TR" dirty="0" smtClean="0"/>
            </a:br>
            <a:r>
              <a:rPr lang="tr-TR" b="1" dirty="0" smtClean="0"/>
              <a:t>Kişisel Özellikler</a:t>
            </a:r>
          </a:p>
          <a:p>
            <a:pPr fontAlgn="base"/>
            <a:r>
              <a:rPr lang="tr-TR" dirty="0" smtClean="0"/>
              <a:t>Doktor olmak isteyenlerin; çok üstün bir akademik yeteneğe, güçlü bir dikkat ve belleğe, el ve parmak becerisine sahip, biyoloji, fizik, kimya, anatomi ve fizyolojiye karşı ilgili, sabırlı, içten, hoşgörülü, insan sevgisi ile dolu, azimli ve yardımsever bireyler olması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6 yıldır. Öğretim "Tıp Doktorluğu" ve "Temel Tıp Bilimlerinde Lisans Eğitimi" olmak üzere iki düzeyde yapılır:Tıp doktorluğu düzeyi üç kademeden oluşur: (1)Temel Tıp Bilimleri Ön lisans Kademesi; öğretimin ilk iki yılını kapsar. Bu dönemde Biyoloji, Fizik, Kimya dersleri ile Anatomi, Fizyoloji, Mikrobiyoloji vb. temel tıp dersleri verilir. (2) Klinik Bilimleri Yüksek Lisans Kademesi; öğretimin 3. 4. ve 5. sınıflarını kapsamakta ve bazı temel tıp bilimleri dersleri ile klinik, poliklinik gibi uygulama alanları ve gerekli laboratuar çalışmalarını içermektedir. (3) Öğretimin 6. yılını kapsayan Aile Hekimliği Kademesi; klinik ve poliklinik uygulamalarını içermektedir. </a:t>
            </a:r>
            <a:br>
              <a:rPr lang="tr-TR" dirty="0" smtClean="0"/>
            </a:br>
            <a:r>
              <a:rPr lang="tr-TR" dirty="0" smtClean="0"/>
              <a:t/>
            </a:r>
            <a:br>
              <a:rPr lang="tr-TR" dirty="0" smtClean="0"/>
            </a:br>
            <a:r>
              <a:rPr lang="tr-TR" b="1" dirty="0" smtClean="0"/>
              <a:t>Sosyal Statü ve Unvanlar</a:t>
            </a:r>
          </a:p>
          <a:p>
            <a:pPr fontAlgn="base"/>
            <a:r>
              <a:rPr lang="tr-TR" dirty="0" smtClean="0"/>
              <a:t>Tıp doktorluğu diploması alan bir kimse "Pratisyen Doktor" unvanını taşır. Tıp doktoru olan kimse, Öğrenci Seçme ve Yerleştirme Merkezi tarafından yapılan Tıpta Uzmanlık Eğitimi Giriş Sınavı (TUS)?</a:t>
            </a:r>
            <a:r>
              <a:rPr lang="tr-TR" dirty="0" err="1" smtClean="0"/>
              <a:t>nda</a:t>
            </a:r>
            <a:r>
              <a:rPr lang="tr-TR" dirty="0" smtClean="0"/>
              <a:t> başarılı olduğu takdirde istediği bir alanda uzmanlaşabilir.</a:t>
            </a:r>
            <a:br>
              <a:rPr lang="tr-TR" dirty="0" smtClean="0"/>
            </a:br>
            <a:r>
              <a:rPr lang="tr-TR" dirty="0" smtClean="0"/>
              <a:t/>
            </a:r>
            <a:br>
              <a:rPr lang="tr-TR" dirty="0" smtClean="0"/>
            </a:br>
            <a:r>
              <a:rPr lang="tr-TR" b="1" dirty="0" smtClean="0"/>
              <a:t>Çalışma Sahaları</a:t>
            </a:r>
          </a:p>
          <a:p>
            <a:r>
              <a:rPr lang="tr-TR" dirty="0" smtClean="0"/>
              <a:t>Programdan mezun olanlar kamu ve ya özel sektörde hekimlik yapabilirler.Aynı zamanda kendi </a:t>
            </a:r>
            <a:r>
              <a:rPr lang="tr-TR" dirty="0" err="1" smtClean="0"/>
              <a:t>muyanehanelerini</a:t>
            </a:r>
            <a:r>
              <a:rPr lang="tr-TR" dirty="0" smtClean="0"/>
              <a:t> açma olanakları da vardır.</a:t>
            </a:r>
            <a:br>
              <a:rPr lang="tr-TR" dirty="0" smtClean="0"/>
            </a:br>
            <a:endParaRPr lang="tr-TR"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oktor.jpg"/>
          <p:cNvPicPr>
            <a:picLocks noGrp="1" noChangeAspect="1"/>
          </p:cNvPicPr>
          <p:nvPr>
            <p:ph sz="quarter" idx="1"/>
          </p:nvPr>
        </p:nvPicPr>
        <p:blipFill>
          <a:blip r:embed="rId2" cstate="print"/>
          <a:stretch>
            <a:fillRect/>
          </a:stretch>
        </p:blipFill>
        <p:spPr>
          <a:xfrm>
            <a:off x="0" y="0"/>
            <a:ext cx="9144000" cy="494116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750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513,768</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320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521,472</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15400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441,39</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Mustafa Kemal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14500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443,663</a:t>
                      </a:r>
                    </a:p>
                  </a:txBody>
                  <a:tcPr marL="9525" marR="9525" marT="9525" marB="0" anchor="ctr"/>
                </a:tc>
              </a:tr>
            </a:tbl>
          </a:graphicData>
        </a:graphic>
      </p:graphicFrame>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44624"/>
            <a:ext cx="8784976" cy="576064"/>
          </a:xfrm>
        </p:spPr>
        <p:style>
          <a:lnRef idx="3">
            <a:schemeClr val="lt1"/>
          </a:lnRef>
          <a:fillRef idx="1">
            <a:schemeClr val="accent3"/>
          </a:fillRef>
          <a:effectRef idx="1">
            <a:schemeClr val="accent3"/>
          </a:effectRef>
          <a:fontRef idx="minor">
            <a:schemeClr val="lt1"/>
          </a:fontRef>
        </p:style>
        <p:txBody>
          <a:bodyPr/>
          <a:lstStyle/>
          <a:p>
            <a:pPr algn="ctr"/>
            <a:r>
              <a:rPr lang="tr-TR" b="1" dirty="0" smtClean="0"/>
              <a:t>Turizm işletmeciliği ve otelcilik</a:t>
            </a:r>
            <a:endParaRPr lang="tr-TR" b="1" dirty="0"/>
          </a:p>
        </p:txBody>
      </p:sp>
      <p:sp>
        <p:nvSpPr>
          <p:cNvPr id="3" name="2 İçerik Yer Tutucusu"/>
          <p:cNvSpPr>
            <a:spLocks noGrp="1"/>
          </p:cNvSpPr>
          <p:nvPr>
            <p:ph sz="quarter" idx="1"/>
          </p:nvPr>
        </p:nvSpPr>
        <p:spPr>
          <a:xfrm>
            <a:off x="56728" y="643480"/>
            <a:ext cx="8763744" cy="6025880"/>
          </a:xfrm>
        </p:spPr>
        <p:style>
          <a:lnRef idx="3">
            <a:schemeClr val="lt1"/>
          </a:lnRef>
          <a:fillRef idx="1">
            <a:schemeClr val="accent3"/>
          </a:fillRef>
          <a:effectRef idx="1">
            <a:schemeClr val="accent3"/>
          </a:effectRef>
          <a:fontRef idx="minor">
            <a:schemeClr val="lt1"/>
          </a:fontRef>
        </p:style>
        <p:txBody>
          <a:bodyPr>
            <a:normAutofit fontScale="55000" lnSpcReduction="20000"/>
          </a:bodyPr>
          <a:lstStyle/>
          <a:p>
            <a:pPr fontAlgn="base"/>
            <a:r>
              <a:rPr lang="tr-TR" b="1" dirty="0" smtClean="0"/>
              <a:t>Kısaca</a:t>
            </a:r>
          </a:p>
          <a:p>
            <a:pPr fontAlgn="base"/>
            <a:r>
              <a:rPr lang="tr-TR" dirty="0" smtClean="0"/>
              <a:t>Turizm İşletmeciliği ve Otelcilik Programı; çağdaş turizm anlayışına uygun olarak, müşterinin her türlü ihtiyacını karşılamak üzere çok çeşitli hizmetleri veren modern otel, lokanta gibi turistik yerleri yönetecek personeli yetiştirmeyi amaçlar. </a:t>
            </a:r>
            <a:br>
              <a:rPr lang="tr-TR" dirty="0" smtClean="0"/>
            </a:br>
            <a:r>
              <a:rPr lang="tr-TR" dirty="0" smtClean="0"/>
              <a:t/>
            </a:r>
            <a:br>
              <a:rPr lang="tr-TR" dirty="0" smtClean="0"/>
            </a:br>
            <a:r>
              <a:rPr lang="tr-TR" b="1" dirty="0" smtClean="0"/>
              <a:t>Kişisel Özellikler</a:t>
            </a:r>
          </a:p>
          <a:p>
            <a:pPr fontAlgn="base"/>
            <a:r>
              <a:rPr lang="tr-TR" dirty="0" smtClean="0"/>
              <a:t>Turizm ve otelcilik sektöründe çalışmak isteyenlerin; dinamik ve sosyal yönleri kuvvetli insanlar olmaları gerekir. İnsanlarla iyi iletişim kurabilmek, müşterilerle etkileşimi sürekli olan bir meslek için çok önemlidir. Kendine güvenen, güçlükler karşısında şaşırmayan, çabuk ve doğru karar verebilen, sabır, nezaket ve anlayış gibi özelliklere sahip insanlar bu meslekte başarılı olabilirler. </a:t>
            </a:r>
            <a:br>
              <a:rPr lang="tr-TR" dirty="0" smtClean="0"/>
            </a:br>
            <a:r>
              <a:rPr lang="tr-TR" dirty="0" smtClean="0"/>
              <a:t/>
            </a:r>
            <a:br>
              <a:rPr lang="tr-TR" dirty="0" smtClean="0"/>
            </a:br>
            <a:r>
              <a:rPr lang="tr-TR" b="1" dirty="0" smtClean="0"/>
              <a:t>Dersler ve Eğitim Süreleri</a:t>
            </a:r>
          </a:p>
          <a:p>
            <a:pPr fontAlgn="base"/>
            <a:r>
              <a:rPr lang="tr-TR" dirty="0" smtClean="0"/>
              <a:t>Turizm İşletmeciliği ve Otelcilik Programının öğretim süresi dört yıldır. Turizm İşletmeciliği ve Otelcilik programı; Fakülte olarak LYS puan türü ile Yüksek Okul olarak ise YGS puan türü ile öğrenci almaktadır. Programın ilk yılında Temel Matematik, Hukuk, Ekonomi, İstatistik, Muhasebe dersleri verilir. Daha sonraki yıllarda, Turizm İşletmeleri ve Yönetimi, Pazarlama, Konaklama Tesisleri ve Muhasebesi, Personel Yönetimi, Turizm Pazarlaması, İş Hukuku, Türkiye'nin Turizm Coğrafyası, Halkla İlişkiler ve Yabancı Dil gibi zorunlu derslerin yanında, ikinci bir yabancı dilin de yer aldığı seçmeli dersler verilmektedir. Eğitim kuramsal ve uygulamalı olarak sürdürülmektedir. </a:t>
            </a:r>
            <a:br>
              <a:rPr lang="tr-TR" dirty="0" smtClean="0"/>
            </a:br>
            <a:r>
              <a:rPr lang="tr-TR" dirty="0" smtClean="0"/>
              <a:t/>
            </a:r>
            <a:br>
              <a:rPr lang="tr-TR" dirty="0" smtClean="0"/>
            </a:br>
            <a:r>
              <a:rPr lang="tr-TR" b="1" dirty="0" smtClean="0"/>
              <a:t>Sosyal Statü ve Unvanlar</a:t>
            </a:r>
          </a:p>
          <a:p>
            <a:pPr fontAlgn="base"/>
            <a:r>
              <a:rPr lang="tr-TR" dirty="0" smtClean="0"/>
              <a:t>Bu programı bitirenler "Turizm İşletmecisi" olarak, çeşitli tesislerde, değişik düzeylerde görev alırlar. Bu görevlerde başarılı oldukça üst kademelere yükselirler. Turizm işletmecisi unvanı ile otel yöneticisi olarak çalışan turizm yöneticisi otele gelen müşterilere sadece geceyi geçirecekleri bir oda sağlamaktan değil, aynı zamanda onların yiyip içmeleri ve eğlenmeleri için gereken koşulları hazırlamaktan da sorumludur. Bugün büyük oteller bir barınak olmanın ötesinde, giderek çok çeşitli sosyal etkinliklerin (nişan, düğün, kongre, konferans, seminer vb.) yapıldığı yerler haline gelmiştir. Otel yöneticisi çeşitli beğenileri olan müşterilere çeşitli hizmetler veren bir otelin işleyişinden sorumludur. </a:t>
            </a:r>
            <a:br>
              <a:rPr lang="tr-TR" dirty="0" smtClean="0"/>
            </a:br>
            <a:r>
              <a:rPr lang="tr-TR" dirty="0" smtClean="0"/>
              <a:t/>
            </a:r>
            <a:br>
              <a:rPr lang="tr-TR" dirty="0" smtClean="0"/>
            </a:br>
            <a:r>
              <a:rPr lang="tr-TR" b="1" dirty="0" smtClean="0"/>
              <a:t>Çalışma Sahaları</a:t>
            </a:r>
          </a:p>
          <a:p>
            <a:r>
              <a:rPr lang="tr-TR" dirty="0" smtClean="0"/>
              <a:t>Turizm İşletmeciliği ve Otelcilik mezunları daha çok otellerde ve turizm sektöründe çalışırlar. Teknolojinin ilerlemesi insanların boş zamanlarının ve ulaşım olanaklarının artmasına yol açmıştır. Bu da insanlarda çeşitli bölgeleri ve ülkeleri gezip görme isteği uyandırmaktadır. Yurtiçinde çeşitli amaçlarla seyahat eden insanların sayısının artması yanında, özellikle yurt dışından birçok insan gezip görme amacı ile ülkemize gelmektedir. </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88640"/>
            <a:ext cx="8568952" cy="724942"/>
          </a:xfrm>
        </p:spPr>
        <p:style>
          <a:lnRef idx="0">
            <a:schemeClr val="accent2"/>
          </a:lnRef>
          <a:fillRef idx="3">
            <a:schemeClr val="accent2"/>
          </a:fillRef>
          <a:effectRef idx="3">
            <a:schemeClr val="accent2"/>
          </a:effectRef>
          <a:fontRef idx="minor">
            <a:schemeClr val="lt1"/>
          </a:fontRef>
        </p:style>
        <p:txBody>
          <a:bodyPr/>
          <a:lstStyle/>
          <a:p>
            <a:pPr algn="ctr"/>
            <a:r>
              <a:rPr lang="tr-TR" b="1" dirty="0" smtClean="0"/>
              <a:t>Beden eğitimi ve spor öğretmenliği</a:t>
            </a:r>
            <a:endParaRPr lang="tr-TR" b="1" dirty="0"/>
          </a:p>
        </p:txBody>
      </p:sp>
      <p:sp>
        <p:nvSpPr>
          <p:cNvPr id="3" name="2 İçerik Yer Tutucusu"/>
          <p:cNvSpPr>
            <a:spLocks noGrp="1"/>
          </p:cNvSpPr>
          <p:nvPr>
            <p:ph sz="quarter" idx="1"/>
          </p:nvPr>
        </p:nvSpPr>
        <p:spPr>
          <a:xfrm>
            <a:off x="179512" y="1124744"/>
            <a:ext cx="8568952" cy="5544616"/>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r>
              <a:rPr lang="tr-TR" b="1" dirty="0" smtClean="0">
                <a:solidFill>
                  <a:srgbClr val="FFFF00"/>
                </a:solidFill>
              </a:rPr>
              <a:t>Kısaca</a:t>
            </a:r>
          </a:p>
          <a:p>
            <a:pPr fontAlgn="base"/>
            <a:r>
              <a:rPr lang="tr-TR" b="1" dirty="0" smtClean="0"/>
              <a:t>Beden Eğitimi ve Spor Öğretmenliği Programı; ilköğretim ve ortaöğretim düzeyindeki bireylerin duygusal, sosyal, bilişsel, fiziksel gelişimlerini bilen, öğretim yöntemlerini kullanabilen, öğretim teknolojisinden yararlanan, çağdaş ve nitelikli Beden Eğitimi Öğretmenleri yetiştirmeyi amaçlar. </a:t>
            </a:r>
            <a:br>
              <a:rPr lang="tr-TR" b="1" dirty="0" smtClean="0"/>
            </a:br>
            <a:r>
              <a:rPr lang="tr-TR" b="1" dirty="0" smtClean="0">
                <a:solidFill>
                  <a:schemeClr val="bg2">
                    <a:lumMod val="50000"/>
                  </a:schemeClr>
                </a:solidFill>
              </a:rPr>
              <a:t/>
            </a:r>
            <a:br>
              <a:rPr lang="tr-TR" b="1" dirty="0" smtClean="0">
                <a:solidFill>
                  <a:schemeClr val="bg2">
                    <a:lumMod val="50000"/>
                  </a:schemeClr>
                </a:solidFill>
              </a:rPr>
            </a:br>
            <a:r>
              <a:rPr lang="tr-TR" b="1" dirty="0" smtClean="0">
                <a:solidFill>
                  <a:srgbClr val="FFFF00"/>
                </a:solidFill>
              </a:rPr>
              <a:t>Kişisel Özellikler</a:t>
            </a:r>
          </a:p>
          <a:p>
            <a:pPr fontAlgn="base"/>
            <a:r>
              <a:rPr lang="tr-TR" b="1" dirty="0" smtClean="0"/>
              <a:t>Program Özel Yetenek Sınavı ile öğrenci almaktadır. Programın öğretim süresi dört yıldır. Öğretim süresince; İnsan Anatomisi ve </a:t>
            </a:r>
            <a:r>
              <a:rPr lang="tr-TR" b="1" dirty="0" err="1" smtClean="0"/>
              <a:t>Kinesyolojisi</a:t>
            </a:r>
            <a:r>
              <a:rPr lang="tr-TR" b="1" dirty="0" smtClean="0"/>
              <a:t>, Jimnastik, Bireysel Sporlar, Atletizm, Spor Fizyolojisi, Sporcu Beslenmesi, Antrenman Bilgisi, Sınıf Yönetimi, Özel Öğretim Yöntemleri, Okul Deneyimi gibi öğretmenlik meslek derslerinden oluşan bir program uygulanır. </a:t>
            </a:r>
            <a:br>
              <a:rPr lang="tr-TR" b="1" dirty="0" smtClean="0"/>
            </a:br>
            <a:r>
              <a:rPr lang="tr-TR" b="1" dirty="0" smtClean="0"/>
              <a:t/>
            </a:r>
            <a:br>
              <a:rPr lang="tr-TR" b="1" dirty="0" smtClean="0"/>
            </a:br>
            <a:r>
              <a:rPr lang="tr-TR" b="1" dirty="0" smtClean="0">
                <a:solidFill>
                  <a:srgbClr val="FFFF00"/>
                </a:solidFill>
              </a:rPr>
              <a:t>Dersler ve Eğitim Süreleri</a:t>
            </a:r>
          </a:p>
          <a:p>
            <a:pPr fontAlgn="base"/>
            <a:r>
              <a:rPr lang="tr-TR" b="1" dirty="0" smtClean="0"/>
              <a:t>Beden Eğitimi ve Spor Öğretmeni olmak isteyenlerin; sporun belli bir dalında yetenekli, sabırlı, dayanıklı, insanlarla iletişim kurmakta başarılı, sevecen, hoşgörülü ve insanları yönlendirebilen kişiler olması gerekir. </a:t>
            </a:r>
            <a:br>
              <a:rPr lang="tr-TR" b="1" dirty="0" smtClean="0"/>
            </a:br>
            <a:r>
              <a:rPr lang="tr-TR" b="1" dirty="0" smtClean="0"/>
              <a:t/>
            </a:r>
            <a:br>
              <a:rPr lang="tr-TR" b="1" dirty="0" smtClean="0"/>
            </a:br>
            <a:r>
              <a:rPr lang="tr-TR" b="1" dirty="0" smtClean="0">
                <a:solidFill>
                  <a:srgbClr val="FFFF00"/>
                </a:solidFill>
              </a:rPr>
              <a:t>Sosyal Statü ve Unvanlar</a:t>
            </a:r>
          </a:p>
          <a:p>
            <a:pPr fontAlgn="base"/>
            <a:r>
              <a:rPr lang="tr-TR" b="1" dirty="0" smtClean="0">
                <a:solidFill>
                  <a:schemeClr val="bg1"/>
                </a:solidFill>
              </a:rPr>
              <a:t>Beden Eğitimi ve Spor Öğretmenliği</a:t>
            </a:r>
            <a:r>
              <a:rPr lang="tr-TR" b="1" dirty="0" smtClean="0">
                <a:solidFill>
                  <a:srgbClr val="FFFF00"/>
                </a:solidFill>
              </a:rPr>
              <a:t> </a:t>
            </a:r>
            <a:r>
              <a:rPr lang="tr-TR" b="1" dirty="0" smtClean="0"/>
              <a:t>mezunları, ağırlıklı olarak ilköğretim ve ortaöğretim kurumlarında öğretmen olarak görev almaktadırlar. Ayrıca Gençlik ve Spor Genel Müdürlüğü?ne bağlı birimlerde ve spor kulüplerinde antrenör ve idari personel, turizm sektöründe animatör ve spor koordinatörü, özel spor işletmelerinde uzman ve üniversitelerde akademisyen olarak çalışabilirler.</a:t>
            </a:r>
            <a:br>
              <a:rPr lang="tr-TR" b="1" dirty="0" smtClean="0"/>
            </a:br>
            <a:r>
              <a:rPr lang="tr-TR" b="1" dirty="0" smtClean="0"/>
              <a:t/>
            </a:r>
            <a:br>
              <a:rPr lang="tr-TR" b="1" dirty="0" smtClean="0"/>
            </a:br>
            <a:r>
              <a:rPr lang="tr-TR" b="1" dirty="0" smtClean="0">
                <a:solidFill>
                  <a:srgbClr val="FFFF00"/>
                </a:solidFill>
              </a:rPr>
              <a:t>Çalışma Sahaları</a:t>
            </a:r>
          </a:p>
          <a:p>
            <a:r>
              <a:rPr lang="tr-TR" dirty="0" smtClean="0">
                <a:solidFill>
                  <a:schemeClr val="bg1"/>
                </a:solidFill>
              </a:rPr>
              <a:t>MEB’de öğretmen olabilirler.</a:t>
            </a:r>
            <a:r>
              <a:rPr lang="tr-TR" dirty="0" smtClean="0"/>
              <a:t> </a:t>
            </a:r>
            <a:r>
              <a:rPr lang="tr-TR" dirty="0" err="1" smtClean="0"/>
              <a:t>MEB'ca</a:t>
            </a:r>
            <a:r>
              <a:rPr lang="tr-TR" dirty="0" smtClean="0"/>
              <a:t> yapılan müfettişlik sınavını kazanırlarsa müfettişlik yapabilirler. Beden eğitimi öğretmenleri, çeşitli spor merkezlerinde, aerobik salonlarında, </a:t>
            </a:r>
            <a:r>
              <a:rPr lang="tr-TR" dirty="0" err="1" smtClean="0"/>
              <a:t>fitness</a:t>
            </a:r>
            <a:r>
              <a:rPr lang="tr-TR" dirty="0" smtClean="0"/>
              <a:t> merkezlerinde çalışabilirler.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ilav-gunu-,canakkale-onsekiz-mart-universitesi-turizm-isletmeciligi-ve-otelcilik-yuksekokulu-mezunlari,sertip-aksahin,43.jpg"/>
          <p:cNvPicPr>
            <a:picLocks noGrp="1" noChangeAspect="1"/>
          </p:cNvPicPr>
          <p:nvPr>
            <p:ph sz="quarter" idx="1"/>
          </p:nvPr>
        </p:nvPicPr>
        <p:blipFill>
          <a:blip r:embed="rId2" cstate="print"/>
          <a:stretch>
            <a:fillRect/>
          </a:stretch>
        </p:blipFill>
        <p:spPr>
          <a:xfrm>
            <a:off x="0" y="0"/>
            <a:ext cx="9144000" cy="501317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92897"/>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53253">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Balıkesir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486000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262,612</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Trakya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557000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254,529</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Düzce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880000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226,759</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Gaziosmanpaşa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986000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219,291</a:t>
                      </a:r>
                    </a:p>
                  </a:txBody>
                  <a:tcPr marL="9525" marR="9525" marT="9525" marB="0" anchor="ctr"/>
                </a:tc>
              </a:tr>
            </a:tbl>
          </a:graphicData>
        </a:graphic>
      </p:graphicFrame>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704783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03412">
                <a:tc>
                  <a:txBody>
                    <a:bodyPr/>
                    <a:lstStyle/>
                    <a:p>
                      <a:pPr algn="ctr" fontAlgn="t"/>
                      <a:r>
                        <a:rPr lang="tr-TR" sz="1100" b="1" dirty="0" smtClean="0">
                          <a:hlinkClick r:id="rId2" action="ppaction://hlinksldjump"/>
                        </a:rPr>
                        <a:t>Unvan</a:t>
                      </a:r>
                      <a:endParaRPr lang="tr-TR" sz="1100" b="1" dirty="0"/>
                    </a:p>
                  </a:txBody>
                  <a:tcPr marL="47625" marR="47625" marT="76200" marB="76200"/>
                </a:tc>
                <a:tc>
                  <a:txBody>
                    <a:bodyPr/>
                    <a:lstStyle/>
                    <a:p>
                      <a:pPr algn="ctr"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403412">
                <a:tc>
                  <a:txBody>
                    <a:bodyPr/>
                    <a:lstStyle/>
                    <a:p>
                      <a:pPr algn="ctr" fontAlgn="ct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104</a:t>
                      </a:r>
                    </a:p>
                  </a:txBody>
                  <a:tcPr marL="47625" marR="47625" marT="47625" marB="47625" anchor="ctr">
                    <a:solidFill>
                      <a:srgbClr val="92D050"/>
                    </a:solidFill>
                  </a:tcPr>
                </a:tc>
                <a:tc>
                  <a:txBody>
                    <a:bodyPr/>
                    <a:lstStyle/>
                    <a:p>
                      <a:pPr algn="ctr" fontAlgn="ctr"/>
                      <a:r>
                        <a:rPr lang="tr-TR" sz="1100" b="1" dirty="0"/>
                        <a:t>1</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88.554</a:t>
                      </a:r>
                    </a:p>
                  </a:txBody>
                  <a:tcPr marL="47625" marR="47625" marT="47625" marB="47625" anchor="ctr">
                    <a:solidFill>
                      <a:srgbClr val="92D050"/>
                    </a:solidFill>
                  </a:tcPr>
                </a:tc>
              </a:tr>
              <a:tr h="403412">
                <a:tc>
                  <a:txBody>
                    <a:bodyPr/>
                    <a:lstStyle/>
                    <a:p>
                      <a:pPr algn="ctr" fontAlgn="ctr"/>
                      <a:r>
                        <a:rPr lang="tr-TR" sz="1100"/>
                        <a:t>Bilgisayar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83.977</a:t>
                      </a:r>
                    </a:p>
                  </a:txBody>
                  <a:tcPr marL="47625" marR="47625" marT="47625" marB="47625" anchor="ctr"/>
                </a:tc>
                <a:tc>
                  <a:txBody>
                    <a:bodyPr/>
                    <a:lstStyle/>
                    <a:p>
                      <a:pPr algn="ctr" fontAlgn="ctr"/>
                      <a:r>
                        <a:rPr lang="tr-TR" sz="1100"/>
                        <a:t>83.977</a:t>
                      </a:r>
                    </a:p>
                  </a:txBody>
                  <a:tcPr marL="47625" marR="47625" marT="47625" marB="47625" anchor="ctr"/>
                </a:tc>
              </a:tr>
              <a:tr h="403412">
                <a:tc>
                  <a:txBody>
                    <a:bodyPr/>
                    <a:lstStyle/>
                    <a:p>
                      <a:pPr algn="ctr" fontAlgn="ctr"/>
                      <a:r>
                        <a:rPr lang="tr-TR" sz="1100"/>
                        <a:t>Bilgisayar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20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78.841</a:t>
                      </a:r>
                    </a:p>
                  </a:txBody>
                  <a:tcPr marL="47625" marR="47625" marT="47625" marB="47625" anchor="ctr"/>
                </a:tc>
                <a:tc>
                  <a:txBody>
                    <a:bodyPr/>
                    <a:lstStyle/>
                    <a:p>
                      <a:pPr algn="ctr" fontAlgn="ctr"/>
                      <a:r>
                        <a:rPr lang="tr-TR" sz="1100"/>
                        <a:t>86.920</a:t>
                      </a:r>
                    </a:p>
                  </a:txBody>
                  <a:tcPr marL="47625" marR="47625" marT="47625" marB="47625" anchor="ctr"/>
                </a:tc>
              </a:tr>
              <a:tr h="403412">
                <a:tc>
                  <a:txBody>
                    <a:bodyPr/>
                    <a:lstStyle/>
                    <a:p>
                      <a:pPr algn="ctr" fontAlgn="ctr"/>
                      <a:r>
                        <a:rPr lang="tr-TR" sz="1100" dirty="0"/>
                        <a:t>Bilgisayar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21</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78.841</a:t>
                      </a:r>
                    </a:p>
                  </a:txBody>
                  <a:tcPr marL="47625" marR="47625" marT="47625" marB="47625" anchor="ctr">
                    <a:solidFill>
                      <a:srgbClr val="92D050"/>
                    </a:solidFill>
                  </a:tcPr>
                </a:tc>
                <a:tc>
                  <a:txBody>
                    <a:bodyPr/>
                    <a:lstStyle/>
                    <a:p>
                      <a:pPr algn="ctr" fontAlgn="ctr"/>
                      <a:r>
                        <a:rPr lang="tr-TR" sz="1100" dirty="0"/>
                        <a:t>86.920</a:t>
                      </a:r>
                    </a:p>
                  </a:txBody>
                  <a:tcPr marL="47625" marR="47625" marT="47625" marB="47625" anchor="ctr">
                    <a:solidFill>
                      <a:srgbClr val="92D050"/>
                    </a:solidFill>
                  </a:tcPr>
                </a:tc>
              </a:tr>
              <a:tr h="403412">
                <a:tc>
                  <a:txBody>
                    <a:bodyPr/>
                    <a:lstStyle/>
                    <a:p>
                      <a:pPr algn="ctr" fontAlgn="ctr"/>
                      <a:r>
                        <a:rPr lang="tr-TR" sz="1100"/>
                        <a:t>Enformasyon Memuru</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56.079</a:t>
                      </a:r>
                    </a:p>
                  </a:txBody>
                  <a:tcPr marL="47625" marR="47625" marT="47625" marB="47625" anchor="ctr"/>
                </a:tc>
              </a:tr>
              <a:tr h="403412">
                <a:tc>
                  <a:txBody>
                    <a:bodyPr/>
                    <a:lstStyle/>
                    <a:p>
                      <a:pPr algn="ctr" fontAlgn="ctr"/>
                      <a:r>
                        <a:rPr lang="tr-TR" sz="1100"/>
                        <a:t>Enformasyon Memuru</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7</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76.346</a:t>
                      </a:r>
                    </a:p>
                  </a:txBody>
                  <a:tcPr marL="47625" marR="47625" marT="47625" marB="47625" anchor="ctr"/>
                </a:tc>
                <a:tc>
                  <a:txBody>
                    <a:bodyPr/>
                    <a:lstStyle/>
                    <a:p>
                      <a:pPr algn="ctr" fontAlgn="ctr"/>
                      <a:r>
                        <a:rPr lang="tr-TR" sz="1100"/>
                        <a:t>86.341</a:t>
                      </a:r>
                    </a:p>
                  </a:txBody>
                  <a:tcPr marL="47625" marR="47625" marT="47625" marB="47625" anchor="ctr"/>
                </a:tc>
              </a:tr>
              <a:tr h="403412">
                <a:tc>
                  <a:txBody>
                    <a:bodyPr/>
                    <a:lstStyle/>
                    <a:p>
                      <a:pPr algn="ctr" fontAlgn="ctr"/>
                      <a:r>
                        <a:rPr lang="tr-TR" sz="1100"/>
                        <a:t>Enformasyon Memuru</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6</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80.781</a:t>
                      </a:r>
                    </a:p>
                  </a:txBody>
                  <a:tcPr marL="47625" marR="47625" marT="47625" marB="47625" anchor="ctr"/>
                </a:tc>
                <a:tc>
                  <a:txBody>
                    <a:bodyPr/>
                    <a:lstStyle/>
                    <a:p>
                      <a:pPr algn="ctr" fontAlgn="ctr"/>
                      <a:r>
                        <a:rPr lang="tr-TR" sz="1100"/>
                        <a:t>84.085</a:t>
                      </a:r>
                    </a:p>
                  </a:txBody>
                  <a:tcPr marL="47625" marR="47625" marT="47625" marB="47625" anchor="ctr"/>
                </a:tc>
              </a:tr>
              <a:tr h="403412">
                <a:tc>
                  <a:txBody>
                    <a:bodyPr/>
                    <a:lstStyle/>
                    <a:p>
                      <a:pPr algn="ctr" fontAlgn="ctr"/>
                      <a:r>
                        <a:rPr lang="tr-TR" sz="1100"/>
                        <a:t>Enformasyon Memuru</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75.141</a:t>
                      </a:r>
                    </a:p>
                  </a:txBody>
                  <a:tcPr marL="47625" marR="47625" marT="47625" marB="47625" anchor="ctr"/>
                </a:tc>
                <a:tc>
                  <a:txBody>
                    <a:bodyPr/>
                    <a:lstStyle/>
                    <a:p>
                      <a:pPr algn="ctr" fontAlgn="ctr"/>
                      <a:r>
                        <a:rPr lang="tr-TR" sz="1100"/>
                        <a:t>82.259</a:t>
                      </a:r>
                    </a:p>
                  </a:txBody>
                  <a:tcPr marL="47625" marR="47625" marT="47625" marB="47625" anchor="ctr"/>
                </a:tc>
              </a:tr>
              <a:tr h="403412">
                <a:tc>
                  <a:txBody>
                    <a:bodyPr/>
                    <a:lstStyle/>
                    <a:p>
                      <a:pPr algn="ctr" fontAlgn="ctr"/>
                      <a:r>
                        <a:rPr lang="tr-TR" sz="1100" dirty="0"/>
                        <a:t>Enformasyon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26</a:t>
                      </a:r>
                    </a:p>
                  </a:txBody>
                  <a:tcPr marL="47625" marR="47625" marT="47625" marB="47625" anchor="ctr">
                    <a:solidFill>
                      <a:srgbClr val="92D050"/>
                    </a:solidFill>
                  </a:tcPr>
                </a:tc>
                <a:tc>
                  <a:txBody>
                    <a:bodyPr/>
                    <a:lstStyle/>
                    <a:p>
                      <a:pPr algn="ctr" fontAlgn="ctr"/>
                      <a:r>
                        <a:rPr lang="tr-TR" sz="1100" dirty="0"/>
                        <a:t>1</a:t>
                      </a:r>
                    </a:p>
                  </a:txBody>
                  <a:tcPr marL="47625" marR="47625" marT="47625" marB="47625" anchor="ctr">
                    <a:solidFill>
                      <a:srgbClr val="92D050"/>
                    </a:solidFill>
                  </a:tcPr>
                </a:tc>
                <a:tc>
                  <a:txBody>
                    <a:bodyPr/>
                    <a:lstStyle/>
                    <a:p>
                      <a:pPr algn="ctr" fontAlgn="ctr"/>
                      <a:r>
                        <a:rPr lang="tr-TR" sz="1100"/>
                        <a:t>---</a:t>
                      </a:r>
                    </a:p>
                  </a:txBody>
                  <a:tcPr marL="47625" marR="47625" marT="47625" marB="47625" anchor="ctr">
                    <a:solidFill>
                      <a:srgbClr val="92D050"/>
                    </a:solidFill>
                  </a:tcPr>
                </a:tc>
                <a:tc>
                  <a:txBody>
                    <a:bodyPr/>
                    <a:lstStyle/>
                    <a:p>
                      <a:pPr algn="ctr" fontAlgn="ctr"/>
                      <a:r>
                        <a:rPr lang="tr-TR" sz="1100" dirty="0"/>
                        <a:t>86.341</a:t>
                      </a:r>
                    </a:p>
                  </a:txBody>
                  <a:tcPr marL="47625" marR="47625" marT="47625" marB="47625" anchor="ctr">
                    <a:solidFill>
                      <a:srgbClr val="92D050"/>
                    </a:solidFill>
                  </a:tcPr>
                </a:tc>
              </a:tr>
              <a:tr h="403412">
                <a:tc>
                  <a:txBody>
                    <a:bodyPr/>
                    <a:lstStyle/>
                    <a:p>
                      <a:pPr algn="ctr" fontAlgn="ctr"/>
                      <a:r>
                        <a:rPr lang="tr-TR" sz="1100"/>
                        <a:t>Memur</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87.516</a:t>
                      </a:r>
                    </a:p>
                  </a:txBody>
                  <a:tcPr marL="47625" marR="47625" marT="47625" marB="47625" anchor="ctr"/>
                </a:tc>
                <a:tc>
                  <a:txBody>
                    <a:bodyPr/>
                    <a:lstStyle/>
                    <a:p>
                      <a:pPr algn="ctr" fontAlgn="ctr"/>
                      <a:r>
                        <a:rPr lang="tr-TR" sz="1100" dirty="0"/>
                        <a:t>88.099</a:t>
                      </a:r>
                    </a:p>
                  </a:txBody>
                  <a:tcPr marL="47625" marR="47625" marT="47625" marB="47625" anchor="ctr"/>
                </a:tc>
              </a:tr>
              <a:tr h="403412">
                <a:tc>
                  <a:txBody>
                    <a:bodyPr/>
                    <a:lstStyle/>
                    <a:p>
                      <a:pPr algn="ctr" fontAlgn="ctr"/>
                      <a:r>
                        <a:rPr lang="tr-TR" sz="1100"/>
                        <a:t>Memur</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87.324</a:t>
                      </a:r>
                    </a:p>
                  </a:txBody>
                  <a:tcPr marL="47625" marR="47625" marT="47625" marB="47625" anchor="ctr"/>
                </a:tc>
                <a:tc>
                  <a:txBody>
                    <a:bodyPr/>
                    <a:lstStyle/>
                    <a:p>
                      <a:pPr algn="ctr" fontAlgn="ctr"/>
                      <a:r>
                        <a:rPr lang="tr-TR" sz="1100"/>
                        <a:t>88.554</a:t>
                      </a:r>
                    </a:p>
                  </a:txBody>
                  <a:tcPr marL="47625" marR="47625" marT="47625" marB="47625" anchor="ctr"/>
                </a:tc>
              </a:tr>
              <a:tr h="403412">
                <a:tc>
                  <a:txBody>
                    <a:bodyPr/>
                    <a:lstStyle/>
                    <a:p>
                      <a:pPr algn="ctr" fontAlgn="ctr"/>
                      <a:r>
                        <a:rPr lang="tr-TR" sz="1100"/>
                        <a:t>Memur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30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84.331</a:t>
                      </a:r>
                    </a:p>
                  </a:txBody>
                  <a:tcPr marL="47625" marR="47625" marT="47625" marB="47625" anchor="ctr"/>
                </a:tc>
                <a:tc>
                  <a:txBody>
                    <a:bodyPr/>
                    <a:lstStyle/>
                    <a:p>
                      <a:pPr algn="ctr" fontAlgn="ctr"/>
                      <a:r>
                        <a:rPr lang="tr-TR" sz="1100"/>
                        <a:t>87.509</a:t>
                      </a:r>
                    </a:p>
                  </a:txBody>
                  <a:tcPr marL="47625" marR="47625" marT="47625" marB="47625" anchor="ctr"/>
                </a:tc>
              </a:tr>
              <a:tr h="403412">
                <a:tc>
                  <a:txBody>
                    <a:bodyPr/>
                    <a:lstStyle/>
                    <a:p>
                      <a:pPr algn="ctr" fontAlgn="ctr"/>
                      <a:r>
                        <a:rPr lang="tr-TR" sz="1100"/>
                        <a:t>Memur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21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78.676</a:t>
                      </a:r>
                    </a:p>
                  </a:txBody>
                  <a:tcPr marL="47625" marR="47625" marT="47625" marB="47625" anchor="ctr"/>
                </a:tc>
                <a:tc>
                  <a:txBody>
                    <a:bodyPr/>
                    <a:lstStyle/>
                    <a:p>
                      <a:pPr algn="ctr" fontAlgn="ctr"/>
                      <a:r>
                        <a:rPr lang="tr-TR" sz="1100"/>
                        <a:t>86.904</a:t>
                      </a:r>
                    </a:p>
                  </a:txBody>
                  <a:tcPr marL="47625" marR="47625" marT="47625" marB="47625" anchor="ctr"/>
                </a:tc>
              </a:tr>
              <a:tr h="403412">
                <a:tc>
                  <a:txBody>
                    <a:bodyPr/>
                    <a:lstStyle/>
                    <a:p>
                      <a:pPr algn="ctr" fontAlgn="ctr"/>
                      <a:r>
                        <a:rPr lang="tr-TR" sz="1100" dirty="0"/>
                        <a:t>Memur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a:t>55</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78.676</a:t>
                      </a:r>
                    </a:p>
                  </a:txBody>
                  <a:tcPr marL="47625" marR="47625" marT="47625" marB="47625" anchor="ctr">
                    <a:solidFill>
                      <a:srgbClr val="92D050"/>
                    </a:solidFill>
                  </a:tcPr>
                </a:tc>
                <a:tc>
                  <a:txBody>
                    <a:bodyPr/>
                    <a:lstStyle/>
                    <a:p>
                      <a:pPr algn="ctr" fontAlgn="ctr"/>
                      <a:r>
                        <a:rPr lang="tr-TR" sz="1100" dirty="0"/>
                        <a:t>88.554</a:t>
                      </a:r>
                    </a:p>
                  </a:txBody>
                  <a:tcPr marL="47625" marR="47625" marT="47625" marB="47625" anchor="ctr">
                    <a:solidFill>
                      <a:srgbClr val="92D050"/>
                    </a:solidFill>
                  </a:tcP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dirty="0"/>
                        <a:t>2</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a:t>87.274</a:t>
                      </a:r>
                    </a:p>
                  </a:txBody>
                  <a:tcPr marL="47625" marR="47625" marT="47625" marB="47625" anchor="ctr"/>
                </a:tc>
                <a:tc>
                  <a:txBody>
                    <a:bodyPr/>
                    <a:lstStyle/>
                    <a:p>
                      <a:pPr algn="ctr" fontAlgn="ctr"/>
                      <a:r>
                        <a:rPr lang="tr-TR" sz="1100"/>
                        <a:t>87.422</a:t>
                      </a:r>
                    </a:p>
                  </a:txBody>
                  <a:tcPr marL="47625" marR="47625" marT="47625" marB="47625" anchor="ctr"/>
                </a:tc>
              </a:tr>
              <a:tr h="403412">
                <a:tc>
                  <a:txBody>
                    <a:bodyPr/>
                    <a:lstStyle/>
                    <a:p>
                      <a:pPr algn="ctr" fontAlgn="ctr"/>
                      <a:r>
                        <a:rPr lang="tr-TR" sz="1100"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2</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87.274</a:t>
                      </a:r>
                    </a:p>
                  </a:txBody>
                  <a:tcPr marL="47625" marR="47625" marT="47625" marB="47625" anchor="ctr">
                    <a:solidFill>
                      <a:srgbClr val="92D050"/>
                    </a:solidFill>
                  </a:tcPr>
                </a:tc>
                <a:tc>
                  <a:txBody>
                    <a:bodyPr/>
                    <a:lstStyle/>
                    <a:p>
                      <a:pPr algn="ctr" fontAlgn="ctr"/>
                      <a:r>
                        <a:rPr lang="tr-TR" sz="1100" dirty="0"/>
                        <a:t>87.422</a:t>
                      </a:r>
                    </a:p>
                  </a:txBody>
                  <a:tcPr marL="47625" marR="47625" marT="47625" marB="47625" anchor="ctr">
                    <a:solidFill>
                      <a:srgbClr val="92D050"/>
                    </a:solidFill>
                  </a:tcPr>
                </a:tc>
              </a:tr>
            </a:tbl>
          </a:graphicData>
        </a:graphic>
      </p:graphicFrame>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tr-TR" b="1" dirty="0" smtClean="0"/>
              <a:t>Türk dili ve edebiyatı</a:t>
            </a:r>
            <a:endParaRPr lang="tr-TR" b="1" dirty="0"/>
          </a:p>
        </p:txBody>
      </p:sp>
      <p:sp>
        <p:nvSpPr>
          <p:cNvPr id="3" name="2 İçerik Yer Tutucusu"/>
          <p:cNvSpPr>
            <a:spLocks noGrp="1"/>
          </p:cNvSpPr>
          <p:nvPr>
            <p:ph sz="quarter" idx="1"/>
          </p:nvPr>
        </p:nvSpPr>
        <p:spPr>
          <a:xfrm>
            <a:off x="107504" y="643480"/>
            <a:ext cx="8712968" cy="6025880"/>
          </a:xfr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pPr fontAlgn="base"/>
            <a:r>
              <a:rPr lang="tr-TR" b="1" dirty="0" smtClean="0"/>
              <a:t>Kısaca</a:t>
            </a:r>
          </a:p>
          <a:p>
            <a:pPr fontAlgn="base"/>
            <a:r>
              <a:rPr lang="tr-TR" dirty="0" smtClean="0"/>
              <a:t>Türk Dili ve Edebiyatı Programı; Eski ve Çağdaş Türk Edebiyatını kavramış, Türk Dilinin tarihsel gelişimine ve yapısal içeriğine hâkim, doğu ve batı edebiyatları ile Türk Edebiyatını karşılaştırmalı olarak değerlendirebilen Türk filologları yetiştirmeyi amaçlar.</a:t>
            </a:r>
            <a:br>
              <a:rPr lang="tr-TR" dirty="0" smtClean="0"/>
            </a:br>
            <a:r>
              <a:rPr lang="tr-TR" dirty="0" smtClean="0"/>
              <a:t/>
            </a:r>
            <a:br>
              <a:rPr lang="tr-TR" dirty="0" smtClean="0"/>
            </a:br>
            <a:r>
              <a:rPr lang="tr-TR" b="1" dirty="0" smtClean="0"/>
              <a:t>Kişisel Özellikler</a:t>
            </a:r>
          </a:p>
          <a:p>
            <a:pPr fontAlgn="base"/>
            <a:r>
              <a:rPr lang="tr-TR" dirty="0" smtClean="0"/>
              <a:t>Türk Dili ve Edebiyatı okumak isteyenlerin; Türk Edebiyatına karşı ilgili ve bu alanda başarılı, kitapları yaşamının bir parçası olarak gören ve sözel yeteneğe sahip bireyler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boyunca; Türkiye Türkçesi, Türkçe Kompozisyon, Eski Türk Edebiyatı, Osmanlıca, Türk Halk Edebiyatı, Yeni Türk Edebiyatı, Türk Dil Tarihi, Karşılaştırmalı Edebiyat, Eleştiri Kuramları gibi derslerden oluşan bir program uygulanır.</a:t>
            </a:r>
            <a:br>
              <a:rPr lang="tr-TR" dirty="0" smtClean="0"/>
            </a:br>
            <a:r>
              <a:rPr lang="tr-TR" dirty="0" smtClean="0"/>
              <a:t/>
            </a:r>
            <a:br>
              <a:rPr lang="tr-TR" dirty="0" smtClean="0"/>
            </a:br>
            <a:r>
              <a:rPr lang="tr-TR" b="1" dirty="0" smtClean="0"/>
              <a:t>Sosyal Statü ve Unvanlar</a:t>
            </a:r>
          </a:p>
          <a:p>
            <a:pPr fontAlgn="base"/>
            <a:r>
              <a:rPr lang="tr-TR" dirty="0" smtClean="0"/>
              <a:t>Bölümden mezun olanlar "Türk Filologu" unvanı almaktadırlar</a:t>
            </a:r>
            <a:br>
              <a:rPr lang="tr-TR" dirty="0" smtClean="0"/>
            </a:br>
            <a:r>
              <a:rPr lang="tr-TR" dirty="0" smtClean="0"/>
              <a:t/>
            </a:r>
            <a:br>
              <a:rPr lang="tr-TR" dirty="0" smtClean="0"/>
            </a:br>
            <a:r>
              <a:rPr lang="tr-TR" b="1" dirty="0" smtClean="0"/>
              <a:t>Çalışma Sahaları</a:t>
            </a:r>
          </a:p>
          <a:p>
            <a:r>
              <a:rPr lang="tr-TR" dirty="0" smtClean="0"/>
              <a:t>Mezunlar, Millî Eğitim Bakanlığına bağlı resmi veya özel okullarda, dershanelerde öğretmenlik yapabilirler. Ancak bunun için sınavla girdikleri tezsiz yüksek lisans programını tamamlamaları gerekmektedir. Bunun dışında, Kültür Bakanlığında, Türk Dil Kurumunda, arşivlerde uzman olabilmekte ve TRT'nin çeşitli birimlerinde görev alabilmektedirler.</a:t>
            </a:r>
            <a:endParaRPr lang="tr-TR"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0).jpg"/>
          <p:cNvPicPr>
            <a:picLocks noGrp="1" noChangeAspect="1"/>
          </p:cNvPicPr>
          <p:nvPr>
            <p:ph sz="quarter" idx="1"/>
          </p:nvPr>
        </p:nvPicPr>
        <p:blipFill>
          <a:blip r:embed="rId2" cstate="print"/>
          <a:stretch>
            <a:fillRect/>
          </a:stretch>
        </p:blipFill>
        <p:spPr>
          <a:xfrm>
            <a:off x="0" y="0"/>
            <a:ext cx="9144000" cy="501317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21300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389,804</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13400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404,545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Bitlis Eren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129000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312,963</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Çankırı Karatekin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130000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312,568</a:t>
                      </a:r>
                    </a:p>
                  </a:txBody>
                  <a:tcPr marL="9525" marR="9525" marT="9525" marB="0" anchor="ctr"/>
                </a:tc>
              </a:tr>
            </a:tbl>
          </a:graphicData>
        </a:graphic>
      </p:graphicFrame>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9935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03412">
                <a:tc>
                  <a:txBody>
                    <a:bodyPr/>
                    <a:lstStyle/>
                    <a:p>
                      <a:pPr algn="ctr" fontAlgn="t"/>
                      <a:r>
                        <a:rPr lang="tr-TR" sz="1100" b="1" dirty="0" smtClean="0">
                          <a:hlinkClick r:id="rId2" action="ppaction://hlinksldjump"/>
                        </a:rPr>
                        <a:t>Unvan</a:t>
                      </a:r>
                      <a:endParaRPr lang="tr-TR" sz="1100" b="1" dirty="0"/>
                    </a:p>
                  </a:txBody>
                  <a:tcPr marL="47625" marR="47625" marT="76200" marB="76200"/>
                </a:tc>
                <a:tc>
                  <a:txBody>
                    <a:bodyPr/>
                    <a:lstStyle/>
                    <a:p>
                      <a:pPr algn="ctr"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403412">
                <a:tc>
                  <a:txBody>
                    <a:bodyPr/>
                    <a:lstStyle/>
                    <a:p>
                      <a:pPr algn="ctr" fontAlgn="ct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360</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84.143</a:t>
                      </a:r>
                    </a:p>
                  </a:txBody>
                  <a:tcPr marL="47625" marR="47625" marT="47625" marB="47625" anchor="ctr">
                    <a:solidFill>
                      <a:srgbClr val="92D050"/>
                    </a:solidFill>
                  </a:tcPr>
                </a:tc>
                <a:tc>
                  <a:txBody>
                    <a:bodyPr/>
                    <a:lstStyle/>
                    <a:p>
                      <a:pPr algn="ctr" fontAlgn="ctr"/>
                      <a:r>
                        <a:rPr lang="tr-TR" sz="1100" b="1" dirty="0"/>
                        <a:t>98.487</a:t>
                      </a:r>
                    </a:p>
                  </a:txBody>
                  <a:tcPr marL="47625" marR="47625" marT="47625" marB="47625" anchor="ctr">
                    <a:solidFill>
                      <a:srgbClr val="92D050"/>
                    </a:solidFill>
                  </a:tcPr>
                </a:tc>
              </a:tr>
              <a:tr h="403412">
                <a:tc>
                  <a:txBody>
                    <a:bodyPr/>
                    <a:lstStyle/>
                    <a:p>
                      <a:pPr algn="ctr" fontAlgn="ctr"/>
                      <a:r>
                        <a:rPr lang="tr-TR" sz="1100"/>
                        <a:t>Bilgisayar İşletmeni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84.651</a:t>
                      </a:r>
                    </a:p>
                  </a:txBody>
                  <a:tcPr marL="47625" marR="47625" marT="47625" marB="47625" anchor="ctr"/>
                </a:tc>
                <a:tc>
                  <a:txBody>
                    <a:bodyPr/>
                    <a:lstStyle/>
                    <a:p>
                      <a:pPr algn="ctr" fontAlgn="ctr"/>
                      <a:r>
                        <a:rPr lang="tr-TR" sz="1100"/>
                        <a:t>84.651</a:t>
                      </a:r>
                    </a:p>
                  </a:txBody>
                  <a:tcPr marL="47625" marR="47625" marT="47625" marB="47625" anchor="ctr"/>
                </a:tc>
              </a:tr>
              <a:tr h="403412">
                <a:tc>
                  <a:txBody>
                    <a:bodyPr/>
                    <a:lstStyle/>
                    <a:p>
                      <a:pPr algn="ctr" fontAlgn="ctr"/>
                      <a:r>
                        <a:rPr lang="tr-TR" sz="1100"/>
                        <a:t>Bilgisayar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87.750</a:t>
                      </a:r>
                    </a:p>
                  </a:txBody>
                  <a:tcPr marL="47625" marR="47625" marT="47625" marB="47625" anchor="ctr"/>
                </a:tc>
                <a:tc>
                  <a:txBody>
                    <a:bodyPr/>
                    <a:lstStyle/>
                    <a:p>
                      <a:pPr algn="ctr" fontAlgn="ctr"/>
                      <a:r>
                        <a:rPr lang="tr-TR" sz="1100"/>
                        <a:t>97.804</a:t>
                      </a:r>
                    </a:p>
                  </a:txBody>
                  <a:tcPr marL="47625" marR="47625" marT="47625" marB="47625" anchor="ctr"/>
                </a:tc>
              </a:tr>
              <a:tr h="403412">
                <a:tc>
                  <a:txBody>
                    <a:bodyPr/>
                    <a:lstStyle/>
                    <a:p>
                      <a:pPr algn="ctr" fontAlgn="ctr"/>
                      <a:r>
                        <a:rPr lang="tr-TR" sz="1100"/>
                        <a:t>Bilgisayar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86.327</a:t>
                      </a:r>
                    </a:p>
                  </a:txBody>
                  <a:tcPr marL="47625" marR="47625" marT="47625" marB="47625" anchor="ctr"/>
                </a:tc>
                <a:tc>
                  <a:txBody>
                    <a:bodyPr/>
                    <a:lstStyle/>
                    <a:p>
                      <a:pPr algn="ctr" fontAlgn="ctr"/>
                      <a:r>
                        <a:rPr lang="tr-TR" sz="1100"/>
                        <a:t>93.119</a:t>
                      </a:r>
                    </a:p>
                  </a:txBody>
                  <a:tcPr marL="47625" marR="47625" marT="47625" marB="47625" anchor="ctr"/>
                </a:tc>
              </a:tr>
              <a:tr h="403412">
                <a:tc>
                  <a:txBody>
                    <a:bodyPr/>
                    <a:lstStyle/>
                    <a:p>
                      <a:pPr algn="ctr" fontAlgn="ctr"/>
                      <a:r>
                        <a:rPr lang="tr-TR" sz="1100" dirty="0"/>
                        <a:t>Bilgisayar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8</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84.651</a:t>
                      </a:r>
                    </a:p>
                  </a:txBody>
                  <a:tcPr marL="47625" marR="47625" marT="47625" marB="47625" anchor="ctr">
                    <a:solidFill>
                      <a:srgbClr val="92D050"/>
                    </a:solidFill>
                  </a:tcPr>
                </a:tc>
                <a:tc>
                  <a:txBody>
                    <a:bodyPr/>
                    <a:lstStyle/>
                    <a:p>
                      <a:pPr algn="ctr" fontAlgn="ctr"/>
                      <a:r>
                        <a:rPr lang="tr-TR" sz="1100" dirty="0"/>
                        <a:t>97.804</a:t>
                      </a:r>
                    </a:p>
                  </a:txBody>
                  <a:tcPr marL="47625" marR="47625" marT="47625" marB="47625" anchor="ctr">
                    <a:solidFill>
                      <a:srgbClr val="92D050"/>
                    </a:solidFill>
                  </a:tcPr>
                </a:tc>
              </a:tr>
              <a:tr h="403412">
                <a:tc>
                  <a:txBody>
                    <a:bodyPr/>
                    <a:lstStyle/>
                    <a:p>
                      <a:pPr algn="ctr" fontAlgn="ctr"/>
                      <a:r>
                        <a:rPr lang="tr-TR" sz="1100"/>
                        <a:t>Memur</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87.540</a:t>
                      </a:r>
                    </a:p>
                  </a:txBody>
                  <a:tcPr marL="47625" marR="47625" marT="47625" marB="47625" anchor="ctr"/>
                </a:tc>
                <a:tc>
                  <a:txBody>
                    <a:bodyPr/>
                    <a:lstStyle/>
                    <a:p>
                      <a:pPr algn="ctr" fontAlgn="ctr"/>
                      <a:r>
                        <a:rPr lang="tr-TR" sz="1100"/>
                        <a:t>90.207</a:t>
                      </a:r>
                    </a:p>
                  </a:txBody>
                  <a:tcPr marL="47625" marR="47625" marT="47625" marB="47625" anchor="ctr"/>
                </a:tc>
              </a:tr>
              <a:tr h="403412">
                <a:tc>
                  <a:txBody>
                    <a:bodyPr/>
                    <a:lstStyle/>
                    <a:p>
                      <a:pPr algn="ctr" fontAlgn="ctr"/>
                      <a:r>
                        <a:rPr lang="tr-TR" sz="1100"/>
                        <a:t>Memur</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88.940</a:t>
                      </a:r>
                    </a:p>
                  </a:txBody>
                  <a:tcPr marL="47625" marR="47625" marT="47625" marB="47625" anchor="ctr"/>
                </a:tc>
                <a:tc>
                  <a:txBody>
                    <a:bodyPr/>
                    <a:lstStyle/>
                    <a:p>
                      <a:pPr algn="ctr" fontAlgn="ctr"/>
                      <a:r>
                        <a:rPr lang="tr-TR" sz="1100"/>
                        <a:t>89.956</a:t>
                      </a:r>
                    </a:p>
                  </a:txBody>
                  <a:tcPr marL="47625" marR="47625" marT="47625" marB="47625" anchor="ctr"/>
                </a:tc>
              </a:tr>
              <a:tr h="403412">
                <a:tc>
                  <a:txBody>
                    <a:bodyPr/>
                    <a:lstStyle/>
                    <a:p>
                      <a:pPr algn="ctr" fontAlgn="ctr"/>
                      <a:r>
                        <a:rPr lang="tr-TR" sz="1100"/>
                        <a:t>Memur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87.334</a:t>
                      </a:r>
                    </a:p>
                  </a:txBody>
                  <a:tcPr marL="47625" marR="47625" marT="47625" marB="47625" anchor="ctr"/>
                </a:tc>
                <a:tc>
                  <a:txBody>
                    <a:bodyPr/>
                    <a:lstStyle/>
                    <a:p>
                      <a:pPr algn="ctr" fontAlgn="ctr"/>
                      <a:r>
                        <a:rPr lang="tr-TR" sz="1100"/>
                        <a:t>91.639</a:t>
                      </a:r>
                    </a:p>
                  </a:txBody>
                  <a:tcPr marL="47625" marR="47625" marT="47625" marB="47625" anchor="ctr"/>
                </a:tc>
              </a:tr>
              <a:tr h="403412">
                <a:tc>
                  <a:txBody>
                    <a:bodyPr/>
                    <a:lstStyle/>
                    <a:p>
                      <a:pPr algn="ctr" fontAlgn="ctr"/>
                      <a:r>
                        <a:rPr lang="tr-TR" sz="1100" dirty="0"/>
                        <a:t>Memur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9</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87.334</a:t>
                      </a:r>
                    </a:p>
                  </a:txBody>
                  <a:tcPr marL="47625" marR="47625" marT="47625" marB="47625" anchor="ctr">
                    <a:solidFill>
                      <a:srgbClr val="92D050"/>
                    </a:solidFill>
                  </a:tcPr>
                </a:tc>
                <a:tc>
                  <a:txBody>
                    <a:bodyPr/>
                    <a:lstStyle/>
                    <a:p>
                      <a:pPr algn="ctr" fontAlgn="ctr"/>
                      <a:r>
                        <a:rPr lang="tr-TR" sz="1100" dirty="0"/>
                        <a:t>91.639</a:t>
                      </a:r>
                    </a:p>
                  </a:txBody>
                  <a:tcPr marL="47625" marR="47625" marT="47625" marB="47625" anchor="ctr">
                    <a:solidFill>
                      <a:srgbClr val="92D050"/>
                    </a:solidFill>
                  </a:tcPr>
                </a:tc>
              </a:tr>
              <a:tr h="403412">
                <a:tc>
                  <a:txBody>
                    <a:bodyPr/>
                    <a:lstStyle/>
                    <a:p>
                      <a:pPr algn="ctr" fontAlgn="ctr"/>
                      <a:r>
                        <a:rPr lang="tr-TR" sz="1100"/>
                        <a:t>Redaktör</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89.962</a:t>
                      </a:r>
                    </a:p>
                  </a:txBody>
                  <a:tcPr marL="47625" marR="47625" marT="47625" marB="47625" anchor="ctr"/>
                </a:tc>
                <a:tc>
                  <a:txBody>
                    <a:bodyPr/>
                    <a:lstStyle/>
                    <a:p>
                      <a:pPr algn="ctr" fontAlgn="ctr"/>
                      <a:r>
                        <a:rPr lang="tr-TR" sz="1100"/>
                        <a:t>98.487</a:t>
                      </a:r>
                    </a:p>
                  </a:txBody>
                  <a:tcPr marL="47625" marR="47625" marT="47625" marB="47625" anchor="ctr"/>
                </a:tc>
              </a:tr>
              <a:tr h="403412">
                <a:tc>
                  <a:txBody>
                    <a:bodyPr/>
                    <a:lstStyle/>
                    <a:p>
                      <a:pPr algn="ctr" fontAlgn="ctr"/>
                      <a:r>
                        <a:rPr lang="tr-TR" sz="1100" dirty="0"/>
                        <a:t>Redaktör</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10</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89.962</a:t>
                      </a:r>
                    </a:p>
                  </a:txBody>
                  <a:tcPr marL="47625" marR="47625" marT="47625" marB="47625" anchor="ctr">
                    <a:solidFill>
                      <a:srgbClr val="92D050"/>
                    </a:solidFill>
                  </a:tcPr>
                </a:tc>
                <a:tc>
                  <a:txBody>
                    <a:bodyPr/>
                    <a:lstStyle/>
                    <a:p>
                      <a:pPr algn="ctr" fontAlgn="ctr"/>
                      <a:r>
                        <a:rPr lang="tr-TR" sz="1100" dirty="0"/>
                        <a:t>98.487</a:t>
                      </a:r>
                    </a:p>
                  </a:txBody>
                  <a:tcPr marL="47625" marR="47625" marT="47625" marB="47625" anchor="ctr">
                    <a:solidFill>
                      <a:srgbClr val="92D050"/>
                    </a:solidFill>
                  </a:tcP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88.235</a:t>
                      </a:r>
                    </a:p>
                  </a:txBody>
                  <a:tcPr marL="47625" marR="47625" marT="47625" marB="47625" anchor="ctr"/>
                </a:tc>
                <a:tc>
                  <a:txBody>
                    <a:bodyPr/>
                    <a:lstStyle/>
                    <a:p>
                      <a:pPr algn="ctr" fontAlgn="ctr"/>
                      <a:r>
                        <a:rPr lang="tr-TR" sz="1100"/>
                        <a:t>88.235</a:t>
                      </a:r>
                    </a:p>
                  </a:txBody>
                  <a:tcPr marL="47625" marR="47625" marT="47625" marB="47625" anchor="ctr"/>
                </a:tc>
              </a:tr>
              <a:tr h="403412">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32</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85.991</a:t>
                      </a:r>
                    </a:p>
                  </a:txBody>
                  <a:tcPr marL="47625" marR="47625" marT="47625" marB="47625" anchor="ctr"/>
                </a:tc>
                <a:tc>
                  <a:txBody>
                    <a:bodyPr/>
                    <a:lstStyle/>
                    <a:p>
                      <a:pPr algn="ctr" fontAlgn="ctr"/>
                      <a:r>
                        <a:rPr lang="tr-TR" sz="1100"/>
                        <a:t>90.803</a:t>
                      </a:r>
                    </a:p>
                  </a:txBody>
                  <a:tcPr marL="47625" marR="47625" marT="47625" marB="47625" anchor="ctr"/>
                </a:tc>
              </a:tr>
              <a:tr h="403412">
                <a:tc>
                  <a:txBody>
                    <a:bodyPr/>
                    <a:lstStyle/>
                    <a:p>
                      <a:pPr algn="ctr" fontAlgn="ctr"/>
                      <a:r>
                        <a:rPr lang="tr-TR" sz="1100"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33</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85.991</a:t>
                      </a:r>
                    </a:p>
                  </a:txBody>
                  <a:tcPr marL="47625" marR="47625" marT="47625" marB="47625" anchor="ctr">
                    <a:solidFill>
                      <a:srgbClr val="92D050"/>
                    </a:solidFill>
                  </a:tcPr>
                </a:tc>
                <a:tc>
                  <a:txBody>
                    <a:bodyPr/>
                    <a:lstStyle/>
                    <a:p>
                      <a:pPr algn="ctr" fontAlgn="ctr"/>
                      <a:r>
                        <a:rPr lang="tr-TR" sz="1100" dirty="0"/>
                        <a:t>90.803</a:t>
                      </a:r>
                    </a:p>
                  </a:txBody>
                  <a:tcPr marL="47625" marR="47625" marT="47625" marB="47625" anchor="ctr">
                    <a:solidFill>
                      <a:srgbClr val="92D050"/>
                    </a:solidFill>
                  </a:tcPr>
                </a:tc>
              </a:tr>
              <a:tr h="403412">
                <a:tc>
                  <a:txBody>
                    <a:bodyPr/>
                    <a:lstStyle/>
                    <a:p>
                      <a:pPr algn="ctr" fontAlgn="ctr"/>
                      <a:r>
                        <a:rPr lang="tr-TR" sz="1100"/>
                        <a:t>Yurt Yönetim Memuru</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300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84.143</a:t>
                      </a:r>
                    </a:p>
                  </a:txBody>
                  <a:tcPr marL="47625" marR="47625" marT="47625" marB="47625" anchor="ctr"/>
                </a:tc>
                <a:tc>
                  <a:txBody>
                    <a:bodyPr/>
                    <a:lstStyle/>
                    <a:p>
                      <a:pPr algn="ctr" fontAlgn="ctr"/>
                      <a:r>
                        <a:rPr lang="tr-TR" sz="1100"/>
                        <a:t>88.244</a:t>
                      </a:r>
                    </a:p>
                  </a:txBody>
                  <a:tcPr marL="47625" marR="47625" marT="47625" marB="47625" anchor="ctr"/>
                </a:tc>
              </a:tr>
              <a:tr h="403412">
                <a:tc>
                  <a:txBody>
                    <a:bodyPr/>
                    <a:lstStyle/>
                    <a:p>
                      <a:pPr algn="ctr" fontAlgn="ctr"/>
                      <a:r>
                        <a:rPr lang="tr-TR" sz="1100" dirty="0"/>
                        <a:t>Yurt Yönetim Memuru</a:t>
                      </a:r>
                    </a:p>
                  </a:txBody>
                  <a:tcPr marL="47625" marR="47625" marT="47625" marB="47625" anchor="ctr">
                    <a:solidFill>
                      <a:srgbClr val="92D050"/>
                    </a:solidFill>
                  </a:tcPr>
                </a:tc>
                <a:tc>
                  <a:txBody>
                    <a:bodyPr/>
                    <a:lstStyle/>
                    <a:p>
                      <a:pPr algn="ctr" fontAlgn="ctr"/>
                      <a:r>
                        <a:rPr lang="tr-TR" sz="1100" b="1" dirty="0"/>
                        <a:t>Yıllar Toplamı</a:t>
                      </a:r>
                      <a:endParaRPr lang="tr-TR" sz="1100" dirty="0"/>
                    </a:p>
                  </a:txBody>
                  <a:tcPr marL="47625" marR="47625" marT="47625" marB="47625" anchor="ctr">
                    <a:solidFill>
                      <a:srgbClr val="92D050"/>
                    </a:solidFill>
                  </a:tcPr>
                </a:tc>
                <a:tc>
                  <a:txBody>
                    <a:bodyPr/>
                    <a:lstStyle/>
                    <a:p>
                      <a:pPr algn="ctr" fontAlgn="ctr"/>
                      <a:r>
                        <a:rPr lang="tr-TR" sz="1100" dirty="0"/>
                        <a:t>300</a:t>
                      </a:r>
                    </a:p>
                  </a:txBody>
                  <a:tcPr marL="47625" marR="47625" marT="47625" marB="47625" anchor="ctr">
                    <a:solidFill>
                      <a:srgbClr val="92D050"/>
                    </a:solidFill>
                  </a:tcPr>
                </a:tc>
                <a:tc>
                  <a:txBody>
                    <a:bodyPr/>
                    <a:lstStyle/>
                    <a:p>
                      <a:pPr algn="ctr" fontAlgn="ctr"/>
                      <a:r>
                        <a:rPr lang="tr-TR" sz="1100" dirty="0"/>
                        <a:t>-</a:t>
                      </a:r>
                    </a:p>
                  </a:txBody>
                  <a:tcPr marL="47625" marR="47625" marT="47625" marB="47625" anchor="ctr">
                    <a:solidFill>
                      <a:srgbClr val="92D050"/>
                    </a:solidFill>
                  </a:tcPr>
                </a:tc>
                <a:tc>
                  <a:txBody>
                    <a:bodyPr/>
                    <a:lstStyle/>
                    <a:p>
                      <a:pPr algn="ctr" fontAlgn="ctr"/>
                      <a:r>
                        <a:rPr lang="tr-TR" sz="1100" dirty="0"/>
                        <a:t>84.143</a:t>
                      </a:r>
                    </a:p>
                  </a:txBody>
                  <a:tcPr marL="47625" marR="47625" marT="47625" marB="47625" anchor="ctr">
                    <a:solidFill>
                      <a:srgbClr val="92D050"/>
                    </a:solidFill>
                  </a:tcPr>
                </a:tc>
                <a:tc>
                  <a:txBody>
                    <a:bodyPr/>
                    <a:lstStyle/>
                    <a:p>
                      <a:pPr algn="ctr" fontAlgn="ctr"/>
                      <a:r>
                        <a:rPr lang="tr-TR" sz="1100" dirty="0"/>
                        <a:t>88.244</a:t>
                      </a:r>
                    </a:p>
                  </a:txBody>
                  <a:tcPr marL="47625" marR="47625" marT="47625" marB="47625" anchor="ctr">
                    <a:solidFill>
                      <a:srgbClr val="92D050"/>
                    </a:solidFill>
                  </a:tcPr>
                </a:tc>
              </a:tr>
            </a:tbl>
          </a:graphicData>
        </a:graphic>
      </p:graphicFrame>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3">
            <a:schemeClr val="lt1"/>
          </a:lnRef>
          <a:fillRef idx="1">
            <a:schemeClr val="dk1"/>
          </a:fillRef>
          <a:effectRef idx="1">
            <a:schemeClr val="dk1"/>
          </a:effectRef>
          <a:fontRef idx="minor">
            <a:schemeClr val="lt1"/>
          </a:fontRef>
        </p:style>
        <p:txBody>
          <a:bodyPr/>
          <a:lstStyle/>
          <a:p>
            <a:pPr algn="ctr"/>
            <a:r>
              <a:rPr lang="tr-TR" b="1" dirty="0" smtClean="0"/>
              <a:t>Türkçe öğretmenliği</a:t>
            </a:r>
            <a:endParaRPr lang="tr-TR" b="1" dirty="0"/>
          </a:p>
        </p:txBody>
      </p:sp>
      <p:sp>
        <p:nvSpPr>
          <p:cNvPr id="3" name="2 İçerik Yer Tutucusu"/>
          <p:cNvSpPr>
            <a:spLocks noGrp="1"/>
          </p:cNvSpPr>
          <p:nvPr>
            <p:ph sz="quarter" idx="1"/>
          </p:nvPr>
        </p:nvSpPr>
        <p:spPr>
          <a:xfrm>
            <a:off x="107504" y="692696"/>
            <a:ext cx="8712968" cy="5976664"/>
          </a:xfrm>
        </p:spPr>
        <p:style>
          <a:lnRef idx="3">
            <a:schemeClr val="lt1"/>
          </a:lnRef>
          <a:fillRef idx="1">
            <a:schemeClr val="dk1"/>
          </a:fillRef>
          <a:effectRef idx="1">
            <a:schemeClr val="dk1"/>
          </a:effectRef>
          <a:fontRef idx="minor">
            <a:schemeClr val="lt1"/>
          </a:fontRef>
        </p:style>
        <p:txBody>
          <a:bodyPr>
            <a:normAutofit fontScale="62500" lnSpcReduction="20000"/>
          </a:bodyPr>
          <a:lstStyle/>
          <a:p>
            <a:pPr fontAlgn="base"/>
            <a:endParaRPr lang="tr-TR" dirty="0" smtClean="0"/>
          </a:p>
          <a:p>
            <a:pPr fontAlgn="base"/>
            <a:r>
              <a:rPr lang="tr-TR" b="1" dirty="0" smtClean="0"/>
              <a:t>Kısaca</a:t>
            </a:r>
          </a:p>
          <a:p>
            <a:pPr fontAlgn="base"/>
            <a:r>
              <a:rPr lang="tr-TR" dirty="0" smtClean="0"/>
              <a:t>Türkçe Öğretmenliği Programı; Milli Eğitim Bakanlığı?</a:t>
            </a:r>
            <a:r>
              <a:rPr lang="tr-TR" dirty="0" err="1" smtClean="0"/>
              <a:t>na</a:t>
            </a:r>
            <a:r>
              <a:rPr lang="tr-TR" dirty="0" smtClean="0"/>
              <a:t> bağlı resmi ve özel ilköğretim kurumlarında görev yapacak Türkçe Öğretmenleri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sözel yeteneği gelişmiş, dil ve edebiyata ilgili ve bu alanlarda başarılı, okumayı seven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Türkçe Kompozisyon, Çağdaş Türk Edebiyatına Giriş, Yeni Türk Edebiyatı, Yazılı ve Sözlü Anlatım, Çocuk Edebiyatı, Türkçe Öğretimi gibi derslerin yanında öğretmenlik mesleğini ilgilendiren, Eğitim Bilimine Giriş, Eğitim Psikolojisi, Genel ve Özel Öğretim Metotları, Ölçme Değerlendirme ve Rehberlik gibi dersler okutulmaktadır. Öğrenciler eğitim sırasında okullarda uygulama yapmaktadırlar.</a:t>
            </a:r>
            <a:br>
              <a:rPr lang="tr-TR" dirty="0" smtClean="0"/>
            </a:br>
            <a:r>
              <a:rPr lang="tr-TR" dirty="0" smtClean="0"/>
              <a:t/>
            </a:r>
            <a:br>
              <a:rPr lang="tr-TR" dirty="0" smtClean="0"/>
            </a:br>
            <a:r>
              <a:rPr lang="tr-TR" b="1" dirty="0" smtClean="0"/>
              <a:t>Sosyal Statü ve Unvanlar</a:t>
            </a:r>
          </a:p>
          <a:p>
            <a:pPr fontAlgn="base"/>
            <a:r>
              <a:rPr lang="tr-TR" dirty="0" smtClean="0"/>
              <a:t>Türkçe Öğretmenliği Lisans Programından mezun olanlar ?Türkçe Öğretmeni? unvanını kazanırlar. </a:t>
            </a:r>
            <a:br>
              <a:rPr lang="tr-TR" dirty="0" smtClean="0"/>
            </a:br>
            <a:r>
              <a:rPr lang="tr-TR" dirty="0" smtClean="0"/>
              <a:t/>
            </a:r>
            <a:br>
              <a:rPr lang="tr-TR" dirty="0" smtClean="0"/>
            </a:br>
            <a:r>
              <a:rPr lang="tr-TR" b="1" dirty="0" smtClean="0"/>
              <a:t>Çalışma Sahaları</a:t>
            </a:r>
          </a:p>
          <a:p>
            <a:r>
              <a:rPr lang="tr-TR" dirty="0" smtClean="0"/>
              <a:t>Türkçe Öğretmenleri; Milli Eğitim Bakanlığı?</a:t>
            </a:r>
            <a:r>
              <a:rPr lang="tr-TR" dirty="0" err="1" smtClean="0"/>
              <a:t>na</a:t>
            </a:r>
            <a:r>
              <a:rPr lang="tr-TR" dirty="0" smtClean="0"/>
              <a:t> bağlı resmi ve özel okullarda çalışabilirler. Özel dershanelerde de çalışabilme olanağı vardır.</a:t>
            </a:r>
            <a:endParaRPr lang="tr-TR"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4_turkce_ogretmenligi_aobt_sorulari_ve_cevaplari_alan_bilgisi_testi_h33707.jpg"/>
          <p:cNvPicPr>
            <a:picLocks noGrp="1" noChangeAspect="1"/>
          </p:cNvPicPr>
          <p:nvPr>
            <p:ph sz="quarter" idx="1"/>
          </p:nvPr>
        </p:nvPicPr>
        <p:blipFill>
          <a:blip r:embed="rId2" cstate="print"/>
          <a:stretch>
            <a:fillRect/>
          </a:stretch>
        </p:blipFill>
        <p:spPr>
          <a:xfrm>
            <a:off x="0" y="0"/>
            <a:ext cx="9144000" cy="494116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8710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417,19</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9030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416,228</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Bayburt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a:solidFill>
                            <a:srgbClr val="000000"/>
                          </a:solidFill>
                          <a:latin typeface="Arial Black" pitchFamily="34" charset="0"/>
                        </a:rPr>
                        <a:t>34100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372,753</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TS-2</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371,474</a:t>
                      </a:r>
                    </a:p>
                  </a:txBody>
                  <a:tcPr marL="9525" marR="9525" marT="9525" marB="0" anchor="ctr"/>
                </a:tc>
              </a:tr>
            </a:tbl>
          </a:graphicData>
        </a:graphic>
      </p:graphicFrame>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TÜRKÇE</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78,34893</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1957</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3752"/>
            <a:ext cx="8712968" cy="494928"/>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tr-TR" b="1" dirty="0" smtClean="0"/>
              <a:t>Uçak mühendisliği</a:t>
            </a:r>
            <a:endParaRPr lang="tr-TR" b="1" dirty="0"/>
          </a:p>
        </p:txBody>
      </p:sp>
      <p:sp>
        <p:nvSpPr>
          <p:cNvPr id="3" name="2 İçerik Yer Tutucusu"/>
          <p:cNvSpPr>
            <a:spLocks noGrp="1"/>
          </p:cNvSpPr>
          <p:nvPr>
            <p:ph sz="quarter" idx="1"/>
          </p:nvPr>
        </p:nvSpPr>
        <p:spPr>
          <a:xfrm>
            <a:off x="107504" y="620688"/>
            <a:ext cx="8712968" cy="6048672"/>
          </a:xfrm>
        </p:spPr>
        <p:style>
          <a:lnRef idx="1">
            <a:schemeClr val="accent3"/>
          </a:lnRef>
          <a:fillRef idx="3">
            <a:schemeClr val="accent3"/>
          </a:fillRef>
          <a:effectRef idx="2">
            <a:schemeClr val="accent3"/>
          </a:effectRef>
          <a:fontRef idx="minor">
            <a:schemeClr val="lt1"/>
          </a:fontRef>
        </p:style>
        <p:txBody>
          <a:bodyPr>
            <a:normAutofit fontScale="70000" lnSpcReduction="20000"/>
          </a:bodyPr>
          <a:lstStyle/>
          <a:p>
            <a:pPr fontAlgn="base"/>
            <a:r>
              <a:rPr lang="tr-TR" b="1" dirty="0" smtClean="0"/>
              <a:t>Kısaca</a:t>
            </a:r>
          </a:p>
          <a:p>
            <a:pPr fontAlgn="base"/>
            <a:r>
              <a:rPr lang="tr-TR" dirty="0" smtClean="0"/>
              <a:t>Uçak Mühendisliği Programı; uçak, helikopter, planör, hatta uzay mekiği gibi her türlü hava aracının tasarlanması, projelendirilmesi, üretiminin gerçekleştirilmesi, daha önceden üretilmiş modellerin geliştirilmesi, bakım ve onarımının yapılmasıyla ilgili süreci gerçekleştirebilecek mühendisler yetiştirmeyi amaçlar.</a:t>
            </a:r>
            <a:br>
              <a:rPr lang="tr-TR" dirty="0" smtClean="0"/>
            </a:br>
            <a:r>
              <a:rPr lang="tr-TR" b="1" dirty="0" smtClean="0"/>
              <a:t/>
            </a:r>
            <a:br>
              <a:rPr lang="tr-TR" b="1" dirty="0" smtClean="0"/>
            </a:br>
            <a:r>
              <a:rPr lang="tr-TR" b="1" dirty="0" smtClean="0"/>
              <a:t>Kişisel Özellikler</a:t>
            </a:r>
          </a:p>
          <a:p>
            <a:pPr fontAlgn="base"/>
            <a:r>
              <a:rPr lang="tr-TR" dirty="0" smtClean="0"/>
              <a:t>Uçak Mühendisi olmak isteyenlerin; son derece yüksek bir akademik yeteneğe sahip; matematik, fizik ve mekanik konularına ilgili ve bu alanlarda başarılı, göz-el koordinasyonuna sahip, bir işi planlayıp yürütebilen, şekil ve uzay ilişkilerini algılayabilen, mekanik ilişkileri görebilen, bir makineyi tasarlayabilen kişiler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Matematik, Fizik, Kimya, Termodinamik, Statik, Dinamik, Mukavemet, Akışkanlar Mekaniği, Elektrik, Elektronik, Aerodinamik, Gaz Dinamiği, Yapı-Malzeme, Etki Sistemleri ve Isı Transferi gibi derslerden oluşan bir program uygulanır.</a:t>
            </a:r>
            <a:br>
              <a:rPr lang="tr-TR" dirty="0" smtClean="0"/>
            </a:br>
            <a:r>
              <a:rPr lang="tr-TR" dirty="0" smtClean="0"/>
              <a:t/>
            </a:r>
            <a:br>
              <a:rPr lang="tr-TR" dirty="0" smtClean="0"/>
            </a:br>
            <a:r>
              <a:rPr lang="tr-TR" b="1" dirty="0" smtClean="0"/>
              <a:t>Sosyal Statü ve Unvanlar</a:t>
            </a:r>
          </a:p>
          <a:p>
            <a:pPr fontAlgn="base"/>
            <a:r>
              <a:rPr lang="tr-TR" dirty="0" smtClean="0"/>
              <a:t>Programdan mezun olanlar ?Uçak Mühendisi? unvanını alırlar. </a:t>
            </a:r>
            <a:br>
              <a:rPr lang="tr-TR" dirty="0" smtClean="0"/>
            </a:br>
            <a:r>
              <a:rPr lang="tr-TR" dirty="0" smtClean="0"/>
              <a:t/>
            </a:r>
            <a:br>
              <a:rPr lang="tr-TR" dirty="0" smtClean="0"/>
            </a:br>
            <a:r>
              <a:rPr lang="tr-TR" b="1" dirty="0" smtClean="0"/>
              <a:t>Çalışma Sahaları</a:t>
            </a:r>
          </a:p>
          <a:p>
            <a:r>
              <a:rPr lang="tr-TR" dirty="0" smtClean="0"/>
              <a:t>Mezunlar; THY, Türk Silahlı Kuvvetleri, TUSAŞ gibi kurumlar yanında ülkemizde gelişmeye başlayan uydu sistemleri ve özel havacılık sanayinde de iyi koşullarda çalışabilmektedir.</a:t>
            </a:r>
            <a:endParaRPr lang="tr-TR"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çak-mühendisi.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6590</a:t>
                      </a:r>
                    </a:p>
                  </a:txBody>
                  <a:tcPr marL="9525" marR="9525" marT="9525" marB="0" anchor="ctr"/>
                </a:tc>
                <a:tc>
                  <a:txBody>
                    <a:bodyPr/>
                    <a:lstStyle/>
                    <a:p>
                      <a:pPr algn="ctr" fontAlgn="ctr"/>
                      <a:r>
                        <a:rPr lang="tr-TR" sz="1100" b="0" i="0" u="none" strike="noStrike">
                          <a:solidFill>
                            <a:srgbClr val="000000"/>
                          </a:solidFill>
                          <a:latin typeface="Arial Black" pitchFamily="34" charset="0"/>
                        </a:rPr>
                        <a:t>465,605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Necmettin Erbakan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33200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396,872</a:t>
                      </a:r>
                    </a:p>
                  </a:txBody>
                  <a:tcPr marL="9525" marR="9525" marT="9525" marB="0" anchor="ctr"/>
                </a:tc>
              </a:tr>
              <a:tr h="471733">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r h="753004">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c>
                  <a:txBody>
                    <a:bodyPr/>
                    <a:lstStyle/>
                    <a:p>
                      <a:pPr algn="ctr" fontAlgn="ctr"/>
                      <a:endParaRPr lang="tr-TR" sz="1100" b="0" i="0" u="none" strike="noStrike" dirty="0">
                        <a:solidFill>
                          <a:srgbClr val="000000"/>
                        </a:solidFill>
                        <a:latin typeface="Arial Black" pitchFamily="34" charset="0"/>
                      </a:endParaRPr>
                    </a:p>
                  </a:txBody>
                  <a:tcPr marL="9525" marR="9525" marT="9525" marB="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48029748b2338b4661f678055bb1b31_1286260570.png"/>
          <p:cNvPicPr>
            <a:picLocks noGrp="1" noChangeAspect="1"/>
          </p:cNvPicPr>
          <p:nvPr>
            <p:ph sz="quarter" idx="1"/>
          </p:nvPr>
        </p:nvPicPr>
        <p:blipFill>
          <a:blip r:embed="rId2" cstate="print"/>
          <a:stretch>
            <a:fillRect/>
          </a:stretch>
        </p:blipFill>
        <p:spPr>
          <a:xfrm>
            <a:off x="-51474" y="27307"/>
            <a:ext cx="9195474" cy="6830693"/>
          </a:xfrm>
        </p:spPr>
      </p:pic>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tr-TR" b="1" dirty="0" smtClean="0"/>
              <a:t>Uluslar arası ilişkiler</a:t>
            </a:r>
            <a:endParaRPr lang="tr-TR" b="1" dirty="0"/>
          </a:p>
        </p:txBody>
      </p:sp>
      <p:sp>
        <p:nvSpPr>
          <p:cNvPr id="3" name="2 İçerik Yer Tutucusu"/>
          <p:cNvSpPr>
            <a:spLocks noGrp="1"/>
          </p:cNvSpPr>
          <p:nvPr>
            <p:ph sz="quarter" idx="1"/>
          </p:nvPr>
        </p:nvSpPr>
        <p:spPr>
          <a:xfrm>
            <a:off x="107504" y="620688"/>
            <a:ext cx="8712968" cy="6048672"/>
          </a:xfrm>
        </p:spPr>
        <p:style>
          <a:lnRef idx="1">
            <a:schemeClr val="accent6"/>
          </a:lnRef>
          <a:fillRef idx="3">
            <a:schemeClr val="accent6"/>
          </a:fillRef>
          <a:effectRef idx="2">
            <a:schemeClr val="accent6"/>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Uluslararası İlişkiler Programı; dünyadaki sosyal ve politik gelişmeleri ayrıntılı ve tutarlı olarak algılayıp yorumlayabilecek yeterliliğe ulaşmış; iç ve dış politik, sosyal ve ekonomik gelişmeleri yorumlayabilen; entelektüel birikime sahip; zihinsel yetenekleri gelişmiş uzmanlar yetiştirmeyi amaçlar.</a:t>
            </a:r>
            <a:br>
              <a:rPr lang="tr-TR" dirty="0" smtClean="0"/>
            </a:br>
            <a:r>
              <a:rPr lang="tr-TR" dirty="0" smtClean="0"/>
              <a:t/>
            </a:r>
            <a:br>
              <a:rPr lang="tr-TR" dirty="0" smtClean="0"/>
            </a:br>
            <a:r>
              <a:rPr lang="tr-TR" b="1" dirty="0" smtClean="0"/>
              <a:t>Kişisel Özellikler</a:t>
            </a:r>
          </a:p>
          <a:p>
            <a:pPr fontAlgn="base"/>
            <a:r>
              <a:rPr lang="tr-TR" dirty="0" smtClean="0"/>
              <a:t>Uluslararası İlişkiler alanında okumak isteyenlerin; siyaset, tarih, sosyoloji, psikoloji, hukuk, ekonomi alanlarına ilgi duyan, yabancı dil öğrenmeye meraklı, düşüncelerini yazılı ve sözlü bir biçimde en etkin şekilde iletebilen, çok iyi bir düzeyde okuma alışkanlığına sahip, insan ilişkilerinde başarılı kimseler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Uluslararası İlişkiler, Siyasi Tarih, Siyaset Bilimi, Hukukun Temel Kavramları, Anayasa Hukuku, Çağdaş Siyasal Sistemler, Uluslararası Örgütler, Uluslararası Hukuk, Uluslararası Politika, Türk Diplomasi Tarihi, Türk Dış Politikası, Kamu Yönetimi, İdare Hukuku ve İdari Yapı gibi temel derslerin yanında; Siyasi Coğrafya, Medya ve Dış Politika, Küreselleşme gibi seçmeli dersler okutulmaktadır. Ayrıca ekonomi, sosyoloji, psikoloji, tarih alanlarından da temel bilgileri içeren dersler okutulmaktadır.</a:t>
            </a:r>
            <a:br>
              <a:rPr lang="tr-TR" dirty="0" smtClean="0"/>
            </a:br>
            <a:r>
              <a:rPr lang="tr-TR" dirty="0" smtClean="0"/>
              <a:t/>
            </a:r>
            <a:br>
              <a:rPr lang="tr-TR" dirty="0" smtClean="0"/>
            </a:br>
            <a:r>
              <a:rPr lang="tr-TR" b="1" dirty="0" smtClean="0"/>
              <a:t>Sosyal Statü ve Unvanlar</a:t>
            </a:r>
          </a:p>
          <a:p>
            <a:pPr fontAlgn="base"/>
            <a:r>
              <a:rPr lang="tr-TR" dirty="0" smtClean="0"/>
              <a:t>Uluslararası ilişkiler bölümünü bitirenler açılan sınavlarda başarı gösterirlerse diploması alanında çeşitli unvanlarla görev alabilir. Diplomat, devletin bir başka ülkede temsilcisi olup kendi ülkesi ile gönderildiği ülke arasındaki ilişkileri yürütür. Temsil görevini yürüttüğü ülkenin hükümeti ile kendi hükümeti arasındaki diplomatik ilişkileri düzenler. Mezunlar diğer siyaset bilimi mezunlarının çalıştıkları alanlarda, onların yaptıkları görevleri yapabilirler. Yerel ve uluslar arası bankalarda ticari işlemler yürütürler.</a:t>
            </a:r>
            <a:br>
              <a:rPr lang="tr-TR" dirty="0" smtClean="0"/>
            </a:br>
            <a:r>
              <a:rPr lang="tr-TR" dirty="0" smtClean="0"/>
              <a:t/>
            </a:r>
            <a:br>
              <a:rPr lang="tr-TR" dirty="0" smtClean="0"/>
            </a:br>
            <a:r>
              <a:rPr lang="tr-TR" b="1" dirty="0" smtClean="0"/>
              <a:t>Çalışma Sahaları</a:t>
            </a:r>
          </a:p>
          <a:p>
            <a:r>
              <a:rPr lang="tr-TR" dirty="0" smtClean="0"/>
              <a:t>Mezunlar hem kamu hem de özel sektörde iş bulma imkânına sahiptirler. Başta Dışişleri Bakanlığı olmak üzere İçişleri Bakanlığı, Maliye ve Gümrük Bakanlığı, Hazine ve Dış Ticaret Müsteşarlıkları gibi devlet bürokrasisinin üst kademelerinde görev yapabilmektedirler. Ayrıca uluslararası iktisadi ve ticari ilişkiler konularında kendini yetiştiren mezunlar özel sektörün her kolunda çalışabilmektedirler.</a:t>
            </a:r>
            <a:endParaRPr lang="tr-TR"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Galatasaray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4160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447,775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41600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376,326</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392000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239,514</a:t>
                      </a:r>
                    </a:p>
                  </a:txBody>
                  <a:tcPr marL="9525" marR="9525" marT="9525" marB="0" anchor="ctr"/>
                </a:tc>
              </a:tr>
              <a:tr h="753004">
                <a:tc>
                  <a:txBody>
                    <a:bodyPr/>
                    <a:lstStyle/>
                    <a:p>
                      <a:pPr algn="ctr" fontAlgn="ctr"/>
                      <a:r>
                        <a:rPr lang="tr-TR" sz="1100" b="0" i="0" u="none" strike="noStrike" dirty="0">
                          <a:solidFill>
                            <a:srgbClr val="000000"/>
                          </a:solidFill>
                          <a:latin typeface="Arial Black" pitchFamily="34" charset="0"/>
                        </a:rPr>
                        <a:t>Çankırı </a:t>
                      </a:r>
                      <a:r>
                        <a:rPr lang="tr-TR" sz="1100" b="0" i="0" u="none" strike="noStrike" dirty="0" err="1">
                          <a:solidFill>
                            <a:srgbClr val="000000"/>
                          </a:solidFill>
                          <a:latin typeface="Arial Black" pitchFamily="34" charset="0"/>
                        </a:rPr>
                        <a:t>Karatekin</a:t>
                      </a:r>
                      <a:r>
                        <a:rPr lang="tr-TR" sz="1100" b="0" i="0" u="none" strike="noStrike" dirty="0">
                          <a:solidFill>
                            <a:srgbClr val="000000"/>
                          </a:solidFill>
                          <a:latin typeface="Arial Black" pitchFamily="34" charset="0"/>
                        </a:rPr>
                        <a: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TM-2</a:t>
                      </a:r>
                    </a:p>
                  </a:txBody>
                  <a:tcPr marL="9525" marR="9525" marT="9525" marB="0" anchor="ctr"/>
                </a:tc>
                <a:tc>
                  <a:txBody>
                    <a:bodyPr/>
                    <a:lstStyle/>
                    <a:p>
                      <a:pPr algn="ctr" fontAlgn="ctr"/>
                      <a:r>
                        <a:rPr lang="tr-TR" sz="1100" b="0" i="0" u="none" strike="noStrike">
                          <a:solidFill>
                            <a:srgbClr val="000000"/>
                          </a:solidFill>
                          <a:latin typeface="Arial Black" pitchFamily="34" charset="0"/>
                        </a:rPr>
                        <a:t>353000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247,556</a:t>
                      </a:r>
                    </a:p>
                  </a:txBody>
                  <a:tcPr marL="9525" marR="9525" marT="9525" marB="0" anchor="ctr"/>
                </a:tc>
              </a:tr>
            </a:tbl>
          </a:graphicData>
        </a:graphic>
      </p:graphicFrame>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2,237</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77.343</a:t>
                      </a:r>
                    </a:p>
                  </a:txBody>
                  <a:tcPr marL="47625" marR="47625" marT="47625" marB="47625" anchor="ctr">
                    <a:solidFill>
                      <a:srgbClr val="92D050"/>
                    </a:solidFill>
                  </a:tcPr>
                </a:tc>
                <a:tc>
                  <a:txBody>
                    <a:bodyPr/>
                    <a:lstStyle/>
                    <a:p>
                      <a:pPr algn="ctr" fontAlgn="ctr"/>
                      <a:r>
                        <a:rPr lang="tr-TR" sz="1200" b="1" dirty="0"/>
                        <a:t>97.166</a:t>
                      </a:r>
                    </a:p>
                  </a:txBody>
                  <a:tcPr marL="47625" marR="47625" marT="47625" marB="47625" anchor="ctr">
                    <a:solidFill>
                      <a:srgbClr val="92D050"/>
                    </a:solidFill>
                  </a:tcP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dirty="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86.583</a:t>
                      </a:r>
                    </a:p>
                  </a:txBody>
                  <a:tcPr marL="47625" marR="47625" marT="47625" marB="47625" anchor="ctr"/>
                </a:tc>
                <a:tc>
                  <a:txBody>
                    <a:bodyPr/>
                    <a:lstStyle/>
                    <a:p>
                      <a:pPr algn="ctr" fontAlgn="ctr"/>
                      <a:r>
                        <a:rPr lang="tr-TR" sz="1200"/>
                        <a:t>87.194</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85.287</a:t>
                      </a:r>
                    </a:p>
                  </a:txBody>
                  <a:tcPr marL="47625" marR="47625" marT="47625" marB="47625" anchor="ctr"/>
                </a:tc>
              </a:tr>
              <a:tr h="527538">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527538">
                <a:tc>
                  <a:txBody>
                    <a:bodyPr/>
                    <a:lstStyle/>
                    <a:p>
                      <a:pPr algn="ctr" fontAlgn="ctr"/>
                      <a:r>
                        <a:rPr lang="tr-TR" sz="1200" dirty="0"/>
                        <a:t>Bilet Kontrol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78.648</a:t>
                      </a:r>
                    </a:p>
                  </a:txBody>
                  <a:tcPr marL="47625" marR="47625" marT="47625" marB="47625" anchor="ctr">
                    <a:solidFill>
                      <a:srgbClr val="92D050"/>
                    </a:solidFill>
                  </a:tcPr>
                </a:tc>
                <a:tc>
                  <a:txBody>
                    <a:bodyPr/>
                    <a:lstStyle/>
                    <a:p>
                      <a:pPr algn="ctr" fontAlgn="ctr"/>
                      <a:r>
                        <a:rPr lang="tr-TR" sz="1200" dirty="0"/>
                        <a:t>92.611</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83.779</a:t>
                      </a:r>
                    </a:p>
                  </a:txBody>
                  <a:tcPr marL="47625" marR="47625" marT="47625" marB="47625" anchor="ctr"/>
                </a:tc>
                <a:tc>
                  <a:txBody>
                    <a:bodyPr/>
                    <a:lstStyle/>
                    <a:p>
                      <a:pPr algn="ctr" fontAlgn="ctr"/>
                      <a:r>
                        <a:rPr lang="tr-TR" sz="1200"/>
                        <a:t>94.147</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84.309</a:t>
                      </a:r>
                    </a:p>
                  </a:txBody>
                  <a:tcPr marL="47625" marR="47625" marT="47625" marB="47625" anchor="ctr"/>
                </a:tc>
                <a:tc>
                  <a:txBody>
                    <a:bodyPr/>
                    <a:lstStyle/>
                    <a:p>
                      <a:pPr algn="ctr" fontAlgn="ctr"/>
                      <a:r>
                        <a:rPr lang="tr-TR" sz="1200"/>
                        <a:t>90.880</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70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78.707</a:t>
                      </a:r>
                    </a:p>
                  </a:txBody>
                  <a:tcPr marL="47625" marR="47625" marT="47625" marB="47625" anchor="ctr"/>
                </a:tc>
                <a:tc>
                  <a:txBody>
                    <a:bodyPr/>
                    <a:lstStyle/>
                    <a:p>
                      <a:pPr algn="ctr" fontAlgn="ctr"/>
                      <a:r>
                        <a:rPr lang="tr-TR" sz="1200"/>
                        <a:t>95.008</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78.707</a:t>
                      </a:r>
                    </a:p>
                  </a:txBody>
                  <a:tcPr marL="47625" marR="47625" marT="47625" marB="47625" anchor="ctr">
                    <a:solidFill>
                      <a:srgbClr val="92D050"/>
                    </a:solidFill>
                  </a:tcPr>
                </a:tc>
                <a:tc>
                  <a:txBody>
                    <a:bodyPr/>
                    <a:lstStyle/>
                    <a:p>
                      <a:pPr algn="ctr" fontAlgn="ctr"/>
                      <a:r>
                        <a:rPr lang="tr-TR" sz="1200" dirty="0"/>
                        <a:t>95.008</a:t>
                      </a:r>
                    </a:p>
                  </a:txBody>
                  <a:tcPr marL="47625" marR="47625" marT="47625" marB="47625" anchor="ctr">
                    <a:solidFill>
                      <a:srgbClr val="92D050"/>
                    </a:solidFill>
                  </a:tcP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86.565</a:t>
                      </a:r>
                    </a:p>
                  </a:txBody>
                  <a:tcPr marL="47625" marR="47625" marT="47625" marB="47625" anchor="ctr"/>
                </a:tc>
                <a:tc>
                  <a:txBody>
                    <a:bodyPr/>
                    <a:lstStyle/>
                    <a:p>
                      <a:pPr algn="ctr" fontAlgn="ctr"/>
                      <a:r>
                        <a:rPr lang="tr-TR" sz="1200"/>
                        <a:t>86.565</a:t>
                      </a:r>
                    </a:p>
                  </a:txBody>
                  <a:tcPr marL="47625" marR="47625" marT="47625" marB="47625" anchor="ctr"/>
                </a:tc>
              </a:tr>
              <a:tr h="527538">
                <a:tc>
                  <a:txBody>
                    <a:bodyPr/>
                    <a:lstStyle/>
                    <a:p>
                      <a:pPr algn="ctr" fontAlgn="ctr"/>
                      <a:r>
                        <a:rPr lang="tr-TR" sz="1200"/>
                        <a:t>Enformasyon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77.343</a:t>
                      </a:r>
                    </a:p>
                  </a:txBody>
                  <a:tcPr marL="47625" marR="47625" marT="47625" marB="47625" anchor="ctr"/>
                </a:tc>
                <a:tc>
                  <a:txBody>
                    <a:bodyPr/>
                    <a:lstStyle/>
                    <a:p>
                      <a:pPr algn="ctr" fontAlgn="ctr"/>
                      <a:r>
                        <a:rPr lang="tr-TR" sz="1200"/>
                        <a:t>87.723</a:t>
                      </a:r>
                    </a:p>
                  </a:txBody>
                  <a:tcPr marL="47625" marR="47625" marT="47625" marB="47625" anchor="ctr"/>
                </a:tc>
              </a:tr>
              <a:tr h="527538">
                <a:tc>
                  <a:txBody>
                    <a:bodyPr/>
                    <a:lstStyle/>
                    <a:p>
                      <a:pPr algn="ctr" fontAlgn="ctr"/>
                      <a:r>
                        <a:rPr lang="tr-TR" sz="1200" dirty="0"/>
                        <a:t>Enformasyon Memuru</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77.343</a:t>
                      </a:r>
                    </a:p>
                  </a:txBody>
                  <a:tcPr marL="47625" marR="47625" marT="47625" marB="47625" anchor="ctr">
                    <a:solidFill>
                      <a:srgbClr val="92D050"/>
                    </a:solidFill>
                  </a:tcPr>
                </a:tc>
                <a:tc>
                  <a:txBody>
                    <a:bodyPr/>
                    <a:lstStyle/>
                    <a:p>
                      <a:pPr algn="ctr" fontAlgn="ctr"/>
                      <a:r>
                        <a:rPr lang="tr-TR" sz="1200" dirty="0"/>
                        <a:t>87.723</a:t>
                      </a:r>
                    </a:p>
                  </a:txBody>
                  <a:tcPr marL="47625" marR="47625" marT="47625" marB="47625" anchor="ctr">
                    <a:solidFill>
                      <a:srgbClr val="92D050"/>
                    </a:solidFill>
                  </a:tcPr>
                </a:tc>
              </a:tr>
            </a:tbl>
          </a:graphicData>
        </a:graphic>
      </p:graphicFrame>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ctr"/>
                      <a:r>
                        <a:rPr lang="tr-TR" sz="12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149</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86.363</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92.526</a:t>
                      </a:r>
                    </a:p>
                  </a:txBody>
                  <a:tcPr marL="47625" marR="47625" marT="47625" marB="47625" anchor="ctr">
                    <a:solidFill>
                      <a:schemeClr val="accent3">
                        <a:lumMod val="20000"/>
                        <a:lumOff val="80000"/>
                      </a:schemeClr>
                    </a:solidFill>
                  </a:tcPr>
                </a:tc>
              </a:tr>
              <a:tr h="527538">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83.828</a:t>
                      </a:r>
                    </a:p>
                  </a:txBody>
                  <a:tcPr marL="47625" marR="47625" marT="47625" marB="47625" anchor="ctr"/>
                </a:tc>
                <a:tc>
                  <a:txBody>
                    <a:bodyPr/>
                    <a:lstStyle/>
                    <a:p>
                      <a:pPr algn="ctr" fontAlgn="ctr"/>
                      <a:r>
                        <a:rPr lang="tr-TR" sz="1200"/>
                        <a:t>97.166</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135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84.129</a:t>
                      </a:r>
                    </a:p>
                  </a:txBody>
                  <a:tcPr marL="47625" marR="47625" marT="47625" marB="47625" anchor="ctr"/>
                </a:tc>
                <a:tc>
                  <a:txBody>
                    <a:bodyPr/>
                    <a:lstStyle/>
                    <a:p>
                      <a:pPr algn="ctr" fontAlgn="ctr"/>
                      <a:r>
                        <a:rPr lang="tr-TR" sz="1200"/>
                        <a:t>94.052</a:t>
                      </a:r>
                    </a:p>
                  </a:txBody>
                  <a:tcPr marL="47625" marR="47625" marT="47625" marB="47625" anchor="ctr"/>
                </a:tc>
              </a:tr>
              <a:tr h="527538">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1,394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77.847</a:t>
                      </a:r>
                    </a:p>
                  </a:txBody>
                  <a:tcPr marL="47625" marR="47625" marT="47625" marB="47625" anchor="ctr"/>
                </a:tc>
                <a:tc>
                  <a:txBody>
                    <a:bodyPr/>
                    <a:lstStyle/>
                    <a:p>
                      <a:pPr algn="ctr" fontAlgn="ctr"/>
                      <a:r>
                        <a:rPr lang="tr-TR" sz="1200"/>
                        <a:t>97.051</a:t>
                      </a:r>
                    </a:p>
                  </a:txBody>
                  <a:tcPr marL="47625" marR="47625" marT="47625" marB="47625" anchor="ctr"/>
                </a:tc>
              </a:tr>
              <a:tr h="527538">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1,827</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77.847</a:t>
                      </a:r>
                    </a:p>
                  </a:txBody>
                  <a:tcPr marL="47625" marR="47625" marT="47625" marB="47625" anchor="ctr">
                    <a:solidFill>
                      <a:srgbClr val="92D050"/>
                    </a:solidFill>
                  </a:tcPr>
                </a:tc>
                <a:tc>
                  <a:txBody>
                    <a:bodyPr/>
                    <a:lstStyle/>
                    <a:p>
                      <a:pPr algn="ctr" fontAlgn="ctr"/>
                      <a:r>
                        <a:rPr lang="tr-TR" sz="1200" dirty="0"/>
                        <a:t>97.166</a:t>
                      </a:r>
                    </a:p>
                  </a:txBody>
                  <a:tcPr marL="47625" marR="47625" marT="47625" marB="47625" anchor="ctr">
                    <a:solidFill>
                      <a:srgbClr val="92D050"/>
                    </a:solidFill>
                  </a:tcPr>
                </a:tc>
              </a:tr>
              <a:tr h="527538">
                <a:tc>
                  <a:txBody>
                    <a:bodyPr/>
                    <a:lstStyle/>
                    <a:p>
                      <a:pPr algn="ctr" fontAlgn="ctr"/>
                      <a:r>
                        <a:rPr lang="tr-TR" sz="1200"/>
                        <a:t>Merkezi Satınalma Uzm. Yrd.</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90.661</a:t>
                      </a:r>
                    </a:p>
                  </a:txBody>
                  <a:tcPr marL="47625" marR="47625" marT="47625" marB="47625" anchor="ctr"/>
                </a:tc>
                <a:tc>
                  <a:txBody>
                    <a:bodyPr/>
                    <a:lstStyle/>
                    <a:p>
                      <a:pPr algn="ctr" fontAlgn="ctr"/>
                      <a:r>
                        <a:rPr lang="tr-TR" sz="1200"/>
                        <a:t>91.704</a:t>
                      </a:r>
                    </a:p>
                  </a:txBody>
                  <a:tcPr marL="47625" marR="47625" marT="47625" marB="47625" anchor="ctr"/>
                </a:tc>
              </a:tr>
              <a:tr h="527538">
                <a:tc>
                  <a:txBody>
                    <a:bodyPr/>
                    <a:lstStyle/>
                    <a:p>
                      <a:pPr algn="ctr" fontAlgn="ctr"/>
                      <a:r>
                        <a:rPr lang="tr-TR" sz="1200" dirty="0"/>
                        <a:t>Merkezi </a:t>
                      </a:r>
                      <a:r>
                        <a:rPr lang="tr-TR" sz="1200" dirty="0" err="1"/>
                        <a:t>Satınalma</a:t>
                      </a:r>
                      <a:r>
                        <a:rPr lang="tr-TR" sz="1200" dirty="0"/>
                        <a:t> </a:t>
                      </a:r>
                      <a:r>
                        <a:rPr lang="tr-TR" sz="1200" dirty="0" err="1"/>
                        <a:t>Uzm</a:t>
                      </a:r>
                      <a:r>
                        <a:rPr lang="tr-TR" sz="1200" dirty="0"/>
                        <a:t>. Yrd.</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a:t>3</a:t>
                      </a:r>
                    </a:p>
                  </a:txBody>
                  <a:tcPr marL="47625" marR="47625" marT="47625" marB="47625" anchor="ctr">
                    <a:solidFill>
                      <a:srgbClr val="92D050"/>
                    </a:solidFill>
                  </a:tcPr>
                </a:tc>
                <a:tc>
                  <a:txBody>
                    <a:bodyPr/>
                    <a:lstStyle/>
                    <a:p>
                      <a:pPr algn="ctr" fontAlgn="ctr"/>
                      <a:r>
                        <a:rPr lang="tr-TR" sz="1200"/>
                        <a:t>-</a:t>
                      </a:r>
                    </a:p>
                  </a:txBody>
                  <a:tcPr marL="47625" marR="47625" marT="47625" marB="47625" anchor="ctr">
                    <a:solidFill>
                      <a:srgbClr val="92D050"/>
                    </a:solidFill>
                  </a:tcPr>
                </a:tc>
                <a:tc>
                  <a:txBody>
                    <a:bodyPr/>
                    <a:lstStyle/>
                    <a:p>
                      <a:pPr algn="ctr" fontAlgn="ctr"/>
                      <a:r>
                        <a:rPr lang="tr-TR" sz="1200"/>
                        <a:t>90.661</a:t>
                      </a:r>
                    </a:p>
                  </a:txBody>
                  <a:tcPr marL="47625" marR="47625" marT="47625" marB="47625" anchor="ctr">
                    <a:solidFill>
                      <a:srgbClr val="92D050"/>
                    </a:solidFill>
                  </a:tcPr>
                </a:tc>
                <a:tc>
                  <a:txBody>
                    <a:bodyPr/>
                    <a:lstStyle/>
                    <a:p>
                      <a:pPr algn="ctr" fontAlgn="ctr"/>
                      <a:r>
                        <a:rPr lang="tr-TR" sz="1200" dirty="0"/>
                        <a:t>91.704</a:t>
                      </a:r>
                    </a:p>
                  </a:txBody>
                  <a:tcPr marL="47625" marR="47625" marT="47625" marB="47625" anchor="ctr">
                    <a:solidFill>
                      <a:srgbClr val="92D050"/>
                    </a:solidFill>
                  </a:tcPr>
                </a:tc>
              </a:tr>
              <a:tr h="52753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dirty="0"/>
                        <a:t>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88.048</a:t>
                      </a:r>
                    </a:p>
                  </a:txBody>
                  <a:tcPr marL="47625" marR="47625" marT="47625" marB="47625" anchor="ctr"/>
                </a:tc>
                <a:tc>
                  <a:txBody>
                    <a:bodyPr/>
                    <a:lstStyle/>
                    <a:p>
                      <a:pPr algn="ctr" fontAlgn="ctr"/>
                      <a:r>
                        <a:rPr lang="tr-TR" sz="1200" dirty="0"/>
                        <a:t>89.168</a:t>
                      </a:r>
                    </a:p>
                  </a:txBody>
                  <a:tcPr marL="47625" marR="47625" marT="47625" marB="47625" anchor="ctr"/>
                </a:tc>
              </a:tr>
              <a:tr h="52753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84.249</a:t>
                      </a:r>
                    </a:p>
                  </a:txBody>
                  <a:tcPr marL="47625" marR="47625" marT="47625" marB="47625" anchor="ctr"/>
                </a:tc>
                <a:tc>
                  <a:txBody>
                    <a:bodyPr/>
                    <a:lstStyle/>
                    <a:p>
                      <a:pPr algn="ctr" fontAlgn="ctr"/>
                      <a:r>
                        <a:rPr lang="tr-TR" sz="1200"/>
                        <a:t>90.115</a:t>
                      </a:r>
                    </a:p>
                  </a:txBody>
                  <a:tcPr marL="47625" marR="47625" marT="47625" marB="47625" anchor="ctr"/>
                </a:tc>
              </a:tr>
              <a:tr h="527538">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200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78.320</a:t>
                      </a:r>
                    </a:p>
                  </a:txBody>
                  <a:tcPr marL="47625" marR="47625" marT="47625" marB="47625" anchor="ctr"/>
                </a:tc>
                <a:tc>
                  <a:txBody>
                    <a:bodyPr/>
                    <a:lstStyle/>
                    <a:p>
                      <a:pPr algn="ctr" fontAlgn="ctr"/>
                      <a:r>
                        <a:rPr lang="tr-TR" sz="1200"/>
                        <a:t>95.035</a:t>
                      </a:r>
                    </a:p>
                  </a:txBody>
                  <a:tcPr marL="47625" marR="47625" marT="47625" marB="47625" anchor="ctr"/>
                </a:tc>
              </a:tr>
              <a:tr h="527538">
                <a:tc>
                  <a:txBody>
                    <a:bodyPr/>
                    <a:lstStyle/>
                    <a:p>
                      <a:pPr algn="ctr" fontAlgn="ctr"/>
                      <a:r>
                        <a:rPr lang="tr-TR" sz="1200"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238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78.320</a:t>
                      </a:r>
                    </a:p>
                  </a:txBody>
                  <a:tcPr marL="47625" marR="47625" marT="47625" marB="47625" anchor="ctr">
                    <a:solidFill>
                      <a:srgbClr val="92D050"/>
                    </a:solidFill>
                  </a:tcPr>
                </a:tc>
                <a:tc>
                  <a:txBody>
                    <a:bodyPr/>
                    <a:lstStyle/>
                    <a:p>
                      <a:pPr algn="ctr" fontAlgn="ctr"/>
                      <a:r>
                        <a:rPr lang="tr-TR" sz="1200" dirty="0"/>
                        <a:t>95.035</a:t>
                      </a:r>
                    </a:p>
                  </a:txBody>
                  <a:tcPr marL="47625" marR="47625" marT="47625" marB="47625" anchor="ctr">
                    <a:solidFill>
                      <a:srgbClr val="92D050"/>
                    </a:solidFill>
                  </a:tcPr>
                </a:tc>
              </a:tr>
              <a:tr h="527538">
                <a:tc>
                  <a:txBody>
                    <a:bodyPr/>
                    <a:lstStyle/>
                    <a:p>
                      <a:pPr algn="ctr" fontAlgn="ctr"/>
                      <a:r>
                        <a:rPr lang="tr-TR" sz="120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a:t>87.881</a:t>
                      </a:r>
                    </a:p>
                  </a:txBody>
                  <a:tcPr marL="47625" marR="47625" marT="47625" marB="47625" anchor="ctr"/>
                </a:tc>
              </a:tr>
              <a:tr h="527538">
                <a:tc>
                  <a:txBody>
                    <a:bodyPr/>
                    <a:lstStyle/>
                    <a:p>
                      <a:pPr algn="ctr" fontAlgn="ctr"/>
                      <a:r>
                        <a:rPr lang="tr-TR" sz="1200" dirty="0"/>
                        <a:t>Veznedar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9</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78.443</a:t>
                      </a:r>
                    </a:p>
                  </a:txBody>
                  <a:tcPr marL="47625" marR="47625" marT="47625" marB="47625" anchor="ctr">
                    <a:solidFill>
                      <a:srgbClr val="92D050"/>
                    </a:solidFill>
                  </a:tcPr>
                </a:tc>
                <a:tc>
                  <a:txBody>
                    <a:bodyPr/>
                    <a:lstStyle/>
                    <a:p>
                      <a:pPr algn="ctr" fontAlgn="ctr"/>
                      <a:r>
                        <a:rPr lang="tr-TR" sz="1200" dirty="0"/>
                        <a:t>87.881</a:t>
                      </a:r>
                    </a:p>
                  </a:txBody>
                  <a:tcPr marL="47625" marR="47625" marT="47625" marB="47625" anchor="ctr">
                    <a:solidFill>
                      <a:srgbClr val="92D050"/>
                    </a:solidFill>
                  </a:tcPr>
                </a:tc>
              </a:tr>
            </a:tbl>
          </a:graphicData>
        </a:graphic>
      </p:graphicFrame>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dk1"/>
          </a:lnRef>
          <a:fillRef idx="3">
            <a:schemeClr val="dk1"/>
          </a:fillRef>
          <a:effectRef idx="2">
            <a:schemeClr val="dk1"/>
          </a:effectRef>
          <a:fontRef idx="minor">
            <a:schemeClr val="lt1"/>
          </a:fontRef>
        </p:style>
        <p:txBody>
          <a:bodyPr>
            <a:normAutofit/>
          </a:bodyPr>
          <a:lstStyle/>
          <a:p>
            <a:pPr algn="ctr"/>
            <a:r>
              <a:rPr lang="tr-TR" b="1" dirty="0" smtClean="0"/>
              <a:t>Uluslar arası ticaret</a:t>
            </a:r>
            <a:endParaRPr lang="tr-TR" b="1" dirty="0"/>
          </a:p>
        </p:txBody>
      </p:sp>
      <p:sp>
        <p:nvSpPr>
          <p:cNvPr id="3" name="2 İçerik Yer Tutucusu"/>
          <p:cNvSpPr>
            <a:spLocks noGrp="1"/>
          </p:cNvSpPr>
          <p:nvPr>
            <p:ph sz="quarter" idx="1"/>
          </p:nvPr>
        </p:nvSpPr>
        <p:spPr>
          <a:xfrm>
            <a:off x="107504" y="692696"/>
            <a:ext cx="8712968" cy="5976664"/>
          </a:xfrm>
        </p:spPr>
        <p:style>
          <a:lnRef idx="1">
            <a:schemeClr val="dk1"/>
          </a:lnRef>
          <a:fillRef idx="3">
            <a:schemeClr val="dk1"/>
          </a:fillRef>
          <a:effectRef idx="2">
            <a:schemeClr val="dk1"/>
          </a:effectRef>
          <a:fontRef idx="minor">
            <a:schemeClr val="lt1"/>
          </a:fontRef>
        </p:style>
        <p:txBody>
          <a:bodyPr>
            <a:normAutofit fontScale="62500" lnSpcReduction="20000"/>
          </a:bodyPr>
          <a:lstStyle/>
          <a:p>
            <a:pPr fontAlgn="base"/>
            <a:r>
              <a:rPr lang="tr-TR" b="1" dirty="0" smtClean="0"/>
              <a:t>Kısaca</a:t>
            </a:r>
          </a:p>
          <a:p>
            <a:pPr fontAlgn="base"/>
            <a:r>
              <a:rPr lang="tr-TR" dirty="0" smtClean="0"/>
              <a:t>Uluslararası Ticaret Programı, iki veya daha fazla yabancı dil bilen, ulusal ve uluslararası piyasalarda yetkin olarak görev yapabilecek orta ve üst düzey yöneticiler yetiştirmeyi amaçlamaktadır. </a:t>
            </a:r>
            <a:br>
              <a:rPr lang="tr-TR" dirty="0" smtClean="0"/>
            </a:br>
            <a:r>
              <a:rPr lang="tr-TR" dirty="0" smtClean="0"/>
              <a:t/>
            </a:r>
            <a:br>
              <a:rPr lang="tr-TR" dirty="0" smtClean="0"/>
            </a:br>
            <a:r>
              <a:rPr lang="tr-TR" b="1" dirty="0" smtClean="0"/>
              <a:t>Kişisel Özellikler</a:t>
            </a:r>
          </a:p>
          <a:p>
            <a:pPr fontAlgn="base"/>
            <a:r>
              <a:rPr lang="tr-TR" dirty="0" smtClean="0"/>
              <a:t>Uluslararası Ticaret Programında okumak isteyenlerin; araştırıcı bir kişiliği olan, analitik düşünebilen, problem çözme, hızlı karar verme özelliklerine sahip, yeniliklere ve farklılıklara açık, insanlarla ilişkilerinde başarılı, yabancı dil öğrenmeye istekli, seyahat etmeyi seven, farklı kültürlere ilgili, gerekli bilgileri gerekli yerlere hızlı ve zamanında ulaştırabilen kişiler olması gerekir.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4 yıldır. Uluslar arası Ticaret programı; Fakülte olarak LYS puan türü ile Yüksek Okul olarak ise YGS puan türü ile öğrenci almaktadır. Program süresince, ekonomi, muhasebe, pazarlama, yönetim gibi genel işletme derslerinin yanı sıra, Avrupa Birliği ve Asya ülkeleri ile ticaret, küreselleşmenin etkileri, farklı kültürlerle iş yapma, ithalat-ihracat, gümrük mevzuatlar, dış ticaret finansmanı, emlak değerleme mevzuatı gibi mesleğe yönelik ve önemi artan konularda eğitim verilmektedir.</a:t>
            </a:r>
            <a:br>
              <a:rPr lang="tr-TR" dirty="0" smtClean="0"/>
            </a:br>
            <a:r>
              <a:rPr lang="tr-TR" dirty="0" smtClean="0"/>
              <a:t/>
            </a:r>
            <a:br>
              <a:rPr lang="tr-TR" dirty="0" smtClean="0"/>
            </a:br>
            <a:r>
              <a:rPr lang="tr-TR" b="1" dirty="0" smtClean="0"/>
              <a:t>Sosyal Statü ve Unvanlar</a:t>
            </a:r>
          </a:p>
          <a:p>
            <a:pPr fontAlgn="base"/>
            <a:r>
              <a:rPr lang="tr-TR" dirty="0" smtClean="0"/>
              <a:t>Uluslararası Ticaret mezunlarına 'Lisans' diploması verilir.</a:t>
            </a:r>
            <a:br>
              <a:rPr lang="tr-TR" dirty="0" smtClean="0"/>
            </a:br>
            <a:r>
              <a:rPr lang="tr-TR" dirty="0" smtClean="0"/>
              <a:t/>
            </a:r>
            <a:br>
              <a:rPr lang="tr-TR" dirty="0" smtClean="0"/>
            </a:br>
            <a:r>
              <a:rPr lang="tr-TR" b="1" dirty="0" smtClean="0"/>
              <a:t>Çalışma Sahaları</a:t>
            </a:r>
          </a:p>
          <a:p>
            <a:r>
              <a:rPr lang="tr-TR" dirty="0" smtClean="0"/>
              <a:t>Program mezunları, dış ticaret firmaları, çokuluslu şirketler, banka ve sigorta şirketleri, perakende sektörü, reklam ajansları ve lojistik firmalarda orta ve üst düzey yönetici olarak iş bulabilmektedirler.</a:t>
            </a:r>
            <a:endParaRPr lang="tr-TR"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5.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Gazi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127000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310,143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Alanya Alaaddin Keykubat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TM-1</a:t>
                      </a:r>
                    </a:p>
                  </a:txBody>
                  <a:tcPr marL="9525" marR="9525" marT="9525" marB="0" anchor="ctr"/>
                </a:tc>
                <a:tc>
                  <a:txBody>
                    <a:bodyPr/>
                    <a:lstStyle/>
                    <a:p>
                      <a:pPr algn="ctr" fontAlgn="ctr"/>
                      <a:r>
                        <a:rPr lang="tr-TR" sz="1100" b="0" i="0" u="none" strike="noStrike">
                          <a:solidFill>
                            <a:srgbClr val="000000"/>
                          </a:solidFill>
                          <a:latin typeface="Arial Black" pitchFamily="34" charset="0"/>
                        </a:rPr>
                        <a:t>300000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252,653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Balıkesir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409000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272,938</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Giresun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668000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243,75</a:t>
                      </a:r>
                    </a:p>
                  </a:txBody>
                  <a:tcPr marL="9525" marR="9525" marT="9525" marB="0" anchor="ctr"/>
                </a:tc>
              </a:tr>
            </a:tbl>
          </a:graphicData>
        </a:graphic>
      </p:graphicFrame>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65.245</a:t>
                      </a:r>
                    </a:p>
                  </a:txBody>
                  <a:tcPr marL="47625" marR="47625" marT="47625" marB="47625" anchor="ctr">
                    <a:solidFill>
                      <a:srgbClr val="92D050"/>
                    </a:solidFill>
                  </a:tcPr>
                </a:tc>
                <a:tc>
                  <a:txBody>
                    <a:bodyPr/>
                    <a:lstStyle/>
                    <a:p>
                      <a:pPr algn="ctr" fontAlgn="ctr"/>
                      <a:r>
                        <a:rPr lang="tr-TR" sz="1200" b="1" dirty="0"/>
                        <a:t>92.979</a:t>
                      </a:r>
                    </a:p>
                  </a:txBody>
                  <a:tcPr marL="47625" marR="47625" marT="47625" marB="47625" anchor="ctr">
                    <a:solidFill>
                      <a:srgbClr val="92D050"/>
                    </a:solidFill>
                  </a:tcPr>
                </a:tc>
              </a:tr>
              <a:tr h="623455">
                <a:tc>
                  <a:txBody>
                    <a:bodyPr/>
                    <a:lstStyle/>
                    <a:p>
                      <a:pPr algn="ctr" fontAlgn="ctr"/>
                      <a:r>
                        <a:rPr lang="tr-TR" sz="1200"/>
                        <a:t>Ekonomist</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87.778</a:t>
                      </a:r>
                    </a:p>
                  </a:txBody>
                  <a:tcPr marL="47625" marR="47625" marT="47625" marB="47625" anchor="ctr"/>
                </a:tc>
                <a:tc>
                  <a:txBody>
                    <a:bodyPr/>
                    <a:lstStyle/>
                    <a:p>
                      <a:pPr algn="ctr" fontAlgn="ctr"/>
                      <a:r>
                        <a:rPr lang="tr-TR" sz="1200"/>
                        <a:t>88.026</a:t>
                      </a:r>
                    </a:p>
                  </a:txBody>
                  <a:tcPr marL="47625" marR="47625" marT="47625" marB="47625" anchor="ctr"/>
                </a:tc>
              </a:tr>
              <a:tr h="623455">
                <a:tc>
                  <a:txBody>
                    <a:bodyPr/>
                    <a:lstStyle/>
                    <a:p>
                      <a:pPr algn="ctr" fontAlgn="ctr"/>
                      <a:r>
                        <a:rPr lang="tr-TR" sz="1200"/>
                        <a:t>Ekonomist</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92.979</a:t>
                      </a:r>
                    </a:p>
                  </a:txBody>
                  <a:tcPr marL="47625" marR="47625" marT="47625" marB="47625" anchor="ctr"/>
                </a:tc>
                <a:tc>
                  <a:txBody>
                    <a:bodyPr/>
                    <a:lstStyle/>
                    <a:p>
                      <a:pPr algn="ctr" fontAlgn="ctr"/>
                      <a:r>
                        <a:rPr lang="tr-TR" sz="1200"/>
                        <a:t>92.979</a:t>
                      </a:r>
                    </a:p>
                  </a:txBody>
                  <a:tcPr marL="47625" marR="47625" marT="47625" marB="47625" anchor="ctr"/>
                </a:tc>
              </a:tr>
              <a:tr h="623455">
                <a:tc>
                  <a:txBody>
                    <a:bodyPr/>
                    <a:lstStyle/>
                    <a:p>
                      <a:pPr algn="ctr" fontAlgn="ctr"/>
                      <a:r>
                        <a:rPr lang="tr-TR" sz="1200" dirty="0"/>
                        <a:t>Ekonomist</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a:t>87.778</a:t>
                      </a:r>
                    </a:p>
                  </a:txBody>
                  <a:tcPr marL="47625" marR="47625" marT="47625" marB="47625" anchor="ctr">
                    <a:solidFill>
                      <a:srgbClr val="92D050"/>
                    </a:solidFill>
                  </a:tcPr>
                </a:tc>
                <a:tc>
                  <a:txBody>
                    <a:bodyPr/>
                    <a:lstStyle/>
                    <a:p>
                      <a:pPr algn="ctr" fontAlgn="ctr"/>
                      <a:r>
                        <a:rPr lang="tr-TR" sz="1200" dirty="0"/>
                        <a:t>92.979</a:t>
                      </a:r>
                    </a:p>
                  </a:txBody>
                  <a:tcPr marL="47625" marR="47625" marT="47625" marB="47625" anchor="ctr">
                    <a:solidFill>
                      <a:srgbClr val="92D050"/>
                    </a:solidFill>
                  </a:tcPr>
                </a:tc>
              </a:tr>
              <a:tr h="623455">
                <a:tc>
                  <a:txBody>
                    <a:bodyPr/>
                    <a:lstStyle/>
                    <a:p>
                      <a:pPr algn="ctr" fontAlgn="ctr"/>
                      <a:r>
                        <a:rPr lang="tr-TR" sz="1200"/>
                        <a:t>Memur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65.245</a:t>
                      </a:r>
                    </a:p>
                  </a:txBody>
                  <a:tcPr marL="47625" marR="47625" marT="47625" marB="47625" anchor="ctr"/>
                </a:tc>
                <a:tc>
                  <a:txBody>
                    <a:bodyPr/>
                    <a:lstStyle/>
                    <a:p>
                      <a:pPr algn="ctr" fontAlgn="ctr"/>
                      <a:r>
                        <a:rPr lang="tr-TR" sz="1200" dirty="0"/>
                        <a:t>81.018</a:t>
                      </a:r>
                    </a:p>
                  </a:txBody>
                  <a:tcPr marL="47625" marR="47625" marT="47625" marB="47625" anchor="ctr"/>
                </a:tc>
              </a:tr>
              <a:tr h="623455">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75.484</a:t>
                      </a:r>
                    </a:p>
                  </a:txBody>
                  <a:tcPr marL="47625" marR="47625" marT="47625" marB="47625" anchor="ctr"/>
                </a:tc>
                <a:tc>
                  <a:txBody>
                    <a:bodyPr/>
                    <a:lstStyle/>
                    <a:p>
                      <a:pPr algn="ctr" fontAlgn="ctr"/>
                      <a:r>
                        <a:rPr lang="tr-TR" sz="1200"/>
                        <a:t>82.130</a:t>
                      </a:r>
                    </a:p>
                  </a:txBody>
                  <a:tcPr marL="47625" marR="47625" marT="47625" marB="47625" anchor="ctr"/>
                </a:tc>
              </a:tr>
              <a:tr h="623455">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81.294</a:t>
                      </a:r>
                    </a:p>
                  </a:txBody>
                  <a:tcPr marL="47625" marR="47625" marT="47625" marB="47625" anchor="ctr"/>
                </a:tc>
                <a:tc>
                  <a:txBody>
                    <a:bodyPr/>
                    <a:lstStyle/>
                    <a:p>
                      <a:pPr algn="ctr" fontAlgn="ctr"/>
                      <a:r>
                        <a:rPr lang="tr-TR" sz="1200"/>
                        <a:t>91.868</a:t>
                      </a:r>
                    </a:p>
                  </a:txBody>
                  <a:tcPr marL="47625" marR="47625" marT="47625" marB="47625" anchor="ctr"/>
                </a:tc>
              </a:tr>
              <a:tr h="623455">
                <a:tc>
                  <a:txBody>
                    <a:bodyPr/>
                    <a:lstStyle/>
                    <a:p>
                      <a:pPr algn="ctr" fontAlgn="ctr"/>
                      <a:r>
                        <a:rPr lang="tr-TR" sz="1200" dirty="0"/>
                        <a:t>Memur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65.245</a:t>
                      </a:r>
                    </a:p>
                  </a:txBody>
                  <a:tcPr marL="47625" marR="47625" marT="47625" marB="47625" anchor="ctr">
                    <a:solidFill>
                      <a:srgbClr val="92D050"/>
                    </a:solidFill>
                  </a:tcPr>
                </a:tc>
                <a:tc>
                  <a:txBody>
                    <a:bodyPr/>
                    <a:lstStyle/>
                    <a:p>
                      <a:pPr algn="ctr" fontAlgn="ctr"/>
                      <a:r>
                        <a:rPr lang="tr-TR" sz="1200" dirty="0"/>
                        <a:t>91.868</a:t>
                      </a:r>
                    </a:p>
                  </a:txBody>
                  <a:tcPr marL="47625" marR="47625" marT="47625" marB="47625" anchor="ctr">
                    <a:solidFill>
                      <a:srgbClr val="92D050"/>
                    </a:solidFill>
                  </a:tcPr>
                </a:tc>
              </a:tr>
              <a:tr h="623455">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91.404</a:t>
                      </a:r>
                    </a:p>
                  </a:txBody>
                  <a:tcPr marL="47625" marR="47625" marT="47625" marB="47625" anchor="ctr"/>
                </a:tc>
                <a:tc>
                  <a:txBody>
                    <a:bodyPr/>
                    <a:lstStyle/>
                    <a:p>
                      <a:pPr algn="ctr" fontAlgn="ctr"/>
                      <a:r>
                        <a:rPr lang="tr-TR" sz="1200"/>
                        <a:t>91.404</a:t>
                      </a:r>
                    </a:p>
                  </a:txBody>
                  <a:tcPr marL="47625" marR="47625" marT="47625" marB="47625" anchor="ctr"/>
                </a:tc>
              </a:tr>
              <a:tr h="623455">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91.404</a:t>
                      </a:r>
                    </a:p>
                  </a:txBody>
                  <a:tcPr marL="47625" marR="47625" marT="47625" marB="47625" anchor="ctr">
                    <a:solidFill>
                      <a:srgbClr val="92D050"/>
                    </a:solidFill>
                  </a:tcPr>
                </a:tc>
                <a:tc>
                  <a:txBody>
                    <a:bodyPr/>
                    <a:lstStyle/>
                    <a:p>
                      <a:pPr algn="ctr" fontAlgn="ctr"/>
                      <a:r>
                        <a:rPr lang="tr-TR" sz="1200" dirty="0"/>
                        <a:t>91.404</a:t>
                      </a:r>
                    </a:p>
                  </a:txBody>
                  <a:tcPr marL="47625" marR="47625" marT="47625" marB="47625" anchor="ctr">
                    <a:solidFill>
                      <a:srgbClr val="92D050"/>
                    </a:solidFill>
                  </a:tcPr>
                </a:tc>
              </a:tr>
            </a:tbl>
          </a:graphicData>
        </a:graphic>
      </p:graphicFrame>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04056"/>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tr-TR" b="1" dirty="0" smtClean="0"/>
              <a:t>Üstün zekalılar öğretmenliği</a:t>
            </a:r>
            <a:endParaRPr lang="tr-TR" b="1" dirty="0"/>
          </a:p>
        </p:txBody>
      </p:sp>
      <p:sp>
        <p:nvSpPr>
          <p:cNvPr id="3" name="2 İçerik Yer Tutucusu"/>
          <p:cNvSpPr>
            <a:spLocks noGrp="1"/>
          </p:cNvSpPr>
          <p:nvPr>
            <p:ph sz="quarter" idx="1"/>
          </p:nvPr>
        </p:nvSpPr>
        <p:spPr>
          <a:xfrm>
            <a:off x="107504" y="620688"/>
            <a:ext cx="8712968" cy="6048672"/>
          </a:xfrm>
        </p:spPr>
        <p:style>
          <a:lnRef idx="1">
            <a:schemeClr val="accent3"/>
          </a:lnRef>
          <a:fillRef idx="3">
            <a:schemeClr val="accent3"/>
          </a:fillRef>
          <a:effectRef idx="2">
            <a:schemeClr val="accent3"/>
          </a:effectRef>
          <a:fontRef idx="minor">
            <a:schemeClr val="lt1"/>
          </a:fontRef>
        </p:style>
        <p:txBody>
          <a:bodyPr>
            <a:normAutofit fontScale="62500" lnSpcReduction="20000"/>
          </a:bodyPr>
          <a:lstStyle/>
          <a:p>
            <a:pPr fontAlgn="base"/>
            <a:r>
              <a:rPr lang="tr-TR" b="1" dirty="0" smtClean="0"/>
              <a:t>Kısaca</a:t>
            </a:r>
          </a:p>
          <a:p>
            <a:pPr fontAlgn="base"/>
            <a:r>
              <a:rPr lang="tr-TR" dirty="0" smtClean="0"/>
              <a:t>Üstün Zekâlılar Öğretmenliği; Milli Eğitim Bakanlığı?</a:t>
            </a:r>
            <a:r>
              <a:rPr lang="tr-TR" dirty="0" err="1" smtClean="0"/>
              <a:t>na</a:t>
            </a:r>
            <a:r>
              <a:rPr lang="tr-TR" dirty="0" smtClean="0"/>
              <a:t> bağlı resmi ve özel öğretim kurumlarında görev yapacak Üstün Zekâlılar Öğretmenlerini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sözel ve sayısal yeteneği güçlü, psikoloji başta olmak üzere sosyal bilimlerle ilgili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Özel Eğitim Alanı, Canlılar Bilimi, Temel Matematik, Coğrafyaya Giriş, Yabancı Dil, Türkçe ?Yazılı ve Sözlü Anlatım, Atatürk İlkeleri ve İnkılâp Tarihi, Öğretmenlik Mesleğine Giriş, Üstün Zekâlılar Eğitimine Giriş, Genel Fizik, Gelişim ve Öğrenme, Üstün Zekâlıların Eğitiminde Modeller, Yaratıcılık ve Üstün Zekâlılarda Geliştirilmesi, Çevre Bilimi ve Öğretimi, Fen Bilgisi Öğretimi, Resim, Müzik, Hayat Bilgisi ve Sosyal Bilgiler Öğretimi, Matematik Öğretimi, Üstün Zekâlılara Rehberlik, Üstün Zekâlılarda Öğrenme Güçlüğü gibi dersler okutulmaktadır. Öğrenciler eğitim sırasında uygulama yapmaktadırlar.</a:t>
            </a:r>
            <a:br>
              <a:rPr lang="tr-TR" dirty="0" smtClean="0"/>
            </a:br>
            <a:r>
              <a:rPr lang="tr-TR" dirty="0" smtClean="0"/>
              <a:t/>
            </a:r>
            <a:br>
              <a:rPr lang="tr-TR" dirty="0" smtClean="0"/>
            </a:br>
            <a:r>
              <a:rPr lang="tr-TR" b="1" dirty="0" smtClean="0"/>
              <a:t>Sosyal Statü ve Unvanlar</a:t>
            </a:r>
          </a:p>
          <a:p>
            <a:pPr fontAlgn="base"/>
            <a:r>
              <a:rPr lang="tr-TR" dirty="0" smtClean="0"/>
              <a:t>Üstün Zekâlılar Öğretmenliği Programından mezun olanlar ?Üstün Zekâlılar Öğretmeni? unvanını kazanırlar. </a:t>
            </a:r>
            <a:br>
              <a:rPr lang="tr-TR" dirty="0" smtClean="0"/>
            </a:br>
            <a:r>
              <a:rPr lang="tr-TR" dirty="0" smtClean="0"/>
              <a:t/>
            </a:r>
            <a:br>
              <a:rPr lang="tr-TR" dirty="0" smtClean="0"/>
            </a:br>
            <a:r>
              <a:rPr lang="tr-TR" b="1" dirty="0" smtClean="0"/>
              <a:t>Çalışma Sahaları</a:t>
            </a:r>
          </a:p>
          <a:p>
            <a:r>
              <a:rPr lang="tr-TR" dirty="0" smtClean="0"/>
              <a:t>Üstün Zekâlılar Öğretmenleri; Milli Eğitim Bakanlığı?</a:t>
            </a:r>
            <a:r>
              <a:rPr lang="tr-TR" dirty="0" err="1" smtClean="0"/>
              <a:t>na</a:t>
            </a:r>
            <a:r>
              <a:rPr lang="tr-TR" dirty="0" smtClean="0"/>
              <a:t> bağlı resmi ve özel okullarda çalışabilirler. Ayrıca bilim - sanat merkezi adı altında üstün zekâlı öğrencilerin eğitim aldıkları özel eğitim merkezlerinde çalışabilme olanağı da vardır.</a:t>
            </a:r>
            <a:endParaRPr lang="tr-TR"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hcesehir-ustunler-1-buyuk.JPG"/>
          <p:cNvPicPr>
            <a:picLocks noGrp="1" noChangeAspect="1"/>
          </p:cNvPicPr>
          <p:nvPr>
            <p:ph sz="quarter" idx="1"/>
          </p:nvPr>
        </p:nvPicPr>
        <p:blipFill>
          <a:blip r:embed="rId2" cstate="print"/>
          <a:stretch>
            <a:fillRect/>
          </a:stretch>
        </p:blipFill>
        <p:spPr>
          <a:xfrm>
            <a:off x="0" y="1"/>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dirty="0">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119000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353,163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İstanbul Aydın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125000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350,02</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İstanbul Sabahattin Zaim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229000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309,695</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Maltepe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YGS-6</a:t>
                      </a:r>
                    </a:p>
                  </a:txBody>
                  <a:tcPr marL="9525" marR="9525" marT="9525" marB="0" anchor="ctr"/>
                </a:tc>
                <a:tc>
                  <a:txBody>
                    <a:bodyPr/>
                    <a:lstStyle/>
                    <a:p>
                      <a:pPr algn="ctr" fontAlgn="ctr"/>
                      <a:r>
                        <a:rPr lang="tr-TR" sz="1100" b="0" i="0" u="none" strike="noStrike">
                          <a:solidFill>
                            <a:srgbClr val="000000"/>
                          </a:solidFill>
                          <a:latin typeface="Arial Black" pitchFamily="34" charset="0"/>
                        </a:rPr>
                        <a:t>99400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365,026</a:t>
                      </a:r>
                    </a:p>
                  </a:txBody>
                  <a:tcPr marL="9525" marR="9525" marT="9525" marB="0"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556792"/>
          </a:xfrm>
        </p:spPr>
        <p:style>
          <a:lnRef idx="1">
            <a:schemeClr val="dk1"/>
          </a:lnRef>
          <a:fillRef idx="3">
            <a:schemeClr val="dk1"/>
          </a:fillRef>
          <a:effectRef idx="2">
            <a:schemeClr val="dk1"/>
          </a:effectRef>
          <a:fontRef idx="minor">
            <a:schemeClr val="lt1"/>
          </a:fontRef>
        </p:style>
        <p:txBody>
          <a:bodyPr/>
          <a:lstStyle/>
          <a:p>
            <a:pPr algn="ctr"/>
            <a:r>
              <a:rPr lang="tr-TR" b="1" dirty="0" smtClean="0"/>
              <a:t>2015 ağustos dönemi atama sonuçlarıdır</a:t>
            </a:r>
            <a:endParaRPr lang="tr-TR" b="1" dirty="0"/>
          </a:p>
        </p:txBody>
      </p:sp>
      <p:graphicFrame>
        <p:nvGraphicFramePr>
          <p:cNvPr id="6" name="5 İçerik Yer Tutucusu"/>
          <p:cNvGraphicFramePr>
            <a:graphicFrameLocks noGrp="1"/>
          </p:cNvGraphicFramePr>
          <p:nvPr>
            <p:ph sz="quarter" idx="1"/>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4000" u="none" strike="noStrike" dirty="0" smtClean="0"/>
                    </a:p>
                    <a:p>
                      <a:pPr algn="ctr" fontAlgn="t"/>
                      <a:r>
                        <a:rPr lang="tr-TR" sz="4000" u="none" strike="noStrike" dirty="0" smtClean="0"/>
                        <a:t>Beden </a:t>
                      </a:r>
                      <a:r>
                        <a:rPr lang="tr-TR" sz="4000" u="none" strike="noStrike" dirty="0"/>
                        <a:t>Eğitimi</a:t>
                      </a:r>
                      <a:endParaRPr lang="tr-TR" sz="4000" b="1" i="0" u="none" strike="noStrike" dirty="0">
                        <a:solidFill>
                          <a:srgbClr val="333333"/>
                        </a:solidFill>
                        <a:latin typeface="Times New Roman"/>
                      </a:endParaRPr>
                    </a:p>
                  </a:txBody>
                  <a:tcPr marL="9525" marR="9525" marT="9525" marB="0"/>
                </a:tc>
                <a:tc>
                  <a:txBody>
                    <a:bodyPr/>
                    <a:lstStyle/>
                    <a:p>
                      <a:pPr algn="ctr" fontAlgn="t"/>
                      <a:endParaRPr lang="tr-TR" sz="4000" u="none" strike="noStrike" dirty="0" smtClean="0"/>
                    </a:p>
                    <a:p>
                      <a:pPr algn="ctr" fontAlgn="t"/>
                      <a:r>
                        <a:rPr lang="tr-TR" sz="4000" u="none" strike="noStrike" dirty="0" smtClean="0"/>
                        <a:t>73,74986</a:t>
                      </a:r>
                      <a:endParaRPr lang="tr-TR" sz="4000" b="1" i="0" u="none" strike="noStrike" dirty="0">
                        <a:solidFill>
                          <a:srgbClr val="333333"/>
                        </a:solidFill>
                        <a:latin typeface="Times New Roman"/>
                      </a:endParaRPr>
                    </a:p>
                  </a:txBody>
                  <a:tcPr marL="9525" marR="9525" marT="9525" marB="0"/>
                </a:tc>
                <a:tc>
                  <a:txBody>
                    <a:bodyPr/>
                    <a:lstStyle/>
                    <a:p>
                      <a:pPr algn="ctr" fontAlgn="t"/>
                      <a:endParaRPr lang="tr-TR" sz="4000" u="none" strike="noStrike" dirty="0" smtClean="0"/>
                    </a:p>
                    <a:p>
                      <a:pPr algn="ctr" fontAlgn="t"/>
                      <a:r>
                        <a:rPr lang="tr-TR" sz="4000" u="none" strike="noStrike" dirty="0" smtClean="0"/>
                        <a:t>1176</a:t>
                      </a:r>
                      <a:endParaRPr lang="tr-TR" sz="40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r>
              <a:rPr kumimoji="0" lang="tr-TR" sz="3000" b="1" i="0" u="none" strike="noStrike" kern="1200" cap="small" spc="0" normalizeH="0" baseline="0" noProof="0" dirty="0" smtClean="0">
                <a:ln>
                  <a:noFill/>
                </a:ln>
                <a:solidFill>
                  <a:schemeClr val="lt1"/>
                </a:solidFill>
                <a:effectLst/>
                <a:uLnTx/>
                <a:uFillTx/>
                <a:latin typeface="+mn-lt"/>
                <a:ea typeface="+mn-ea"/>
                <a:cs typeface="+mn-cs"/>
              </a:rPr>
              <a:t>ÜSTÜN ZEKALILAR </a:t>
            </a:r>
            <a:r>
              <a:rPr kumimoji="0" lang="tr-TR" sz="3000" b="1" i="0" u="none" strike="noStrike" kern="1200" cap="small" spc="0" normalizeH="0" noProof="0" dirty="0" smtClean="0">
                <a:ln>
                  <a:noFill/>
                </a:ln>
                <a:solidFill>
                  <a:schemeClr val="lt1"/>
                </a:solidFill>
                <a:effectLst/>
                <a:uLnTx/>
                <a:uFillTx/>
                <a:latin typeface="+mn-lt"/>
                <a:ea typeface="+mn-ea"/>
                <a:cs typeface="+mn-cs"/>
              </a:rPr>
              <a:t>ÖĞRETMENLERİ ÖZEL EĞİTİM ÖRĞETMENİ DİYE ATANMIŞLARDIR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ÜSTÜN ZEKALILAR</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58,48579</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1579</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648072"/>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b="1" dirty="0" smtClean="0"/>
              <a:t>veterinerlik</a:t>
            </a:r>
            <a:endParaRPr lang="tr-TR" b="1" dirty="0"/>
          </a:p>
        </p:txBody>
      </p:sp>
      <p:sp>
        <p:nvSpPr>
          <p:cNvPr id="3" name="2 İçerik Yer Tutucusu"/>
          <p:cNvSpPr>
            <a:spLocks noGrp="1"/>
          </p:cNvSpPr>
          <p:nvPr>
            <p:ph sz="quarter" idx="1"/>
          </p:nvPr>
        </p:nvSpPr>
        <p:spPr>
          <a:xfrm>
            <a:off x="107504" y="764704"/>
            <a:ext cx="8712968" cy="5904656"/>
          </a:xfrm>
        </p:spPr>
        <p:style>
          <a:lnRef idx="1">
            <a:schemeClr val="accent1"/>
          </a:lnRef>
          <a:fillRef idx="3">
            <a:schemeClr val="accent1"/>
          </a:fillRef>
          <a:effectRef idx="2">
            <a:schemeClr val="accent1"/>
          </a:effectRef>
          <a:fontRef idx="minor">
            <a:schemeClr val="lt1"/>
          </a:fontRef>
        </p:style>
        <p:txBody>
          <a:bodyPr>
            <a:normAutofit fontScale="55000" lnSpcReduction="20000"/>
          </a:bodyPr>
          <a:lstStyle/>
          <a:p>
            <a:pPr fontAlgn="base"/>
            <a:endParaRPr lang="tr-TR" dirty="0" smtClean="0"/>
          </a:p>
          <a:p>
            <a:pPr fontAlgn="base"/>
            <a:r>
              <a:rPr lang="tr-TR" b="1" dirty="0" smtClean="0"/>
              <a:t>Kısaca</a:t>
            </a:r>
          </a:p>
          <a:p>
            <a:pPr fontAlgn="base"/>
            <a:r>
              <a:rPr lang="tr-TR" dirty="0" smtClean="0"/>
              <a:t>Veterinerlik Programı; evcil, küçükbaş ve büyükbaş hayvanların, kümes hayvanlarının sağlığının korunması için önlemler alacak, hastalıklara tanı koyacak, tıbbi ve cerrahi girişimlerde bulunarak hastalığın tedavisini sağlayacak veterinerleri yetiştirmeyi amaçlar.</a:t>
            </a:r>
            <a:br>
              <a:rPr lang="tr-TR" dirty="0" smtClean="0"/>
            </a:br>
            <a:r>
              <a:rPr lang="tr-TR" dirty="0" smtClean="0"/>
              <a:t/>
            </a:r>
            <a:br>
              <a:rPr lang="tr-TR" dirty="0" smtClean="0"/>
            </a:br>
            <a:r>
              <a:rPr lang="tr-TR" b="1" dirty="0" smtClean="0"/>
              <a:t>Kişisel Özellikler</a:t>
            </a:r>
          </a:p>
          <a:p>
            <a:pPr fontAlgn="base"/>
            <a:r>
              <a:rPr lang="tr-TR" dirty="0" smtClean="0"/>
              <a:t>Veteriner hekim olmak isteyenlerin; üst düzeyde akademik yeteneğe sahip, inceleme, araştırma merakı olan, iyi gözlem yapabilen, fen bilimlerine özellikle biyolojiye ve kimyaya ilgi duyan hayvanlarla ilgilenmekten hoşlanan, çabuk ve doğru karar verebilen, sabırlı, dikkatli, düzenli, görme, işitme duyuları ile el ve ayakları sağlam, sorumluluk sahibi kişiler olmaları gerekir.</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beş yıldır. Öğretim süresince; Fizik, Kimya, Zooloji, Botanik, Anatomi, Histoloji ve Embriyoloji, Fizyoloji, Biyokimya, İç Hastalıkları, Cerrahi, Farmakoloji, Parazitoloji, Bakteriyoloji, Hayvan Besleme, Hayvan Yetiştiriciliği, Hayvan Irkları, Patoloji, Et ve Süt gibi Hayvansal Ürünlerin Muayene ve Teknolojisi, Hayvanların Suni ve Tabii Tohumlama Metotları gibi derslerden oluşan bir program uygulamakta ve kliniklerde hasta hayvan üzerinde uygulama yapılmaktadır.</a:t>
            </a:r>
            <a:br>
              <a:rPr lang="tr-TR" dirty="0" smtClean="0"/>
            </a:br>
            <a:r>
              <a:rPr lang="tr-TR" dirty="0" smtClean="0"/>
              <a:t/>
            </a:r>
            <a:br>
              <a:rPr lang="tr-TR" dirty="0" smtClean="0"/>
            </a:br>
            <a:r>
              <a:rPr lang="tr-TR" b="1" dirty="0" smtClean="0"/>
              <a:t>Sosyal Statü ve Unvanlar</a:t>
            </a:r>
          </a:p>
          <a:p>
            <a:pPr fontAlgn="base"/>
            <a:r>
              <a:rPr lang="tr-TR" dirty="0" smtClean="0"/>
              <a:t>Veterinerlik Programı mezunlarına ?Veteriner Hekim? unvanı verilir. </a:t>
            </a:r>
            <a:br>
              <a:rPr lang="tr-TR" dirty="0" smtClean="0"/>
            </a:br>
            <a:r>
              <a:rPr lang="tr-TR" dirty="0" smtClean="0"/>
              <a:t/>
            </a:r>
            <a:br>
              <a:rPr lang="tr-TR" dirty="0" smtClean="0"/>
            </a:br>
            <a:r>
              <a:rPr lang="tr-TR" b="1" dirty="0" smtClean="0"/>
              <a:t>Çalışma Sahaları</a:t>
            </a:r>
          </a:p>
          <a:p>
            <a:r>
              <a:rPr lang="tr-TR" dirty="0" smtClean="0"/>
              <a:t>Veteriner Hekimler; hayvanların hastalıklarını teşhis eder, ilaç veya ameliyatla tedaviye karar verir, hayvanları hastalıklara karşı korumak için aşı yapar, hayvan sürülerini ve mandıraları kontrol eder, hayvanların yavrulaması ve bakımı hakkında bilgi verir, gıda temizliği ve bulaşıcı hayvan hastalıklarını kontrol ederler.Veteriner Hekimler, özel ya da kamuya bağlı kurumlarda çalışabilirler. İsterlerse kendi kliniklerini de açabilirler. </a:t>
            </a:r>
            <a:br>
              <a:rPr lang="tr-TR" dirty="0" smtClean="0"/>
            </a:br>
            <a:endParaRPr lang="tr-TR"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82700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331,149</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83400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330,323</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158000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268,483</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163000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265,354</a:t>
                      </a:r>
                    </a:p>
                  </a:txBody>
                  <a:tcPr marL="9525" marR="9525" marT="9525" marB="0" anchor="ctr"/>
                </a:tc>
              </a:tr>
            </a:tbl>
          </a:graphicData>
        </a:graphic>
      </p:graphicFrame>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715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715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2,386</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94.048</a:t>
                      </a:r>
                    </a:p>
                  </a:txBody>
                  <a:tcPr marL="47625" marR="47625" marT="47625" marB="47625" anchor="ctr">
                    <a:solidFill>
                      <a:srgbClr val="92D050"/>
                    </a:solidFill>
                  </a:tcPr>
                </a:tc>
              </a:tr>
              <a:tr h="571500">
                <a:tc>
                  <a:txBody>
                    <a:bodyPr/>
                    <a:lstStyle/>
                    <a:p>
                      <a:pPr algn="ctr" fontAlgn="ctr"/>
                      <a:r>
                        <a:rPr lang="tr-TR" sz="1200"/>
                        <a:t>Veteriner</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78.886</a:t>
                      </a:r>
                    </a:p>
                  </a:txBody>
                  <a:tcPr marL="47625" marR="47625" marT="47625" marB="47625" anchor="ctr"/>
                </a:tc>
                <a:tc>
                  <a:txBody>
                    <a:bodyPr/>
                    <a:lstStyle/>
                    <a:p>
                      <a:pPr algn="ctr" fontAlgn="ctr"/>
                      <a:r>
                        <a:rPr lang="tr-TR" sz="1200"/>
                        <a:t>84.591</a:t>
                      </a:r>
                    </a:p>
                  </a:txBody>
                  <a:tcPr marL="47625" marR="47625" marT="47625" marB="47625" anchor="ctr"/>
                </a:tc>
              </a:tr>
              <a:tr h="571500">
                <a:tc>
                  <a:txBody>
                    <a:bodyPr/>
                    <a:lstStyle/>
                    <a:p>
                      <a:pPr algn="ctr" fontAlgn="ctr"/>
                      <a:r>
                        <a:rPr lang="tr-TR" sz="1200"/>
                        <a:t>Veteriner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67.571</a:t>
                      </a:r>
                    </a:p>
                  </a:txBody>
                  <a:tcPr marL="47625" marR="47625" marT="47625" marB="47625" anchor="ctr"/>
                </a:tc>
                <a:tc>
                  <a:txBody>
                    <a:bodyPr/>
                    <a:lstStyle/>
                    <a:p>
                      <a:pPr algn="ctr" fontAlgn="ctr"/>
                      <a:r>
                        <a:rPr lang="tr-TR" sz="1200"/>
                        <a:t>85.641</a:t>
                      </a:r>
                    </a:p>
                  </a:txBody>
                  <a:tcPr marL="47625" marR="47625" marT="47625" marB="47625" anchor="ctr"/>
                </a:tc>
              </a:tr>
              <a:tr h="571500">
                <a:tc>
                  <a:txBody>
                    <a:bodyPr/>
                    <a:lstStyle/>
                    <a:p>
                      <a:pPr algn="ctr" fontAlgn="ctr"/>
                      <a:r>
                        <a:rPr lang="tr-TR" sz="1200"/>
                        <a:t>Veteriner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230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70.262</a:t>
                      </a:r>
                    </a:p>
                  </a:txBody>
                  <a:tcPr marL="47625" marR="47625" marT="47625" marB="47625" anchor="ctr"/>
                </a:tc>
                <a:tc>
                  <a:txBody>
                    <a:bodyPr/>
                    <a:lstStyle/>
                    <a:p>
                      <a:pPr algn="ctr" fontAlgn="ctr"/>
                      <a:r>
                        <a:rPr lang="tr-TR" sz="1200"/>
                        <a:t>91.262</a:t>
                      </a:r>
                    </a:p>
                  </a:txBody>
                  <a:tcPr marL="47625" marR="47625" marT="47625" marB="47625" anchor="ctr"/>
                </a:tc>
              </a:tr>
              <a:tr h="571500">
                <a:tc>
                  <a:txBody>
                    <a:bodyPr/>
                    <a:lstStyle/>
                    <a:p>
                      <a:pPr algn="ctr" fontAlgn="ctr"/>
                      <a:r>
                        <a:rPr lang="tr-TR" sz="1200"/>
                        <a:t>Veteriner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78.640</a:t>
                      </a:r>
                    </a:p>
                  </a:txBody>
                  <a:tcPr marL="47625" marR="47625" marT="47625" marB="47625" anchor="ctr"/>
                </a:tc>
                <a:tc>
                  <a:txBody>
                    <a:bodyPr/>
                    <a:lstStyle/>
                    <a:p>
                      <a:pPr algn="ctr" fontAlgn="ctr"/>
                      <a:r>
                        <a:rPr lang="tr-TR" sz="1200"/>
                        <a:t>86.232</a:t>
                      </a:r>
                    </a:p>
                  </a:txBody>
                  <a:tcPr marL="47625" marR="47625" marT="47625" marB="47625" anchor="ctr"/>
                </a:tc>
              </a:tr>
              <a:tr h="571500">
                <a:tc>
                  <a:txBody>
                    <a:bodyPr/>
                    <a:lstStyle/>
                    <a:p>
                      <a:pPr algn="ctr" fontAlgn="ctr"/>
                      <a:r>
                        <a:rPr lang="tr-TR" sz="1200" dirty="0"/>
                        <a:t>Veteriner</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311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67.571</a:t>
                      </a:r>
                    </a:p>
                  </a:txBody>
                  <a:tcPr marL="47625" marR="47625" marT="47625" marB="47625" anchor="ctr">
                    <a:solidFill>
                      <a:srgbClr val="92D050"/>
                    </a:solidFill>
                  </a:tcPr>
                </a:tc>
                <a:tc>
                  <a:txBody>
                    <a:bodyPr/>
                    <a:lstStyle/>
                    <a:p>
                      <a:pPr algn="ctr" fontAlgn="ctr"/>
                      <a:r>
                        <a:rPr lang="tr-TR" sz="1200" dirty="0"/>
                        <a:t>91.262</a:t>
                      </a:r>
                    </a:p>
                  </a:txBody>
                  <a:tcPr marL="47625" marR="47625" marT="47625" marB="47625" anchor="ctr">
                    <a:solidFill>
                      <a:srgbClr val="92D050"/>
                    </a:solidFill>
                  </a:tcPr>
                </a:tc>
              </a:tr>
              <a:tr h="571500">
                <a:tc>
                  <a:txBody>
                    <a:bodyPr/>
                    <a:lstStyle/>
                    <a:p>
                      <a:pPr algn="ctr" fontAlgn="ctr"/>
                      <a:r>
                        <a:rPr lang="tr-TR" sz="1200"/>
                        <a:t>Veteriner Hekim</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112</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90.561</a:t>
                      </a:r>
                    </a:p>
                  </a:txBody>
                  <a:tcPr marL="47625" marR="47625" marT="47625" marB="47625" anchor="ctr"/>
                </a:tc>
              </a:tr>
              <a:tr h="571500">
                <a:tc>
                  <a:txBody>
                    <a:bodyPr/>
                    <a:lstStyle/>
                    <a:p>
                      <a:pPr algn="ctr" fontAlgn="ctr"/>
                      <a:r>
                        <a:rPr lang="tr-TR" sz="1200"/>
                        <a:t>Veteriner Hekim</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62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71.879</a:t>
                      </a:r>
                    </a:p>
                  </a:txBody>
                  <a:tcPr marL="47625" marR="47625" marT="47625" marB="47625" anchor="ctr"/>
                </a:tc>
                <a:tc>
                  <a:txBody>
                    <a:bodyPr/>
                    <a:lstStyle/>
                    <a:p>
                      <a:pPr algn="ctr" fontAlgn="ctr"/>
                      <a:r>
                        <a:rPr lang="tr-TR" sz="1200"/>
                        <a:t>94.048</a:t>
                      </a:r>
                    </a:p>
                  </a:txBody>
                  <a:tcPr marL="47625" marR="47625" marT="47625" marB="47625" anchor="ctr"/>
                </a:tc>
              </a:tr>
              <a:tr h="571500">
                <a:tc>
                  <a:txBody>
                    <a:bodyPr/>
                    <a:lstStyle/>
                    <a:p>
                      <a:pPr algn="ctr" fontAlgn="ctr"/>
                      <a:r>
                        <a:rPr lang="tr-TR" sz="1200"/>
                        <a:t>Veteriner Hekim</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219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66.085</a:t>
                      </a:r>
                    </a:p>
                  </a:txBody>
                  <a:tcPr marL="47625" marR="47625" marT="47625" marB="47625" anchor="ctr"/>
                </a:tc>
                <a:tc>
                  <a:txBody>
                    <a:bodyPr/>
                    <a:lstStyle/>
                    <a:p>
                      <a:pPr algn="ctr" fontAlgn="ctr"/>
                      <a:r>
                        <a:rPr lang="tr-TR" sz="1200"/>
                        <a:t>88.127</a:t>
                      </a:r>
                    </a:p>
                  </a:txBody>
                  <a:tcPr marL="47625" marR="47625" marT="47625" marB="47625" anchor="ctr"/>
                </a:tc>
              </a:tr>
              <a:tr h="571500">
                <a:tc>
                  <a:txBody>
                    <a:bodyPr/>
                    <a:lstStyle/>
                    <a:p>
                      <a:pPr algn="ctr" fontAlgn="ctr"/>
                      <a:r>
                        <a:rPr lang="tr-TR" sz="1200"/>
                        <a:t>Veteriner Hekim</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1,682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60.410</a:t>
                      </a:r>
                    </a:p>
                  </a:txBody>
                  <a:tcPr marL="47625" marR="47625" marT="47625" marB="47625" anchor="ctr"/>
                </a:tc>
                <a:tc>
                  <a:txBody>
                    <a:bodyPr/>
                    <a:lstStyle/>
                    <a:p>
                      <a:pPr algn="ctr" fontAlgn="ctr"/>
                      <a:r>
                        <a:rPr lang="tr-TR" sz="1200"/>
                        <a:t>91.982</a:t>
                      </a:r>
                    </a:p>
                  </a:txBody>
                  <a:tcPr marL="47625" marR="47625" marT="47625" marB="47625" anchor="ctr"/>
                </a:tc>
              </a:tr>
              <a:tr h="571500">
                <a:tc>
                  <a:txBody>
                    <a:bodyPr/>
                    <a:lstStyle/>
                    <a:p>
                      <a:pPr algn="ctr" fontAlgn="ctr"/>
                      <a:r>
                        <a:rPr lang="tr-TR" sz="1200" dirty="0"/>
                        <a:t>Veteriner Hekim</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2,075</a:t>
                      </a:r>
                    </a:p>
                  </a:txBody>
                  <a:tcPr marL="47625" marR="47625" marT="47625" marB="47625" anchor="ctr">
                    <a:solidFill>
                      <a:srgbClr val="92D050"/>
                    </a:solidFill>
                  </a:tcPr>
                </a:tc>
                <a:tc>
                  <a:txBody>
                    <a:bodyPr/>
                    <a:lstStyle/>
                    <a:p>
                      <a:pPr algn="ctr" fontAlgn="ctr"/>
                      <a:r>
                        <a:rPr lang="tr-TR" sz="1200" dirty="0"/>
                        <a:t>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94.048</a:t>
                      </a:r>
                    </a:p>
                  </a:txBody>
                  <a:tcPr marL="47625" marR="47625" marT="47625" marB="47625" anchor="ctr">
                    <a:solidFill>
                      <a:srgbClr val="92D050"/>
                    </a:solidFill>
                  </a:tcPr>
                </a:tc>
              </a:tr>
            </a:tbl>
          </a:graphicData>
        </a:graphic>
      </p:graphicFrame>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648072"/>
          </a:xfrm>
        </p:spPr>
        <p:style>
          <a:lnRef idx="1">
            <a:schemeClr val="accent2"/>
          </a:lnRef>
          <a:fillRef idx="3">
            <a:schemeClr val="accent2"/>
          </a:fillRef>
          <a:effectRef idx="2">
            <a:schemeClr val="accent2"/>
          </a:effectRef>
          <a:fontRef idx="minor">
            <a:schemeClr val="lt1"/>
          </a:fontRef>
        </p:style>
        <p:txBody>
          <a:bodyPr/>
          <a:lstStyle/>
          <a:p>
            <a:pPr algn="ctr"/>
            <a:r>
              <a:rPr lang="tr-TR" b="1" dirty="0" smtClean="0"/>
              <a:t>Yazılım mühendisliği</a:t>
            </a:r>
            <a:endParaRPr lang="tr-TR" b="1" dirty="0"/>
          </a:p>
        </p:txBody>
      </p:sp>
      <p:sp>
        <p:nvSpPr>
          <p:cNvPr id="3" name="2 İçerik Yer Tutucusu"/>
          <p:cNvSpPr>
            <a:spLocks noGrp="1"/>
          </p:cNvSpPr>
          <p:nvPr>
            <p:ph sz="quarter" idx="1"/>
          </p:nvPr>
        </p:nvSpPr>
        <p:spPr>
          <a:xfrm>
            <a:off x="107504" y="764704"/>
            <a:ext cx="8712968" cy="5904656"/>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r>
              <a:rPr lang="tr-TR" b="1" dirty="0" smtClean="0"/>
              <a:t>Kısaca</a:t>
            </a:r>
          </a:p>
          <a:p>
            <a:pPr fontAlgn="base"/>
            <a:r>
              <a:rPr lang="tr-TR" dirty="0" smtClean="0"/>
              <a:t>Yazılım Mühendisliği Programı; bilgisayar programlarının tasarımı, geliştirilmesi, sınanması ve bakımı, yöntem, araç, teknik ve metodolojilerin geliştirilmesi konularında mühendisler yetiştirmeyi amaçlamaktadır. Yazılım Mühendisleri, yazılım sistemlerinin geliştirilmesi için mühendislik kavramlarını, tekniklerini ve metotlarını uygularlar.</a:t>
            </a:r>
            <a:br>
              <a:rPr lang="tr-TR" dirty="0" smtClean="0"/>
            </a:br>
            <a:r>
              <a:rPr lang="tr-TR" dirty="0" smtClean="0"/>
              <a:t/>
            </a:r>
            <a:br>
              <a:rPr lang="tr-TR" dirty="0" smtClean="0"/>
            </a:br>
            <a:r>
              <a:rPr lang="tr-TR" b="1" dirty="0" smtClean="0"/>
              <a:t>Kişisel Özellikler</a:t>
            </a:r>
          </a:p>
          <a:p>
            <a:pPr fontAlgn="base"/>
            <a:r>
              <a:rPr lang="tr-TR" dirty="0" smtClean="0"/>
              <a:t>Yazılım Mühendisi olmak isteyenlerin; takım çalışması yapabilen, üst düzeyde genel yeteneğe sahip, mantık yürütme ve tasarım yeteneği olan, fen ve matematik alanlarına ilgi duyan, bildiklerini başkalarına aktarabilme ve etkileme yeteneği olan, dikkatli, sabırlı, yeni fikirlere açık, kendisini sürekli geliştirebilen kişiler olmaları gerekir.</a:t>
            </a:r>
            <a:br>
              <a:rPr lang="tr-TR" dirty="0" smtClean="0"/>
            </a:br>
            <a:r>
              <a:rPr lang="tr-TR" b="1" dirty="0" smtClean="0"/>
              <a:t/>
            </a:r>
            <a:br>
              <a:rPr lang="tr-TR" b="1" dirty="0" smtClean="0"/>
            </a:br>
            <a:r>
              <a:rPr lang="tr-TR" b="1" dirty="0" smtClean="0"/>
              <a:t>Dersler ve Eğitim Süreleri</a:t>
            </a:r>
          </a:p>
          <a:p>
            <a:pPr fontAlgn="base"/>
            <a:r>
              <a:rPr lang="tr-TR" dirty="0" smtClean="0"/>
              <a:t>Programın öğretim süresi 4 yıldır.Yazılım Mühendisliği Programında eğitimi alınan dersler şunlardır; Akademik ve Sosyal Oryantasyon, Bilgisayar Bilimlerine Giriş, Programlamaya Giriş, Akademik Okuma ve Yazma Becerisi, Ayrık Matematik,  Genel Matematik, Fizik, Mekanik ve Dinamik, Genel Kimya, İleri Programlama, Akademik Okuma ve Yazma Becerisi, Genel Matematik, Elektromanyetik ve Optik, Yazılım Mühendisliğine Giriş, Sosyal Bilimin İlkeleri, Sistem Analizi ve Tasarımı, Veri Yapıları ve Algoritmalar, Ekonominin İlkeleri, Yazılım Mühendisliği Temelleri, Hesaplama Kuramı,  Veri Tabanı Sistemleri, Olasılık ve </a:t>
            </a:r>
            <a:r>
              <a:rPr lang="tr-TR" dirty="0" err="1" smtClean="0"/>
              <a:t>Rassal</a:t>
            </a:r>
            <a:r>
              <a:rPr lang="tr-TR" dirty="0" smtClean="0"/>
              <a:t> Süreçler, İnsan Bilgisayar Etkileşimi, Mantık Tasarımı, İşletim Sistemleri, Mühendislik Ekonomisi, Yazılım Analiz ve Tasarımı, Bilgisayar Grafiği ve Görsel Programlama, Bilgisayar Ağları ve İletişimi, Yazılım Doğrulama ve Onaylama, Yazılım Proje Yönetimi, Bilgisayar Bilimlerinde Workshop,  Mühendislik ve Bilgisayar Bilimleri Etiği. </a:t>
            </a:r>
            <a:br>
              <a:rPr lang="tr-TR" dirty="0" smtClean="0"/>
            </a:br>
            <a:r>
              <a:rPr lang="tr-TR" dirty="0" smtClean="0"/>
              <a:t/>
            </a:r>
            <a:br>
              <a:rPr lang="tr-TR" dirty="0" smtClean="0"/>
            </a:br>
            <a:r>
              <a:rPr lang="tr-TR" b="1" dirty="0" smtClean="0"/>
              <a:t>Sosyal Statü ve Unvanlar</a:t>
            </a:r>
          </a:p>
          <a:p>
            <a:pPr fontAlgn="base"/>
            <a:r>
              <a:rPr lang="tr-TR" dirty="0" smtClean="0"/>
              <a:t>Yazılım mühendisliği programını bitirenlere 'Yazılım Mühendisi' unvanı verilir.</a:t>
            </a:r>
            <a:br>
              <a:rPr lang="tr-TR" dirty="0" smtClean="0"/>
            </a:br>
            <a:r>
              <a:rPr lang="tr-TR" dirty="0" smtClean="0"/>
              <a:t/>
            </a:r>
            <a:br>
              <a:rPr lang="tr-TR" dirty="0" smtClean="0"/>
            </a:br>
            <a:r>
              <a:rPr lang="tr-TR" b="1" dirty="0" smtClean="0"/>
              <a:t>Çalışma Sahaları</a:t>
            </a:r>
          </a:p>
          <a:p>
            <a:r>
              <a:rPr lang="tr-TR" dirty="0" smtClean="0"/>
              <a:t>Yazılım mühendisleri bankacılık, otomotiv, telekomünikasyon vb. sektörler olmak üzere pek çok sektörde çalışabilmektedirler. Çoğunlukla özel sektörde olmakla birlikte, kamu sektöründe de çalışmaktadırlar. Fikir üretimine dayalı bir iş olduğundan, parasal olarak fazla sermayeye ihtiyaç da duyulmadığından, yeni fikirler üretebilen yazılım mühendislerinin kendi işlerini kurma olanakları da mevcuttur. Yeni mezunlar genellikle ilk yıllarda programcı olarak görev alarak genel işleyişle ilgili tecrübe sahibi olurlar.</a:t>
            </a:r>
            <a:br>
              <a:rPr lang="tr-TR" dirty="0" smtClean="0"/>
            </a:br>
            <a:endParaRPr lang="tr-TR"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azilimmuhendisi.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Celal Bayar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95700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313,394</a:t>
                      </a:r>
                    </a:p>
                  </a:txBody>
                  <a:tcPr marL="9525" marR="9525" marT="9525" marB="0" anchor="ctr"/>
                </a:tc>
              </a:tr>
              <a:tr h="471733">
                <a:tc>
                  <a:txBody>
                    <a:bodyPr/>
                    <a:lstStyle/>
                    <a:p>
                      <a:pPr algn="ctr" fontAlgn="ctr"/>
                      <a:r>
                        <a:rPr lang="tr-TR" sz="1100" b="0" i="0" u="none" strike="noStrike" dirty="0">
                          <a:solidFill>
                            <a:srgbClr val="000000"/>
                          </a:solidFill>
                          <a:latin typeface="Arial Black" pitchFamily="34" charset="0"/>
                        </a:rPr>
                        <a:t>Karadeniz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121000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291,157</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Fırat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180000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252,667</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Fırat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200000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242,588</a:t>
                      </a:r>
                    </a:p>
                  </a:txBody>
                  <a:tcPr marL="9525" marR="9525" marT="9525" marB="0" anchor="ctr"/>
                </a:tc>
              </a:tr>
            </a:tbl>
          </a:graphicData>
        </a:graphic>
      </p:graphicFrame>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27538">
                <a:tc>
                  <a:txBody>
                    <a:bodyPr/>
                    <a:lstStyle/>
                    <a:p>
                      <a:pPr algn="ctr" fontAlgn="t"/>
                      <a:r>
                        <a:rPr lang="tr-TR" sz="1200" b="1" dirty="0" err="1" smtClean="0"/>
                        <a:t>Unvan</a:t>
                      </a:r>
                      <a:r>
                        <a:rPr lang="tr-TR" sz="1200" b="1" dirty="0" err="1" smtClean="0">
                          <a:hlinkClick r:id="rId2" action="ppaction://hlinksldjump"/>
                        </a:rPr>
                        <a:t>Slayt</a:t>
                      </a:r>
                      <a:r>
                        <a:rPr lang="tr-TR" sz="1200" b="1" dirty="0" smtClean="0">
                          <a:hlinkClick r:id="rId2" action="ppaction://hlinksldjump"/>
                        </a:rPr>
                        <a:t> 2</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527538">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414</a:t>
                      </a:r>
                    </a:p>
                  </a:txBody>
                  <a:tcPr marL="47625" marR="47625" marT="47625" marB="47625" anchor="ctr">
                    <a:solidFill>
                      <a:srgbClr val="92D050"/>
                    </a:solidFill>
                  </a:tcPr>
                </a:tc>
                <a:tc>
                  <a:txBody>
                    <a:bodyPr/>
                    <a:lstStyle/>
                    <a:p>
                      <a:pPr algn="ctr" fontAlgn="ctr"/>
                      <a:r>
                        <a:rPr lang="tr-TR" sz="1200" b="1"/>
                        <a:t>9</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98.227</a:t>
                      </a:r>
                    </a:p>
                  </a:txBody>
                  <a:tcPr marL="47625" marR="47625" marT="47625" marB="47625" anchor="ctr">
                    <a:solidFill>
                      <a:srgbClr val="92D050"/>
                    </a:solidFill>
                  </a:tcP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dirty="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87.252</a:t>
                      </a:r>
                    </a:p>
                  </a:txBody>
                  <a:tcPr marL="47625" marR="47625" marT="47625" marB="47625" anchor="ctr"/>
                </a:tc>
                <a:tc>
                  <a:txBody>
                    <a:bodyPr/>
                    <a:lstStyle/>
                    <a:p>
                      <a:pPr algn="ctr" fontAlgn="ctr"/>
                      <a:r>
                        <a:rPr lang="tr-TR" sz="1200"/>
                        <a:t>87.252</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85.920</a:t>
                      </a:r>
                    </a:p>
                  </a:txBody>
                  <a:tcPr marL="47625" marR="47625" marT="47625" marB="47625" anchor="ctr"/>
                </a:tc>
                <a:tc>
                  <a:txBody>
                    <a:bodyPr/>
                    <a:lstStyle/>
                    <a:p>
                      <a:pPr algn="ctr" fontAlgn="ctr"/>
                      <a:r>
                        <a:rPr lang="tr-TR" sz="1200"/>
                        <a:t>86.264</a:t>
                      </a:r>
                    </a:p>
                  </a:txBody>
                  <a:tcPr marL="47625" marR="47625" marT="47625" marB="47625" anchor="ctr"/>
                </a:tc>
              </a:tr>
              <a:tr h="527538">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81.546</a:t>
                      </a:r>
                    </a:p>
                  </a:txBody>
                  <a:tcPr marL="47625" marR="47625" marT="47625" marB="47625" anchor="ctr"/>
                </a:tc>
                <a:tc>
                  <a:txBody>
                    <a:bodyPr/>
                    <a:lstStyle/>
                    <a:p>
                      <a:pPr algn="ctr" fontAlgn="ctr"/>
                      <a:r>
                        <a:rPr lang="tr-TR" sz="1200"/>
                        <a:t>81.546</a:t>
                      </a:r>
                    </a:p>
                  </a:txBody>
                  <a:tcPr marL="47625" marR="47625" marT="47625" marB="47625" anchor="ctr"/>
                </a:tc>
              </a:tr>
              <a:tr h="527538">
                <a:tc>
                  <a:txBody>
                    <a:bodyPr/>
                    <a:lstStyle/>
                    <a:p>
                      <a:pPr algn="ctr" fontAlgn="ctr"/>
                      <a:r>
                        <a:rPr lang="tr-TR" sz="1200" dirty="0"/>
                        <a:t>Bilgisayar İşletmeni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81.546</a:t>
                      </a:r>
                    </a:p>
                  </a:txBody>
                  <a:tcPr marL="47625" marR="47625" marT="47625" marB="47625" anchor="ctr">
                    <a:solidFill>
                      <a:srgbClr val="92D050"/>
                    </a:solidFill>
                  </a:tcPr>
                </a:tc>
                <a:tc>
                  <a:txBody>
                    <a:bodyPr/>
                    <a:lstStyle/>
                    <a:p>
                      <a:pPr algn="ctr" fontAlgn="ctr"/>
                      <a:r>
                        <a:rPr lang="tr-TR" sz="1200" dirty="0"/>
                        <a:t>87.252</a:t>
                      </a:r>
                    </a:p>
                  </a:txBody>
                  <a:tcPr marL="47625" marR="47625" marT="47625" marB="47625" anchor="ctr">
                    <a:solidFill>
                      <a:srgbClr val="92D050"/>
                    </a:solidFill>
                  </a:tcPr>
                </a:tc>
              </a:tr>
              <a:tr h="527538">
                <a:tc>
                  <a:txBody>
                    <a:bodyPr/>
                    <a:lstStyle/>
                    <a:p>
                      <a:pPr algn="ctr" fontAlgn="ctr"/>
                      <a:r>
                        <a:rPr lang="tr-TR" sz="1200"/>
                        <a:t>Çözümleyici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a:t>
                      </a:r>
                    </a:p>
                  </a:txBody>
                  <a:tcPr marL="47625" marR="47625" marT="47625" marB="47625" anchor="ctr"/>
                </a:tc>
              </a:tr>
              <a:tr h="527538">
                <a:tc>
                  <a:txBody>
                    <a:bodyPr/>
                    <a:lstStyle/>
                    <a:p>
                      <a:pPr algn="ctr" fontAlgn="ctr"/>
                      <a:r>
                        <a:rPr lang="tr-TR" sz="1200" dirty="0"/>
                        <a:t>Çözümleyici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r>
              <a:tr h="527538">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30</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93.333</a:t>
                      </a:r>
                    </a:p>
                  </a:txBody>
                  <a:tcPr marL="47625" marR="47625" marT="47625" marB="47625" anchor="ctr"/>
                </a:tc>
              </a:tr>
              <a:tr h="527538">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57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58.570</a:t>
                      </a:r>
                    </a:p>
                  </a:txBody>
                  <a:tcPr marL="47625" marR="47625" marT="47625" marB="47625" anchor="ctr"/>
                </a:tc>
                <a:tc>
                  <a:txBody>
                    <a:bodyPr/>
                    <a:lstStyle/>
                    <a:p>
                      <a:pPr algn="ctr" fontAlgn="ctr"/>
                      <a:r>
                        <a:rPr lang="tr-TR" sz="1200"/>
                        <a:t>98.227</a:t>
                      </a:r>
                    </a:p>
                  </a:txBody>
                  <a:tcPr marL="47625" marR="47625" marT="47625" marB="47625" anchor="ctr"/>
                </a:tc>
              </a:tr>
              <a:tr h="527538">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65</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97.051</a:t>
                      </a:r>
                    </a:p>
                  </a:txBody>
                  <a:tcPr marL="47625" marR="47625" marT="47625" marB="47625" anchor="ctr"/>
                </a:tc>
              </a:tr>
              <a:tr h="527538">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106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75.823</a:t>
                      </a:r>
                    </a:p>
                  </a:txBody>
                  <a:tcPr marL="47625" marR="47625" marT="47625" marB="47625" anchor="ctr"/>
                </a:tc>
                <a:tc>
                  <a:txBody>
                    <a:bodyPr/>
                    <a:lstStyle/>
                    <a:p>
                      <a:pPr algn="ctr" fontAlgn="ctr"/>
                      <a:r>
                        <a:rPr lang="tr-TR" sz="1200"/>
                        <a:t>95.294</a:t>
                      </a:r>
                    </a:p>
                  </a:txBody>
                  <a:tcPr marL="47625" marR="47625" marT="47625" marB="47625" anchor="ctr"/>
                </a:tc>
              </a:tr>
              <a:tr h="527538">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258</a:t>
                      </a:r>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98.227</a:t>
                      </a:r>
                    </a:p>
                  </a:txBody>
                  <a:tcPr marL="47625" marR="47625" marT="47625" marB="47625" anchor="ctr">
                    <a:solidFill>
                      <a:srgbClr val="92D050"/>
                    </a:solidFill>
                  </a:tcPr>
                </a:tc>
              </a:tr>
            </a:tbl>
          </a:graphicData>
        </a:graphic>
      </p:graphicFrame>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ctr"/>
                      <a:r>
                        <a:rPr lang="tr-TR" sz="1200" b="0" dirty="0">
                          <a:solidFill>
                            <a:schemeClr val="tx1"/>
                          </a:solidFill>
                        </a:rPr>
                        <a:t>Programcı</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87.150</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94.865</a:t>
                      </a:r>
                    </a:p>
                  </a:txBody>
                  <a:tcPr marL="47625" marR="47625" marT="47625" marB="47625" anchor="ctr">
                    <a:solidFill>
                      <a:schemeClr val="accent3">
                        <a:lumMod val="20000"/>
                        <a:lumOff val="80000"/>
                      </a:schemeClr>
                    </a:solidFill>
                  </a:tcPr>
                </a:tc>
              </a:tr>
              <a:tr h="762000">
                <a:tc>
                  <a:txBody>
                    <a:bodyPr/>
                    <a:lstStyle/>
                    <a:p>
                      <a:pPr algn="ctr" fontAlgn="ctr"/>
                      <a:r>
                        <a:rPr lang="tr-TR" sz="1200"/>
                        <a:t>Programcı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86.292</a:t>
                      </a:r>
                    </a:p>
                  </a:txBody>
                  <a:tcPr marL="47625" marR="47625" marT="47625" marB="47625" anchor="ctr"/>
                </a:tc>
                <a:tc>
                  <a:txBody>
                    <a:bodyPr/>
                    <a:lstStyle/>
                    <a:p>
                      <a:pPr algn="ctr" fontAlgn="ctr"/>
                      <a:r>
                        <a:rPr lang="tr-TR" sz="1200"/>
                        <a:t>93.747</a:t>
                      </a:r>
                    </a:p>
                  </a:txBody>
                  <a:tcPr marL="47625" marR="47625" marT="47625" marB="47625" anchor="ctr"/>
                </a:tc>
              </a:tr>
              <a:tr h="762000">
                <a:tc>
                  <a:txBody>
                    <a:bodyPr/>
                    <a:lstStyle/>
                    <a:p>
                      <a:pPr algn="ctr" fontAlgn="ctr"/>
                      <a:r>
                        <a:rPr lang="tr-TR" sz="1200"/>
                        <a:t>Programcı</a:t>
                      </a:r>
                    </a:p>
                  </a:txBody>
                  <a:tcPr marL="47625" marR="47625" marT="47625" marB="47625" anchor="ctr"/>
                </a:tc>
                <a:tc>
                  <a:txBody>
                    <a:bodyPr/>
                    <a:lstStyle/>
                    <a:p>
                      <a:pPr algn="ctr" fontAlgn="ctr"/>
                      <a:r>
                        <a:rPr lang="tr-TR" sz="1200" dirty="0"/>
                        <a:t>2013</a:t>
                      </a:r>
                    </a:p>
                  </a:txBody>
                  <a:tcPr marL="47625" marR="47625" marT="47625" marB="47625" anchor="ctr"/>
                </a:tc>
                <a:tc>
                  <a:txBody>
                    <a:bodyPr/>
                    <a:lstStyle/>
                    <a:p>
                      <a:pPr algn="ctr" fontAlgn="ctr"/>
                      <a:r>
                        <a:rPr lang="tr-TR" sz="1200"/>
                        <a:t>46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84.348</a:t>
                      </a:r>
                    </a:p>
                  </a:txBody>
                  <a:tcPr marL="47625" marR="47625" marT="47625" marB="47625" anchor="ctr"/>
                </a:tc>
                <a:tc>
                  <a:txBody>
                    <a:bodyPr/>
                    <a:lstStyle/>
                    <a:p>
                      <a:pPr algn="ctr" fontAlgn="ctr"/>
                      <a:r>
                        <a:rPr lang="tr-TR" sz="1200"/>
                        <a:t>93.545</a:t>
                      </a:r>
                    </a:p>
                  </a:txBody>
                  <a:tcPr marL="47625" marR="47625" marT="47625" marB="47625" anchor="ctr"/>
                </a:tc>
              </a:tr>
              <a:tr h="762000">
                <a:tc>
                  <a:txBody>
                    <a:bodyPr/>
                    <a:lstStyle/>
                    <a:p>
                      <a:pPr algn="ctr" fontAlgn="ctr"/>
                      <a:r>
                        <a:rPr lang="tr-TR" sz="1200"/>
                        <a:t>Programcı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81.013</a:t>
                      </a:r>
                    </a:p>
                  </a:txBody>
                  <a:tcPr marL="47625" marR="47625" marT="47625" marB="47625" anchor="ctr"/>
                </a:tc>
                <a:tc>
                  <a:txBody>
                    <a:bodyPr/>
                    <a:lstStyle/>
                    <a:p>
                      <a:pPr algn="ctr" fontAlgn="ctr"/>
                      <a:r>
                        <a:rPr lang="tr-TR" sz="1200"/>
                        <a:t>93.556</a:t>
                      </a:r>
                    </a:p>
                  </a:txBody>
                  <a:tcPr marL="47625" marR="47625" marT="47625" marB="47625" anchor="ctr"/>
                </a:tc>
              </a:tr>
              <a:tr h="762000">
                <a:tc>
                  <a:txBody>
                    <a:bodyPr/>
                    <a:lstStyle/>
                    <a:p>
                      <a:pPr algn="ctr" fontAlgn="ctr"/>
                      <a:r>
                        <a:rPr lang="tr-TR" sz="1200" dirty="0"/>
                        <a:t>Programcı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146</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81.013</a:t>
                      </a:r>
                    </a:p>
                  </a:txBody>
                  <a:tcPr marL="47625" marR="47625" marT="47625" marB="47625" anchor="ctr">
                    <a:solidFill>
                      <a:srgbClr val="92D050"/>
                    </a:solidFill>
                  </a:tcPr>
                </a:tc>
                <a:tc>
                  <a:txBody>
                    <a:bodyPr/>
                    <a:lstStyle/>
                    <a:p>
                      <a:pPr algn="ctr" fontAlgn="ctr"/>
                      <a:r>
                        <a:rPr lang="tr-TR" sz="1200" dirty="0"/>
                        <a:t>94.865</a:t>
                      </a:r>
                    </a:p>
                  </a:txBody>
                  <a:tcPr marL="47625" marR="47625" marT="47625" marB="47625" anchor="ctr">
                    <a:solidFill>
                      <a:srgbClr val="92D050"/>
                    </a:solidFill>
                  </a:tcPr>
                </a:tc>
              </a:tr>
              <a:tr h="762000">
                <a:tc>
                  <a:txBody>
                    <a:bodyPr/>
                    <a:lstStyle/>
                    <a:p>
                      <a:pPr algn="ctr" fontAlgn="ctr"/>
                      <a:r>
                        <a:rPr lang="tr-TR" sz="1200"/>
                        <a:t>Programcı Yardımcısı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88.711</a:t>
                      </a:r>
                    </a:p>
                  </a:txBody>
                  <a:tcPr marL="47625" marR="47625" marT="47625" marB="47625" anchor="ctr"/>
                </a:tc>
                <a:tc>
                  <a:txBody>
                    <a:bodyPr/>
                    <a:lstStyle/>
                    <a:p>
                      <a:pPr algn="ctr" fontAlgn="ctr"/>
                      <a:r>
                        <a:rPr lang="tr-TR" sz="1200"/>
                        <a:t>92.081</a:t>
                      </a:r>
                    </a:p>
                  </a:txBody>
                  <a:tcPr marL="47625" marR="47625" marT="47625" marB="47625" anchor="ctr"/>
                </a:tc>
              </a:tr>
              <a:tr h="762000">
                <a:tc>
                  <a:txBody>
                    <a:bodyPr/>
                    <a:lstStyle/>
                    <a:p>
                      <a:pPr algn="ctr" fontAlgn="ctr"/>
                      <a:r>
                        <a:rPr lang="tr-TR" sz="1200" dirty="0"/>
                        <a:t>Programcı Yardımcısı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88.711</a:t>
                      </a:r>
                    </a:p>
                  </a:txBody>
                  <a:tcPr marL="47625" marR="47625" marT="47625" marB="47625" anchor="ctr">
                    <a:solidFill>
                      <a:srgbClr val="92D050"/>
                    </a:solidFill>
                  </a:tcPr>
                </a:tc>
                <a:tc>
                  <a:txBody>
                    <a:bodyPr/>
                    <a:lstStyle/>
                    <a:p>
                      <a:pPr algn="ctr" fontAlgn="ctr"/>
                      <a:r>
                        <a:rPr lang="tr-TR" sz="1200" dirty="0"/>
                        <a:t>92.081</a:t>
                      </a:r>
                    </a:p>
                  </a:txBody>
                  <a:tcPr marL="47625" marR="47625" marT="47625" marB="47625" anchor="ctr">
                    <a:solidFill>
                      <a:srgbClr val="92D050"/>
                    </a:solidFill>
                  </a:tcPr>
                </a:tc>
              </a:tr>
              <a:tr h="762000">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75.915</a:t>
                      </a:r>
                    </a:p>
                  </a:txBody>
                  <a:tcPr marL="47625" marR="47625" marT="47625" marB="47625" anchor="ctr"/>
                </a:tc>
                <a:tc>
                  <a:txBody>
                    <a:bodyPr/>
                    <a:lstStyle/>
                    <a:p>
                      <a:pPr algn="ctr" fontAlgn="ctr"/>
                      <a:r>
                        <a:rPr lang="tr-TR" sz="1200"/>
                        <a:t>75.915</a:t>
                      </a:r>
                    </a:p>
                  </a:txBody>
                  <a:tcPr marL="47625" marR="47625" marT="47625" marB="47625" anchor="ctr"/>
                </a:tc>
              </a:tr>
              <a:tr h="762000">
                <a:tc>
                  <a:txBody>
                    <a:bodyPr/>
                    <a:lstStyle/>
                    <a:p>
                      <a:pPr algn="ctr" fontAlgn="ctr"/>
                      <a:r>
                        <a:rPr lang="tr-TR" sz="1200" dirty="0"/>
                        <a:t>Uzman</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75.915</a:t>
                      </a:r>
                    </a:p>
                  </a:txBody>
                  <a:tcPr marL="47625" marR="47625" marT="47625" marB="47625" anchor="ctr">
                    <a:solidFill>
                      <a:srgbClr val="92D050"/>
                    </a:solidFill>
                  </a:tcPr>
                </a:tc>
                <a:tc>
                  <a:txBody>
                    <a:bodyPr/>
                    <a:lstStyle/>
                    <a:p>
                      <a:pPr algn="ctr" fontAlgn="ctr"/>
                      <a:r>
                        <a:rPr lang="tr-TR" sz="1200" dirty="0"/>
                        <a:t>75.915</a:t>
                      </a:r>
                    </a:p>
                  </a:txBody>
                  <a:tcPr marL="47625" marR="47625" marT="47625" marB="47625" anchor="ctr">
                    <a:solidFill>
                      <a:srgbClr val="92D050"/>
                    </a:solidFill>
                  </a:tcPr>
                </a:tc>
              </a:tr>
            </a:tbl>
          </a:graphicData>
        </a:graphic>
      </p:graphicFrame>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712968" cy="576064"/>
          </a:xfrm>
        </p:spPr>
        <p:style>
          <a:lnRef idx="1">
            <a:schemeClr val="dk1"/>
          </a:lnRef>
          <a:fillRef idx="3">
            <a:schemeClr val="dk1"/>
          </a:fillRef>
          <a:effectRef idx="2">
            <a:schemeClr val="dk1"/>
          </a:effectRef>
          <a:fontRef idx="minor">
            <a:schemeClr val="lt1"/>
          </a:fontRef>
        </p:style>
        <p:txBody>
          <a:bodyPr/>
          <a:lstStyle/>
          <a:p>
            <a:pPr algn="ctr"/>
            <a:r>
              <a:rPr lang="tr-TR" b="1" dirty="0" smtClean="0"/>
              <a:t>Zihinsel engelliler öğretmenliği</a:t>
            </a:r>
            <a:endParaRPr lang="tr-TR" b="1" dirty="0"/>
          </a:p>
        </p:txBody>
      </p:sp>
      <p:sp>
        <p:nvSpPr>
          <p:cNvPr id="3" name="2 İçerik Yer Tutucusu"/>
          <p:cNvSpPr>
            <a:spLocks noGrp="1"/>
          </p:cNvSpPr>
          <p:nvPr>
            <p:ph sz="quarter" idx="1"/>
          </p:nvPr>
        </p:nvSpPr>
        <p:spPr>
          <a:xfrm>
            <a:off x="107504" y="692696"/>
            <a:ext cx="8712968" cy="5976664"/>
          </a:xfrm>
        </p:spPr>
        <p:style>
          <a:lnRef idx="0">
            <a:schemeClr val="dk1"/>
          </a:lnRef>
          <a:fillRef idx="3">
            <a:schemeClr val="dk1"/>
          </a:fillRef>
          <a:effectRef idx="3">
            <a:schemeClr val="dk1"/>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dirty="0" smtClean="0"/>
              <a:t>Zihin Engelliler Öğretmenliği; Milli Eğitim Bakanlığına bağlı resmi ve özel öğretim kurumlarında görev yapacak Zihin Engelliler Sınıf Öğretmenlerini yetiştirmeyi amaçlar.</a:t>
            </a:r>
            <a:br>
              <a:rPr lang="tr-TR" dirty="0" smtClean="0"/>
            </a:br>
            <a:r>
              <a:rPr lang="tr-TR" dirty="0" smtClean="0"/>
              <a:t/>
            </a:r>
            <a:br>
              <a:rPr lang="tr-TR" dirty="0" smtClean="0"/>
            </a:br>
            <a:r>
              <a:rPr lang="tr-TR" b="1" dirty="0" smtClean="0"/>
              <a:t>Kişisel Özellikler</a:t>
            </a:r>
          </a:p>
          <a:p>
            <a:pPr fontAlgn="base"/>
            <a:r>
              <a:rPr lang="tr-TR" dirty="0" smtClean="0"/>
              <a:t>Programda okumak isteyenlerin; insanlarla, özellikle zihin özürlü insanlarla ilgilenmekten ve onlara yardım etmekten zevk alan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dirty="0" smtClean="0"/>
            </a:br>
            <a:r>
              <a:rPr lang="tr-TR" dirty="0" smtClean="0"/>
              <a:t/>
            </a:r>
            <a:br>
              <a:rPr lang="tr-TR" dirty="0" smtClean="0"/>
            </a:br>
            <a:r>
              <a:rPr lang="tr-TR" b="1" dirty="0" smtClean="0"/>
              <a:t>Dersler ve Eğitim Süreleri</a:t>
            </a:r>
          </a:p>
          <a:p>
            <a:pPr fontAlgn="base"/>
            <a:r>
              <a:rPr lang="tr-TR" dirty="0" smtClean="0"/>
              <a:t>Programın öğretim süresi dört yıldır. Öğretim süresince; Eğitim Bilimine Giriş, İnsan Biyolojisi, Gelişim Psikolojisi, Okul Öncesi Eğitim, Zihin Engelliler, Özel Eğitimde Ölçme ve Değerlendirme, Zihin Engellilerde Dil Gelişimi ve İletişimi, Okuma ? Yazma Öğretimi, Fen Bilgisi ve Sosyal Bilgiler Öğretimi, Matematik Öğretimi, Özel Öğretimde Yasa ve Yönetmelikler gibi dersler okutulmaktadır. Öğrenciler eğitim sırasında okullarda uygulama yapmaktadırlar.</a:t>
            </a:r>
            <a:br>
              <a:rPr lang="tr-TR" dirty="0" smtClean="0"/>
            </a:br>
            <a:r>
              <a:rPr lang="tr-TR" dirty="0" smtClean="0"/>
              <a:t/>
            </a:r>
            <a:br>
              <a:rPr lang="tr-TR" dirty="0" smtClean="0"/>
            </a:br>
            <a:r>
              <a:rPr lang="tr-TR" b="1" dirty="0" smtClean="0"/>
              <a:t>Sosyal Statü ve Unvanlar</a:t>
            </a:r>
          </a:p>
          <a:p>
            <a:pPr fontAlgn="base"/>
            <a:r>
              <a:rPr lang="tr-TR" dirty="0" smtClean="0"/>
              <a:t>Zihin Engelliler Öğretmenliği Lisans Programından mezun olanlar ?Zihin Engelliler Sınıf Öğretmeni? unvanı kazanırlar</a:t>
            </a:r>
            <a:br>
              <a:rPr lang="tr-TR" dirty="0" smtClean="0"/>
            </a:br>
            <a:r>
              <a:rPr lang="tr-TR" dirty="0" smtClean="0"/>
              <a:t/>
            </a:r>
            <a:br>
              <a:rPr lang="tr-TR" dirty="0" smtClean="0"/>
            </a:br>
            <a:r>
              <a:rPr lang="tr-TR" b="1" dirty="0" smtClean="0"/>
              <a:t>Çalışma Sahaları</a:t>
            </a:r>
          </a:p>
          <a:p>
            <a:r>
              <a:rPr lang="tr-TR" dirty="0" smtClean="0"/>
              <a:t>Eğitim Bakanlığına bağlı resmi ve özel okullarda çalışabilirler. Ayrıca, Sosyal Hizmetler Çocuk Esirgeme Kurumu rehabilitasyon merkezlerinde ve özel eğitim merkezlerinde çalışabilme olanağı vardır. </a:t>
            </a:r>
            <a:endParaRPr lang="tr-TR"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zihinselisitmegorme_engelliler_ogretmenligi_alan_ayrimi_kaldirildi_h128942.jpg"/>
          <p:cNvPicPr>
            <a:picLocks noGrp="1" noChangeAspect="1"/>
          </p:cNvPicPr>
          <p:nvPr>
            <p:ph sz="quarter" idx="1"/>
          </p:nvPr>
        </p:nvPicPr>
        <p:blipFill>
          <a:blip r:embed="rId2" cstate="print"/>
          <a:stretch>
            <a:fillRect/>
          </a:stretch>
        </p:blipFill>
        <p:spPr>
          <a:xfrm>
            <a:off x="0" y="-27384"/>
            <a:ext cx="9144000" cy="49685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365103"/>
          <a:ext cx="9144000" cy="2471693"/>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32049">
                <a:tc>
                  <a:txBody>
                    <a:bodyPr/>
                    <a:lstStyle/>
                    <a:p>
                      <a:pPr algn="ctr"/>
                      <a:r>
                        <a:rPr lang="tr-TR" sz="1200" b="1" dirty="0" smtClean="0">
                          <a:latin typeface="Arial Black" pitchFamily="34" charset="0"/>
                        </a:rPr>
                        <a:t>Üniversite</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Öğretim</a:t>
                      </a:r>
                      <a:endParaRPr lang="tr-TR" sz="1200" b="1" dirty="0">
                        <a:solidFill>
                          <a:schemeClr val="bg1"/>
                        </a:solidFill>
                        <a:latin typeface="Arial Black" pitchFamily="34" charset="0"/>
                      </a:endParaRPr>
                    </a:p>
                  </a:txBody>
                  <a:tcPr/>
                </a:tc>
                <a:tc>
                  <a:txBody>
                    <a:bodyPr/>
                    <a:lstStyle/>
                    <a:p>
                      <a:pPr algn="ctr"/>
                      <a:r>
                        <a:rPr lang="tr-TR" sz="1200" b="1" dirty="0" smtClean="0">
                          <a:latin typeface="Arial Black" pitchFamily="34" charset="0"/>
                        </a:rPr>
                        <a:t>Puan Türü</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43174">
                <a:tc>
                  <a:txBody>
                    <a:bodyPr/>
                    <a:lstStyle/>
                    <a:p>
                      <a:pPr algn="ctr" fontAlgn="ctr"/>
                      <a:r>
                        <a:rPr lang="tr-TR" sz="1100" b="0" i="0" u="none" strike="noStrike">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28000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407,71</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Dokuz Eylül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33100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401,805</a:t>
                      </a:r>
                    </a:p>
                  </a:txBody>
                  <a:tcPr marL="9525" marR="9525" marT="9525" marB="0" anchor="ctr"/>
                </a:tc>
              </a:tr>
              <a:tr h="471733">
                <a:tc>
                  <a:txBody>
                    <a:bodyPr/>
                    <a:lstStyle/>
                    <a:p>
                      <a:pPr algn="ctr" fontAlgn="ctr"/>
                      <a:r>
                        <a:rPr lang="tr-TR" sz="1100" b="0" i="0" u="none" strike="noStrike">
                          <a:solidFill>
                            <a:srgbClr val="000000"/>
                          </a:solidFill>
                          <a:latin typeface="Arial Black" pitchFamily="34" charset="0"/>
                        </a:rPr>
                        <a:t>Bülent Ecevit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60200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378,914</a:t>
                      </a:r>
                    </a:p>
                  </a:txBody>
                  <a:tcPr marL="9525" marR="9525" marT="9525" marB="0" anchor="ctr"/>
                </a:tc>
              </a:tr>
              <a:tr h="753004">
                <a:tc>
                  <a:txBody>
                    <a:bodyPr/>
                    <a:lstStyle/>
                    <a:p>
                      <a:pPr algn="ctr" fontAlgn="ctr"/>
                      <a:r>
                        <a:rPr lang="tr-TR" sz="1100" b="0" i="0" u="none" strike="noStrike">
                          <a:solidFill>
                            <a:srgbClr val="000000"/>
                          </a:solidFill>
                          <a:latin typeface="Arial Black" pitchFamily="34" charset="0"/>
                        </a:rPr>
                        <a:t>Trakya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YGS-4</a:t>
                      </a:r>
                    </a:p>
                  </a:txBody>
                  <a:tcPr marL="9525" marR="9525" marT="9525" marB="0" anchor="ctr"/>
                </a:tc>
                <a:tc>
                  <a:txBody>
                    <a:bodyPr/>
                    <a:lstStyle/>
                    <a:p>
                      <a:pPr algn="ctr" fontAlgn="ctr"/>
                      <a:r>
                        <a:rPr lang="tr-TR" sz="1100" b="0" i="0" u="none" strike="noStrike">
                          <a:solidFill>
                            <a:srgbClr val="000000"/>
                          </a:solidFill>
                          <a:latin typeface="Arial Black" pitchFamily="34" charset="0"/>
                        </a:rPr>
                        <a:t>61500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378,126</a:t>
                      </a:r>
                    </a:p>
                  </a:txBody>
                  <a:tcPr marL="9525" marR="9525" marT="9525" marB="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712968" cy="652934"/>
          </a:xfrm>
        </p:spPr>
        <p:style>
          <a:lnRef idx="3">
            <a:schemeClr val="lt1"/>
          </a:lnRef>
          <a:fillRef idx="1">
            <a:schemeClr val="accent3"/>
          </a:fillRef>
          <a:effectRef idx="1">
            <a:schemeClr val="accent3"/>
          </a:effectRef>
          <a:fontRef idx="minor">
            <a:schemeClr val="lt1"/>
          </a:fontRef>
        </p:style>
        <p:txBody>
          <a:bodyPr/>
          <a:lstStyle/>
          <a:p>
            <a:pPr algn="ctr"/>
            <a:r>
              <a:rPr lang="tr-TR" b="1" dirty="0" smtClean="0"/>
              <a:t>BESLENME DİYETETİK</a:t>
            </a:r>
            <a:endParaRPr lang="tr-TR" b="1" dirty="0"/>
          </a:p>
        </p:txBody>
      </p:sp>
      <p:sp>
        <p:nvSpPr>
          <p:cNvPr id="3" name="2 İçerik Yer Tutucusu"/>
          <p:cNvSpPr>
            <a:spLocks noGrp="1"/>
          </p:cNvSpPr>
          <p:nvPr>
            <p:ph sz="quarter" idx="1"/>
          </p:nvPr>
        </p:nvSpPr>
        <p:spPr>
          <a:xfrm>
            <a:off x="179512" y="908720"/>
            <a:ext cx="8712968" cy="5760640"/>
          </a:xfrm>
        </p:spPr>
        <p:style>
          <a:lnRef idx="2">
            <a:schemeClr val="accent3">
              <a:shade val="50000"/>
            </a:schemeClr>
          </a:lnRef>
          <a:fillRef idx="1">
            <a:schemeClr val="accent3"/>
          </a:fillRef>
          <a:effectRef idx="0">
            <a:schemeClr val="accent3"/>
          </a:effectRef>
          <a:fontRef idx="minor">
            <a:schemeClr val="lt1"/>
          </a:fontRef>
        </p:style>
        <p:txBody>
          <a:bodyPr>
            <a:normAutofit fontScale="47500" lnSpcReduction="20000"/>
          </a:bodyPr>
          <a:lstStyle/>
          <a:p>
            <a:pPr fontAlgn="base"/>
            <a:endParaRPr lang="tr-TR" sz="2700" b="1" dirty="0" smtClean="0"/>
          </a:p>
          <a:p>
            <a:pPr fontAlgn="base"/>
            <a:r>
              <a:rPr lang="tr-TR" sz="2700" b="1" dirty="0" smtClean="0">
                <a:solidFill>
                  <a:schemeClr val="tx1"/>
                </a:solidFill>
              </a:rPr>
              <a:t>Kısaca</a:t>
            </a:r>
          </a:p>
          <a:p>
            <a:pPr fontAlgn="base"/>
            <a:r>
              <a:rPr lang="tr-TR" sz="2700" b="1" dirty="0" smtClean="0"/>
              <a:t>Beslenme ve Diyetetik Programı; beslenme ve besinlerle ilgili bilimsel ilkelerin bilinmesi, sağlığın korunması ve hastalıkların iyileştirilmesi ile ilgili çalışmaların uygulanması için çalışacak beslenme uzmanları yetiştirmeyi amaçlar. Çağımızda özellikle kent yaşamının beslenme üzerindeki olumsuz etkileriyle birlikte bu alanda uzmanlaşma öne çıkmıştır. Beslenme ve Diyetetik programı; Fakülte olarak LYS puan türü ile Yüksek Okul olarak ise YGS puan türü ile öğrenci almaktadır.</a:t>
            </a:r>
            <a:br>
              <a:rPr lang="tr-TR" sz="2700" b="1" dirty="0" smtClean="0"/>
            </a:br>
            <a:r>
              <a:rPr lang="tr-TR" sz="2700" b="1" dirty="0" smtClean="0"/>
              <a:t/>
            </a:r>
            <a:br>
              <a:rPr lang="tr-TR" sz="2700" b="1" dirty="0" smtClean="0"/>
            </a:br>
            <a:r>
              <a:rPr lang="tr-TR" sz="2700" b="1" dirty="0" smtClean="0">
                <a:solidFill>
                  <a:schemeClr val="tx1"/>
                </a:solidFill>
              </a:rPr>
              <a:t>Kişisel Özellikler</a:t>
            </a:r>
          </a:p>
          <a:p>
            <a:pPr fontAlgn="base"/>
            <a:r>
              <a:rPr lang="tr-TR" sz="2700" b="1" dirty="0" smtClean="0"/>
              <a:t>Diyetisyen olmak isteyenlerin; doğa bilimlerine meraklı ve bu alanda iyi yetişmiş, sabırlı, başkaları ile işbirliği yapabilen, düşüncelerini aktarıp karşısındakini etkileyebilen kimseler olması gerekmektedir.</a:t>
            </a:r>
            <a:br>
              <a:rPr lang="tr-TR" sz="2700" b="1" dirty="0" smtClean="0"/>
            </a:br>
            <a:r>
              <a:rPr lang="tr-TR" sz="2700" b="1" dirty="0" smtClean="0"/>
              <a:t/>
            </a:r>
            <a:br>
              <a:rPr lang="tr-TR" sz="2700" b="1" dirty="0" smtClean="0"/>
            </a:br>
            <a:r>
              <a:rPr lang="tr-TR" sz="2700" b="1" dirty="0" smtClean="0">
                <a:solidFill>
                  <a:schemeClr val="tx1"/>
                </a:solidFill>
              </a:rPr>
              <a:t>Dersler ve Eğitim Süreleri</a:t>
            </a:r>
          </a:p>
          <a:p>
            <a:pPr fontAlgn="base"/>
            <a:r>
              <a:rPr lang="tr-TR" sz="2700" b="1" dirty="0" smtClean="0"/>
              <a:t>Programın öğretim süresi dört yıldır. Öğrenim süresince; Temel Kimya, Biyoloji, Fizik, Matematik, İstatistik, Psikoloji, Sosyoloji, Beslenme Biyokimyası, Beslenme Hastalıkları Epidemiyolojisi, Kişisel ve Toplumsal Sağlık, Aile Planlaması, Toplum Beslenmesi, Besin Kimyası ve Analizi, Ana-Çocuk Beslenmesi, Kurum Beslenmesi, Besin Kontrolü, Yönetim Ekonomisi gibi derslerden oluşan bir program uygulanır.</a:t>
            </a:r>
            <a:br>
              <a:rPr lang="tr-TR" sz="2700" b="1" dirty="0" smtClean="0"/>
            </a:br>
            <a:r>
              <a:rPr lang="tr-TR" sz="2700" b="1" dirty="0" smtClean="0"/>
              <a:t/>
            </a:r>
            <a:br>
              <a:rPr lang="tr-TR" sz="2700" b="1" dirty="0" smtClean="0"/>
            </a:br>
            <a:r>
              <a:rPr lang="tr-TR" sz="2700" b="1" dirty="0" smtClean="0">
                <a:solidFill>
                  <a:schemeClr val="tx1"/>
                </a:solidFill>
              </a:rPr>
              <a:t>Sosyal Statü ve Unvanlar</a:t>
            </a:r>
          </a:p>
          <a:p>
            <a:pPr fontAlgn="base"/>
            <a:r>
              <a:rPr lang="tr-TR" sz="2700" b="1" dirty="0" smtClean="0"/>
              <a:t>Mezunlara, “Diyetisyen” unvanı verilir. </a:t>
            </a:r>
            <a:br>
              <a:rPr lang="tr-TR" sz="2700" b="1" dirty="0" smtClean="0"/>
            </a:br>
            <a:r>
              <a:rPr lang="tr-TR" sz="2700" b="1" dirty="0" smtClean="0"/>
              <a:t/>
            </a:r>
            <a:br>
              <a:rPr lang="tr-TR" sz="2700" b="1" dirty="0" smtClean="0"/>
            </a:br>
            <a:r>
              <a:rPr lang="tr-TR" sz="2700" b="1" dirty="0" smtClean="0">
                <a:solidFill>
                  <a:schemeClr val="tx1"/>
                </a:solidFill>
              </a:rPr>
              <a:t>Çalışma Sahaları</a:t>
            </a:r>
          </a:p>
          <a:p>
            <a:pPr fontAlgn="base"/>
            <a:r>
              <a:rPr lang="tr-TR" sz="2700" b="1" dirty="0" smtClean="0"/>
              <a:t>Mezunlar; sağlık kuruluşlarında yataklı tedavi kurumları diyetisyenliği ve halk sağlığı diyetisyenliği, yemek üretim ve dağıtım şirketlerinde diyetisyen, eğitim kurumlarında beslenme eğitimcisi ve öğretmen olarak çalışabilirler. Ayrıca, gıda üzerine üretim yapan kuruluşlar ve endüstri kuruluşlarında görev yapabilirler.</a:t>
            </a:r>
            <a:r>
              <a:rPr lang="tr-TR" dirty="0" smtClean="0"/>
              <a:t/>
            </a:r>
            <a:br>
              <a:rPr lang="tr-TR" dirty="0" smtClean="0"/>
            </a:br>
            <a:r>
              <a:rPr lang="tr-TR" dirty="0" smtClean="0"/>
              <a:t/>
            </a:r>
            <a:br>
              <a:rPr lang="tr-TR" dirty="0" smtClean="0"/>
            </a:br>
            <a:endParaRPr lang="tr-TR" dirty="0" smtClean="0"/>
          </a:p>
          <a:p>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dirty="0" smtClean="0">
                <a:ln>
                  <a:noFill/>
                </a:ln>
                <a:solidFill>
                  <a:schemeClr val="lt1"/>
                </a:solidFill>
                <a:effectLst/>
                <a:uLnTx/>
                <a:uFillTx/>
                <a:latin typeface="+mn-lt"/>
                <a:ea typeface="+mn-ea"/>
                <a:cs typeface="+mn-cs"/>
              </a:rPr>
              <a:t>2015 ağustos dönemi atama sonuçlarıdır</a:t>
            </a:r>
            <a:br>
              <a:rPr kumimoji="0" lang="tr-TR" sz="3000" b="1" i="0" u="none" strike="noStrike" kern="1200" cap="small" spc="0" normalizeH="0" baseline="0" noProof="0" dirty="0" smtClean="0">
                <a:ln>
                  <a:noFill/>
                </a:ln>
                <a:solidFill>
                  <a:schemeClr val="lt1"/>
                </a:solidFill>
                <a:effectLst/>
                <a:uLnTx/>
                <a:uFillTx/>
                <a:latin typeface="+mn-lt"/>
                <a:ea typeface="+mn-ea"/>
                <a:cs typeface="+mn-cs"/>
              </a:rPr>
            </a:br>
            <a:r>
              <a:rPr kumimoji="0" lang="tr-TR" sz="3000" b="1" i="0" u="none" strike="noStrike" kern="1200" cap="small" spc="0" normalizeH="0" baseline="0" noProof="0" dirty="0" smtClean="0">
                <a:ln>
                  <a:noFill/>
                </a:ln>
                <a:solidFill>
                  <a:schemeClr val="lt1"/>
                </a:solidFill>
                <a:effectLst/>
                <a:uLnTx/>
                <a:uFillTx/>
                <a:latin typeface="+mn-lt"/>
                <a:ea typeface="+mn-ea"/>
                <a:cs typeface="+mn-cs"/>
              </a:rPr>
              <a:t>ÜSTÜN ZEKALILAR </a:t>
            </a:r>
            <a:r>
              <a:rPr kumimoji="0" lang="tr-TR" sz="3000" b="1" i="0" u="none" strike="noStrike" kern="1200" cap="small" spc="0" normalizeH="0" noProof="0" dirty="0" smtClean="0">
                <a:ln>
                  <a:noFill/>
                </a:ln>
                <a:solidFill>
                  <a:schemeClr val="lt1"/>
                </a:solidFill>
                <a:effectLst/>
                <a:uLnTx/>
                <a:uFillTx/>
                <a:latin typeface="+mn-lt"/>
                <a:ea typeface="+mn-ea"/>
                <a:cs typeface="+mn-cs"/>
              </a:rPr>
              <a:t>ÖĞRETMENLERİ ÖZEL EĞİTİM ÖRĞETMENİ DİYE ATANMIŞLARDIR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ZİHİN ENGELLİLER</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78,34893</a:t>
                      </a:r>
                      <a:endParaRPr lang="tr-TR" sz="3200" b="1" i="0" u="none" strike="noStrike" dirty="0">
                        <a:solidFill>
                          <a:srgbClr val="333333"/>
                        </a:solidFill>
                        <a:latin typeface="Times New Roman"/>
                      </a:endParaRPr>
                    </a:p>
                  </a:txBody>
                  <a:tcPr marL="9525" marR="9525" marT="9525" marB="0"/>
                </a:tc>
                <a:tc>
                  <a:txBody>
                    <a:bodyPr/>
                    <a:lstStyle/>
                    <a:p>
                      <a:pPr algn="ctr" fontAlgn="t"/>
                      <a:endParaRPr lang="tr-TR" sz="3200" b="1" i="0" u="none" strike="noStrike" dirty="0" smtClean="0">
                        <a:solidFill>
                          <a:srgbClr val="333333"/>
                        </a:solidFill>
                        <a:latin typeface="Times New Roman"/>
                      </a:endParaRPr>
                    </a:p>
                    <a:p>
                      <a:pPr algn="ctr" fontAlgn="t"/>
                      <a:endParaRPr lang="tr-TR" sz="3200" b="1" i="0" u="none" strike="noStrike" dirty="0" smtClean="0">
                        <a:solidFill>
                          <a:srgbClr val="333333"/>
                        </a:solidFill>
                        <a:latin typeface="Times New Roman"/>
                      </a:endParaRPr>
                    </a:p>
                    <a:p>
                      <a:pPr algn="ctr" fontAlgn="t"/>
                      <a:r>
                        <a:rPr lang="tr-TR" sz="3200" b="1" i="0" u="none" strike="noStrike" dirty="0" smtClean="0">
                          <a:solidFill>
                            <a:srgbClr val="333333"/>
                          </a:solidFill>
                          <a:latin typeface="Times New Roman"/>
                        </a:rPr>
                        <a:t>1957</a:t>
                      </a:r>
                      <a:endParaRPr lang="tr-TR" sz="32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1700808"/>
            <a:ext cx="7917552" cy="1754326"/>
          </a:xfrm>
          <a:prstGeom prst="rect">
            <a:avLst/>
          </a:prstGeom>
          <a:noFill/>
        </p:spPr>
        <p:txBody>
          <a:bodyPr wrap="none" lIns="91440" tIns="45720" rIns="91440" bIns="45720">
            <a:spAutoFit/>
          </a:bodyP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DİNLEDİĞİNİZ İÇİN </a:t>
            </a:r>
          </a:p>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TEŞEKKÜR EDERİM</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tx1"/>
                </a:solidFill>
              </a:rPr>
              <a:t>kaynakça</a:t>
            </a:r>
            <a:endParaRPr lang="tr-TR" b="1" dirty="0">
              <a:solidFill>
                <a:schemeClr val="tx1"/>
              </a:solidFill>
            </a:endParaRPr>
          </a:p>
        </p:txBody>
      </p:sp>
      <p:sp>
        <p:nvSpPr>
          <p:cNvPr id="3" name="2 İçerik Yer Tutucusu"/>
          <p:cNvSpPr>
            <a:spLocks noGrp="1"/>
          </p:cNvSpPr>
          <p:nvPr>
            <p:ph sz="quarter" idx="1"/>
          </p:nvPr>
        </p:nvSpPr>
        <p:spPr/>
        <p:txBody>
          <a:bodyPr/>
          <a:lstStyle/>
          <a:p>
            <a:r>
              <a:rPr lang="tr-TR" b="1" dirty="0" smtClean="0"/>
              <a:t>Atama Puanları: </a:t>
            </a:r>
            <a:r>
              <a:rPr lang="tr-TR" dirty="0" smtClean="0">
                <a:hlinkClick r:id="rId2"/>
              </a:rPr>
              <a:t>http://kpss.memurlar.net/istatistik/unvan/</a:t>
            </a:r>
            <a:endParaRPr lang="tr-TR" dirty="0" smtClean="0"/>
          </a:p>
          <a:p>
            <a:endParaRPr lang="tr-TR" dirty="0" smtClean="0"/>
          </a:p>
          <a:p>
            <a:r>
              <a:rPr lang="tr-TR" b="1" dirty="0" smtClean="0"/>
              <a:t>Meslek Bilgileri:</a:t>
            </a:r>
          </a:p>
          <a:p>
            <a:endParaRPr lang="tr-TR" b="1" dirty="0" smtClean="0"/>
          </a:p>
          <a:p>
            <a:r>
              <a:rPr lang="tr-TR" b="1" dirty="0" smtClean="0">
                <a:hlinkClick r:id="rId3"/>
              </a:rPr>
              <a:t>http://www.</a:t>
            </a:r>
            <a:r>
              <a:rPr lang="tr-TR" b="1" dirty="0" err="1" smtClean="0">
                <a:hlinkClick r:id="rId3"/>
              </a:rPr>
              <a:t>universitetercihmerkezi</a:t>
            </a:r>
            <a:r>
              <a:rPr lang="tr-TR" b="1" dirty="0" smtClean="0">
                <a:hlinkClick r:id="rId3"/>
              </a:rPr>
              <a:t>.com/meslekler.</a:t>
            </a:r>
            <a:r>
              <a:rPr lang="tr-TR" b="1" dirty="0" err="1" smtClean="0">
                <a:hlinkClick r:id="rId3"/>
              </a:rPr>
              <a:t>php</a:t>
            </a:r>
            <a:endParaRPr lang="tr-TR" b="1" smtClean="0"/>
          </a:p>
          <a:p>
            <a:endParaRPr lang="tr-TR" b="1" dirty="0" smtClean="0"/>
          </a:p>
          <a:p>
            <a:endParaRPr lang="tr-TR" dirty="0" smtClean="0"/>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eslenme_diyetetik_etkinlik_b10.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72971"/>
        </p:xfrm>
        <a:graphic>
          <a:graphicData uri="http://schemas.openxmlformats.org/drawingml/2006/table">
            <a:tbl>
              <a:tblPr firstRow="1" bandRow="1">
                <a:tableStyleId>{775DCB02-9BB8-47FD-8907-85C794F793BA}</a:tableStyleId>
              </a:tblPr>
              <a:tblGrid>
                <a:gridCol w="3483429"/>
                <a:gridCol w="1596571"/>
                <a:gridCol w="2032000"/>
                <a:gridCol w="2032000"/>
              </a:tblGrid>
              <a:tr h="556580">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200" b="1" dirty="0" smtClean="0">
                          <a:solidFill>
                            <a:schemeClr val="tx1"/>
                          </a:solidFill>
                          <a:latin typeface="Arial Black" pitchFamily="34" charset="0"/>
                        </a:rPr>
                        <a:t>2015 Başarı</a:t>
                      </a:r>
                      <a:r>
                        <a:rPr lang="tr-TR" sz="1200" b="1" baseline="0" dirty="0" smtClean="0">
                          <a:solidFill>
                            <a:schemeClr val="tx1"/>
                          </a:solidFill>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solidFill>
                            <a:schemeClr val="tx1"/>
                          </a:solidFill>
                          <a:latin typeface="Arial Black" pitchFamily="34" charset="0"/>
                        </a:rPr>
                        <a:t>2015 Taban</a:t>
                      </a:r>
                      <a:r>
                        <a:rPr lang="tr-TR" sz="1200" b="1" baseline="0" dirty="0" smtClean="0">
                          <a:solidFill>
                            <a:schemeClr val="tx1"/>
                          </a:solidFill>
                          <a:latin typeface="Arial Black" pitchFamily="34" charset="0"/>
                        </a:rPr>
                        <a:t> Puanı</a:t>
                      </a:r>
                      <a:endParaRPr lang="tr-TR" sz="1200" b="1" dirty="0">
                        <a:solidFill>
                          <a:schemeClr val="tx1"/>
                        </a:solidFill>
                        <a:latin typeface="Arial Black" pitchFamily="34" charset="0"/>
                      </a:endParaRPr>
                    </a:p>
                  </a:txBody>
                  <a:tcPr/>
                </a:tc>
              </a:tr>
              <a:tr h="466077">
                <a:tc>
                  <a:txBody>
                    <a:bodyPr/>
                    <a:lstStyle/>
                    <a:p>
                      <a:pPr algn="ctr"/>
                      <a:r>
                        <a:rPr lang="tr-TR" sz="1400" dirty="0" smtClean="0">
                          <a:latin typeface="Arial Black" panose="020B0A04020102020204" pitchFamily="34" charset="0"/>
                        </a:rPr>
                        <a:t>Hacettepe</a:t>
                      </a:r>
                      <a:r>
                        <a:rPr lang="tr-TR" sz="1400" baseline="0" dirty="0" smtClean="0">
                          <a:latin typeface="Arial Black" panose="020B0A04020102020204" pitchFamily="34" charset="0"/>
                        </a:rPr>
                        <a:t> Üniversitesi</a:t>
                      </a:r>
                      <a:endParaRPr lang="tr-TR" sz="1400" dirty="0">
                        <a:latin typeface="Arial Black" panose="020B0A04020102020204" pitchFamily="34" charset="0"/>
                      </a:endParaRPr>
                    </a:p>
                  </a:txBody>
                  <a:tcPr marL="9525" marR="9525" marT="9525" marB="0" anchor="ctr"/>
                </a:tc>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MF-3</a:t>
                      </a:r>
                      <a:endParaRPr lang="tr-TR" sz="1400" dirty="0">
                        <a:latin typeface="Arial Black" panose="020B0A04020102020204" pitchFamily="34" charset="0"/>
                      </a:endParaRPr>
                    </a:p>
                  </a:txBody>
                  <a:tcPr/>
                </a:tc>
                <a:tc>
                  <a:txBody>
                    <a:bodyPr/>
                    <a:lstStyle/>
                    <a:p>
                      <a:pPr algn="ctr" fontAlgn="ctr"/>
                      <a:r>
                        <a:rPr lang="tr-TR" sz="1400" b="1" i="0" u="none" strike="noStrike" dirty="0">
                          <a:solidFill>
                            <a:srgbClr val="000000"/>
                          </a:solidFill>
                          <a:latin typeface="Arial Black" pitchFamily="34" charset="0"/>
                          <a:cs typeface="Times New Roman" pitchFamily="18" charset="0"/>
                        </a:rPr>
                        <a:t>24900</a:t>
                      </a:r>
                    </a:p>
                  </a:txBody>
                  <a:tcPr marL="9525" marR="9525" marT="9525" marB="0" anchor="ctr"/>
                </a:tc>
                <a:tc>
                  <a:txBody>
                    <a:bodyPr/>
                    <a:lstStyle/>
                    <a:p>
                      <a:pPr algn="ctr" fontAlgn="ctr"/>
                      <a:r>
                        <a:rPr lang="tr-TR" sz="1400" b="1" i="0" u="none" strike="noStrike" dirty="0">
                          <a:solidFill>
                            <a:srgbClr val="000000"/>
                          </a:solidFill>
                          <a:latin typeface="Arial Black" pitchFamily="34" charset="0"/>
                          <a:cs typeface="Times New Roman" pitchFamily="18" charset="0"/>
                        </a:rPr>
                        <a:t>419,378</a:t>
                      </a:r>
                    </a:p>
                  </a:txBody>
                  <a:tcPr marL="9525" marR="9525" marT="9525" marB="0" anchor="ctr"/>
                </a:tc>
              </a:tr>
              <a:tr h="466077">
                <a:tc>
                  <a:txBody>
                    <a:bodyPr/>
                    <a:lstStyle/>
                    <a:p>
                      <a:pPr algn="ctr" fontAlgn="ctr"/>
                      <a:r>
                        <a:rPr lang="tr-TR" sz="1400" b="0" i="0" u="none" strike="noStrike" dirty="0" smtClean="0">
                          <a:solidFill>
                            <a:srgbClr val="000000"/>
                          </a:solidFill>
                          <a:latin typeface="Arial Black" pitchFamily="34" charset="0"/>
                        </a:rPr>
                        <a:t>Necmettin Erbakan Üniversitesi</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a:r>
                        <a:rPr lang="tr-TR" sz="1400" dirty="0" smtClean="0">
                          <a:latin typeface="Arial Black" panose="020B0A04020102020204" pitchFamily="34" charset="0"/>
                        </a:rPr>
                        <a:t>MF-3</a:t>
                      </a:r>
                      <a:endParaRPr lang="tr-TR" sz="1400" dirty="0">
                        <a:latin typeface="Arial Black" panose="020B0A04020102020204" pitchFamily="34" charset="0"/>
                      </a:endParaRPr>
                    </a:p>
                  </a:txBody>
                  <a:tcPr/>
                </a:tc>
                <a:tc>
                  <a:txBody>
                    <a:bodyPr/>
                    <a:lstStyle/>
                    <a:p>
                      <a:pPr algn="ctr" fontAlgn="ctr"/>
                      <a:r>
                        <a:rPr lang="tr-TR" sz="1400" b="0" i="0" u="none" strike="noStrike" dirty="0">
                          <a:solidFill>
                            <a:srgbClr val="000000"/>
                          </a:solidFill>
                          <a:latin typeface="Arial Black" pitchFamily="34" charset="0"/>
                        </a:rPr>
                        <a:t>38400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393,748</a:t>
                      </a:r>
                    </a:p>
                  </a:txBody>
                  <a:tcPr marL="9525" marR="9525" marT="9525" marB="0" anchor="ctr"/>
                </a:tc>
              </a:tr>
              <a:tr h="466077">
                <a:tc>
                  <a:txBody>
                    <a:bodyPr/>
                    <a:lstStyle/>
                    <a:p>
                      <a:pPr algn="ctr"/>
                      <a:r>
                        <a:rPr lang="tr-TR" sz="1400" dirty="0" smtClean="0">
                          <a:latin typeface="Arial Black" panose="020B0A04020102020204" pitchFamily="34" charset="0"/>
                        </a:rPr>
                        <a:t>Ege Üniversitesi</a:t>
                      </a:r>
                      <a:endParaRPr lang="tr-TR" sz="1400" dirty="0">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YGS-2</a:t>
                      </a:r>
                      <a:endParaRPr lang="tr-TR" sz="1400" dirty="0">
                        <a:latin typeface="Arial Black" panose="020B0A04020102020204" pitchFamily="34" charset="0"/>
                      </a:endParaRPr>
                    </a:p>
                  </a:txBody>
                  <a:tcPr/>
                </a:tc>
                <a:tc>
                  <a:txBody>
                    <a:bodyPr/>
                    <a:lstStyle/>
                    <a:p>
                      <a:pPr algn="ctr" fontAlgn="ctr"/>
                      <a:r>
                        <a:rPr lang="tr-TR" sz="1400" b="0" i="0" u="none" strike="noStrike">
                          <a:solidFill>
                            <a:srgbClr val="000000"/>
                          </a:solidFill>
                          <a:latin typeface="Arial Black" pitchFamily="34" charset="0"/>
                        </a:rPr>
                        <a:t>25400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441,163</a:t>
                      </a:r>
                    </a:p>
                  </a:txBody>
                  <a:tcPr marL="9525" marR="9525" marT="9525" marB="0" anchor="ctr"/>
                </a:tc>
              </a:tr>
              <a:tr h="466077">
                <a:tc>
                  <a:txBody>
                    <a:bodyPr/>
                    <a:lstStyle/>
                    <a:p>
                      <a:pPr algn="ctr"/>
                      <a:r>
                        <a:rPr lang="tr-TR" sz="1400" dirty="0" smtClean="0">
                          <a:latin typeface="Arial Black" panose="020B0A04020102020204" pitchFamily="34" charset="0"/>
                        </a:rPr>
                        <a:t>Artvin Çoruh Üniversitesi</a:t>
                      </a:r>
                      <a:endParaRPr lang="tr-TR" sz="1400" dirty="0">
                        <a:latin typeface="Arial Black" panose="020B0A04020102020204" pitchFamily="34" charset="0"/>
                      </a:endParaRPr>
                    </a:p>
                  </a:txBody>
                  <a:tcPr/>
                </a:tc>
                <a:tc>
                  <a:txBody>
                    <a:bodyPr/>
                    <a:lstStyle/>
                    <a:p>
                      <a:pPr algn="ctr"/>
                      <a:r>
                        <a:rPr lang="tr-TR" sz="1400" dirty="0" smtClean="0">
                          <a:latin typeface="Arial Black" panose="020B0A04020102020204" pitchFamily="34" charset="0"/>
                        </a:rPr>
                        <a:t>YGS-2</a:t>
                      </a:r>
                      <a:endParaRPr lang="tr-TR" sz="1400" dirty="0">
                        <a:latin typeface="Arial Black" panose="020B0A04020102020204" pitchFamily="34" charset="0"/>
                      </a:endParaRPr>
                    </a:p>
                  </a:txBody>
                  <a:tcPr/>
                </a:tc>
                <a:tc>
                  <a:txBody>
                    <a:bodyPr/>
                    <a:lstStyle/>
                    <a:p>
                      <a:pPr algn="ctr" fontAlgn="ctr"/>
                      <a:r>
                        <a:rPr lang="tr-TR" sz="1400" b="0" i="0" u="none" strike="noStrike">
                          <a:solidFill>
                            <a:srgbClr val="000000"/>
                          </a:solidFill>
                          <a:latin typeface="Arial Black" pitchFamily="34" charset="0"/>
                        </a:rPr>
                        <a:t>53300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402,059</a:t>
                      </a:r>
                    </a:p>
                  </a:txBody>
                  <a:tcPr marL="9525" marR="9525" marT="9525" marB="0"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err="1" smtClean="0"/>
                        <a:t>Unvan</a:t>
                      </a:r>
                      <a:r>
                        <a:rPr lang="tr-TR" sz="1200" b="1" dirty="0" err="1" smtClean="0">
                          <a:hlinkClick r:id="rId2" action="ppaction://hlinksldjump"/>
                        </a:rPr>
                        <a:t>Slayt</a:t>
                      </a:r>
                      <a:r>
                        <a:rPr lang="tr-TR" sz="1200" b="1" dirty="0" smtClean="0">
                          <a:hlinkClick r:id="rId2" action="ppaction://hlinksldjump"/>
                        </a:rPr>
                        <a:t> 2</a:t>
                      </a:r>
                      <a:endParaRPr lang="tr-TR" sz="1200" b="1" dirty="0"/>
                    </a:p>
                  </a:txBody>
                  <a:tcPr marL="47625" marR="47625" marT="76200" marB="76200">
                    <a:solidFill>
                      <a:schemeClr val="tx1"/>
                    </a:solidFill>
                  </a:tcPr>
                </a:tc>
                <a:tc>
                  <a:txBody>
                    <a:bodyPr/>
                    <a:lstStyle/>
                    <a:p>
                      <a:pPr algn="ctr" fontAlgn="t"/>
                      <a:r>
                        <a:rPr lang="tr-TR" sz="1200" b="1" dirty="0"/>
                        <a:t>Yıl</a:t>
                      </a:r>
                    </a:p>
                  </a:txBody>
                  <a:tcPr marL="47625" marR="47625" marT="76200" marB="76200">
                    <a:solidFill>
                      <a:schemeClr val="tx1"/>
                    </a:solidFill>
                  </a:tcPr>
                </a:tc>
                <a:tc>
                  <a:txBody>
                    <a:bodyPr/>
                    <a:lstStyle/>
                    <a:p>
                      <a:pPr algn="ctr" fontAlgn="t"/>
                      <a:r>
                        <a:rPr lang="tr-TR" sz="1200" b="1" dirty="0"/>
                        <a:t>Kontenjan</a:t>
                      </a:r>
                    </a:p>
                  </a:txBody>
                  <a:tcPr marL="47625" marR="47625" marT="76200" marB="76200">
                    <a:solidFill>
                      <a:schemeClr val="tx1"/>
                    </a:solidFill>
                  </a:tcPr>
                </a:tc>
                <a:tc>
                  <a:txBody>
                    <a:bodyPr/>
                    <a:lstStyle/>
                    <a:p>
                      <a:pPr algn="ctr" fontAlgn="t"/>
                      <a:r>
                        <a:rPr lang="tr-TR" sz="1200" b="1" dirty="0"/>
                        <a:t>Boş Kadro</a:t>
                      </a:r>
                    </a:p>
                  </a:txBody>
                  <a:tcPr marL="47625" marR="47625" marT="76200" marB="76200">
                    <a:solidFill>
                      <a:schemeClr val="tx1"/>
                    </a:solidFill>
                  </a:tcPr>
                </a:tc>
                <a:tc>
                  <a:txBody>
                    <a:bodyPr/>
                    <a:lstStyle/>
                    <a:p>
                      <a:pPr algn="ctr" fontAlgn="t"/>
                      <a:r>
                        <a:rPr lang="tr-TR" sz="1200" b="1" dirty="0" err="1"/>
                        <a:t>Min</a:t>
                      </a:r>
                      <a:r>
                        <a:rPr lang="tr-TR" sz="1200" b="1" dirty="0"/>
                        <a:t>.Puan</a:t>
                      </a:r>
                    </a:p>
                  </a:txBody>
                  <a:tcPr marL="47625" marR="47625" marT="76200" marB="76200">
                    <a:solidFill>
                      <a:schemeClr val="tx1"/>
                    </a:solidFill>
                  </a:tcPr>
                </a:tc>
                <a:tc>
                  <a:txBody>
                    <a:bodyPr/>
                    <a:lstStyle/>
                    <a:p>
                      <a:pPr algn="ctr" fontAlgn="t"/>
                      <a:r>
                        <a:rPr lang="tr-TR" sz="1200" b="1" dirty="0" err="1"/>
                        <a:t>Max</a:t>
                      </a:r>
                      <a:r>
                        <a:rPr lang="tr-TR" sz="1200" b="1" dirty="0"/>
                        <a:t>.Puan</a:t>
                      </a:r>
                    </a:p>
                  </a:txBody>
                  <a:tcPr marL="47625" marR="47625" marT="76200" marB="76200">
                    <a:solidFill>
                      <a:schemeClr val="tx1"/>
                    </a:solidFill>
                  </a:tcPr>
                </a:tc>
              </a:tr>
              <a:tr h="979714">
                <a:tc>
                  <a:txBody>
                    <a:bodyPr/>
                    <a:lstStyle/>
                    <a:p>
                      <a:pPr algn="ctr" fontAlgn="ctr"/>
                      <a:endParaRPr lang="tr-TR" sz="1200" b="1"/>
                    </a:p>
                  </a:txBody>
                  <a:tcPr marL="47625" marR="47625" marT="47625" marB="47625" anchor="ctr"/>
                </a:tc>
                <a:tc>
                  <a:txBody>
                    <a:bodyPr/>
                    <a:lstStyle/>
                    <a:p>
                      <a:pPr algn="ctr" fontAlgn="ctr"/>
                      <a:r>
                        <a:rPr lang="tr-TR" sz="1200" b="1" dirty="0"/>
                        <a:t>Yıllar Toplamı</a:t>
                      </a:r>
                    </a:p>
                  </a:txBody>
                  <a:tcPr marL="47625" marR="47625" marT="47625" marB="47625" anchor="ctr"/>
                </a:tc>
                <a:tc>
                  <a:txBody>
                    <a:bodyPr/>
                    <a:lstStyle/>
                    <a:p>
                      <a:pPr algn="ctr" fontAlgn="ctr"/>
                      <a:r>
                        <a:rPr lang="tr-TR" sz="1200" b="1"/>
                        <a:t>872</a:t>
                      </a:r>
                    </a:p>
                  </a:txBody>
                  <a:tcPr marL="47625" marR="47625" marT="47625" marB="47625" anchor="ctr"/>
                </a:tc>
                <a:tc>
                  <a:txBody>
                    <a:bodyPr/>
                    <a:lstStyle/>
                    <a:p>
                      <a:pPr algn="ctr" fontAlgn="ctr"/>
                      <a:r>
                        <a:rPr lang="tr-TR" sz="1200" b="1"/>
                        <a:t>143</a:t>
                      </a:r>
                    </a:p>
                  </a:txBody>
                  <a:tcPr marL="47625" marR="47625" marT="47625" marB="47625" anchor="ctr"/>
                </a:tc>
                <a:tc>
                  <a:txBody>
                    <a:bodyPr/>
                    <a:lstStyle/>
                    <a:p>
                      <a:pPr algn="ctr" fontAlgn="ctr"/>
                      <a:r>
                        <a:rPr lang="tr-TR" sz="1200" b="1"/>
                        <a:t>---</a:t>
                      </a:r>
                    </a:p>
                  </a:txBody>
                  <a:tcPr marL="47625" marR="47625" marT="47625" marB="47625" anchor="ctr"/>
                </a:tc>
                <a:tc>
                  <a:txBody>
                    <a:bodyPr/>
                    <a:lstStyle/>
                    <a:p>
                      <a:pPr algn="ctr" fontAlgn="ctr"/>
                      <a:r>
                        <a:rPr lang="tr-TR" sz="1200" b="1"/>
                        <a:t>95.782</a:t>
                      </a:r>
                    </a:p>
                  </a:txBody>
                  <a:tcPr marL="47625" marR="47625" marT="47625" marB="47625" anchor="ctr"/>
                </a:tc>
              </a:tr>
              <a:tr h="979714">
                <a:tc>
                  <a:txBody>
                    <a:bodyPr/>
                    <a:lstStyle/>
                    <a:p>
                      <a:pPr algn="ctr" fontAlgn="ctr"/>
                      <a:r>
                        <a:rPr lang="tr-TR" sz="1200"/>
                        <a:t>Diyetisyen</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76</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93.234</a:t>
                      </a:r>
                    </a:p>
                  </a:txBody>
                  <a:tcPr marL="47625" marR="47625" marT="47625" marB="47625" anchor="ctr"/>
                </a:tc>
              </a:tr>
              <a:tr h="979714">
                <a:tc>
                  <a:txBody>
                    <a:bodyPr/>
                    <a:lstStyle/>
                    <a:p>
                      <a:pPr algn="ctr" fontAlgn="ctr"/>
                      <a:r>
                        <a:rPr lang="tr-TR" sz="1200"/>
                        <a:t>Diyetisyen</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164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69.619</a:t>
                      </a:r>
                    </a:p>
                  </a:txBody>
                  <a:tcPr marL="47625" marR="47625" marT="47625" marB="47625" anchor="ctr"/>
                </a:tc>
                <a:tc>
                  <a:txBody>
                    <a:bodyPr/>
                    <a:lstStyle/>
                    <a:p>
                      <a:pPr algn="ctr" fontAlgn="ctr"/>
                      <a:r>
                        <a:rPr lang="tr-TR" sz="1200"/>
                        <a:t>95.782</a:t>
                      </a:r>
                    </a:p>
                  </a:txBody>
                  <a:tcPr marL="47625" marR="47625" marT="47625" marB="47625" anchor="ctr"/>
                </a:tc>
              </a:tr>
              <a:tr h="979714">
                <a:tc>
                  <a:txBody>
                    <a:bodyPr/>
                    <a:lstStyle/>
                    <a:p>
                      <a:pPr algn="ctr" fontAlgn="ctr"/>
                      <a:r>
                        <a:rPr lang="tr-TR" sz="1200"/>
                        <a:t>Diyetisyen</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320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58.919</a:t>
                      </a:r>
                    </a:p>
                  </a:txBody>
                  <a:tcPr marL="47625" marR="47625" marT="47625" marB="47625" anchor="ctr"/>
                </a:tc>
                <a:tc>
                  <a:txBody>
                    <a:bodyPr/>
                    <a:lstStyle/>
                    <a:p>
                      <a:pPr algn="ctr" fontAlgn="ctr"/>
                      <a:r>
                        <a:rPr lang="tr-TR" sz="1200"/>
                        <a:t>94.921</a:t>
                      </a:r>
                    </a:p>
                  </a:txBody>
                  <a:tcPr marL="47625" marR="47625" marT="47625" marB="47625" anchor="ctr"/>
                </a:tc>
              </a:tr>
              <a:tr h="979714">
                <a:tc>
                  <a:txBody>
                    <a:bodyPr/>
                    <a:lstStyle/>
                    <a:p>
                      <a:pPr algn="ctr" fontAlgn="ctr"/>
                      <a:r>
                        <a:rPr lang="tr-TR" sz="1200"/>
                        <a:t>Diyetisyen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312</a:t>
                      </a:r>
                    </a:p>
                  </a:txBody>
                  <a:tcPr marL="47625" marR="47625" marT="47625" marB="47625" anchor="ctr"/>
                </a:tc>
                <a:tc>
                  <a:txBody>
                    <a:bodyPr/>
                    <a:lstStyle/>
                    <a:p>
                      <a:pPr algn="ctr" fontAlgn="ctr"/>
                      <a:r>
                        <a:rPr lang="tr-TR" sz="1200"/>
                        <a:t>141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94.156</a:t>
                      </a:r>
                    </a:p>
                  </a:txBody>
                  <a:tcPr marL="47625" marR="47625" marT="47625" marB="47625" anchor="ctr"/>
                </a:tc>
              </a:tr>
              <a:tr h="979714">
                <a:tc>
                  <a:txBody>
                    <a:bodyPr/>
                    <a:lstStyle/>
                    <a:p>
                      <a:pPr algn="ctr" fontAlgn="ctr"/>
                      <a:r>
                        <a:rPr lang="tr-TR" sz="1200" b="1" dirty="0"/>
                        <a:t>Diyetisyen</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872</a:t>
                      </a:r>
                    </a:p>
                  </a:txBody>
                  <a:tcPr marL="47625" marR="47625" marT="47625" marB="47625" anchor="ctr">
                    <a:solidFill>
                      <a:srgbClr val="92D050"/>
                    </a:solidFill>
                  </a:tcPr>
                </a:tc>
                <a:tc>
                  <a:txBody>
                    <a:bodyPr/>
                    <a:lstStyle/>
                    <a:p>
                      <a:pPr algn="ctr" fontAlgn="ctr"/>
                      <a:r>
                        <a:rPr lang="tr-TR" sz="1200" b="1" dirty="0"/>
                        <a:t>143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95.782</a:t>
                      </a:r>
                    </a:p>
                  </a:txBody>
                  <a:tcPr marL="47625" marR="47625" marT="47625" marB="47625" anchor="ctr">
                    <a:solidFill>
                      <a:srgbClr val="92D050"/>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960" cy="868958"/>
          </a:xfrm>
        </p:spPr>
        <p:style>
          <a:lnRef idx="1">
            <a:schemeClr val="accent4"/>
          </a:lnRef>
          <a:fillRef idx="3">
            <a:schemeClr val="accent4"/>
          </a:fillRef>
          <a:effectRef idx="2">
            <a:schemeClr val="accent4"/>
          </a:effectRef>
          <a:fontRef idx="minor">
            <a:schemeClr val="lt1"/>
          </a:fontRef>
        </p:style>
        <p:txBody>
          <a:bodyPr>
            <a:normAutofit/>
          </a:bodyPr>
          <a:lstStyle/>
          <a:p>
            <a:pPr algn="ctr"/>
            <a:r>
              <a:rPr lang="tr-TR" sz="4000" b="1" dirty="0" smtClean="0"/>
              <a:t>Bilgisayar mühendisliği</a:t>
            </a:r>
            <a:endParaRPr lang="tr-TR" sz="4000" b="1" dirty="0"/>
          </a:p>
        </p:txBody>
      </p:sp>
      <p:sp>
        <p:nvSpPr>
          <p:cNvPr id="3" name="2 İçerik Yer Tutucusu"/>
          <p:cNvSpPr>
            <a:spLocks noGrp="1"/>
          </p:cNvSpPr>
          <p:nvPr>
            <p:ph sz="quarter" idx="1"/>
          </p:nvPr>
        </p:nvSpPr>
        <p:spPr>
          <a:xfrm>
            <a:off x="107504" y="1075528"/>
            <a:ext cx="8640960" cy="5593832"/>
          </a:xfrm>
        </p:spPr>
        <p:style>
          <a:lnRef idx="0">
            <a:schemeClr val="accent4"/>
          </a:lnRef>
          <a:fillRef idx="3">
            <a:schemeClr val="accent4"/>
          </a:fillRef>
          <a:effectRef idx="3">
            <a:schemeClr val="accent4"/>
          </a:effectRef>
          <a:fontRef idx="minor">
            <a:schemeClr val="lt1"/>
          </a:fontRef>
        </p:style>
        <p:txBody>
          <a:bodyPr>
            <a:normAutofit fontScale="55000" lnSpcReduction="20000"/>
          </a:bodyPr>
          <a:lstStyle/>
          <a:p>
            <a:pPr fontAlgn="base"/>
            <a:r>
              <a:rPr lang="tr-TR" b="1" dirty="0" smtClean="0">
                <a:solidFill>
                  <a:schemeClr val="tx1"/>
                </a:solidFill>
              </a:rPr>
              <a:t>Kısaca</a:t>
            </a:r>
          </a:p>
          <a:p>
            <a:pPr fontAlgn="base"/>
            <a:r>
              <a:rPr lang="tr-TR" b="1" dirty="0" smtClean="0"/>
              <a:t>Bilgisayar Mühendisliği Programı; bilgisayar sistemlerinin yapısı, geliştirilmesi ve bu sistemlerin etkin kullanım yöntemleri konularında eğitim verir, araştırmalar yapar. Bu konularda, çağdaş teorik ve pratik bilgilerle donatılmış bilgisayar mühendislerini yetiştirmeyi amaçlar.</a:t>
            </a:r>
            <a:br>
              <a:rPr lang="tr-TR" b="1" dirty="0" smtClean="0"/>
            </a:br>
            <a:r>
              <a:rPr lang="tr-TR" b="1" dirty="0" smtClean="0"/>
              <a:t/>
            </a:r>
            <a:br>
              <a:rPr lang="tr-TR" b="1" dirty="0" smtClean="0"/>
            </a:br>
            <a:r>
              <a:rPr lang="tr-TR" b="1" dirty="0" smtClean="0">
                <a:solidFill>
                  <a:schemeClr val="tx1"/>
                </a:solidFill>
              </a:rPr>
              <a:t>Kişisel Özellikler</a:t>
            </a:r>
          </a:p>
          <a:p>
            <a:pPr fontAlgn="base"/>
            <a:r>
              <a:rPr lang="tr-TR" b="1" dirty="0" smtClean="0"/>
              <a:t>Bilgisayar Mühendisi olmak isteyenlerin; üstün bir akademik yeteneğe, sayı ve sembollerle akıl yürütme gücüne, bir işi öğelerine ayırıp işlem basamaklarını belirleme becerisine sahip, mantık yürütme ve tasarım yeteneği olan, dikkatli, sabırlı, kendini sürekli yenileme gereği duyan, araştırıcı kimseler olmaları gerekir. </a:t>
            </a:r>
            <a:br>
              <a:rPr lang="tr-TR" b="1" dirty="0" smtClean="0"/>
            </a:br>
            <a:r>
              <a:rPr lang="tr-TR" b="1" dirty="0" smtClean="0"/>
              <a:t/>
            </a:r>
            <a:br>
              <a:rPr lang="tr-TR" b="1" dirty="0" smtClean="0"/>
            </a:br>
            <a:r>
              <a:rPr lang="tr-TR" b="1" dirty="0" smtClean="0">
                <a:solidFill>
                  <a:schemeClr val="tx1"/>
                </a:solidFill>
              </a:rPr>
              <a:t>Dersler ve Eğitim Süreleri</a:t>
            </a:r>
          </a:p>
          <a:p>
            <a:pPr fontAlgn="base"/>
            <a:r>
              <a:rPr lang="tr-TR" b="1" dirty="0" smtClean="0"/>
              <a:t>Programın öğretim süresi dört yıldır. Öğretim süresinin ilk iki yılda, ağırlıklı olarak, temel mühendislik ve temel bilgisayar mühendisliği dersleri yer almaktadır. Sonraki iki yılda ise, zorunlu olarak bilgisayar mühendisliği ile ilgili alınması gereken dersler dışında, öğrencilerin yazılım veya donanım konularına veya bilgisayar mühendisliğinin değişik alanlarına yönlenebilmelerini sağlamak amacı ile teknik seçmeli dersler konulmuştur. </a:t>
            </a:r>
            <a:br>
              <a:rPr lang="tr-TR" b="1" dirty="0" smtClean="0"/>
            </a:br>
            <a:r>
              <a:rPr lang="tr-TR" b="1" dirty="0" smtClean="0">
                <a:solidFill>
                  <a:schemeClr val="tx1"/>
                </a:solidFill>
              </a:rPr>
              <a:t/>
            </a:r>
            <a:br>
              <a:rPr lang="tr-TR" b="1" dirty="0" smtClean="0">
                <a:solidFill>
                  <a:schemeClr val="tx1"/>
                </a:solidFill>
              </a:rPr>
            </a:br>
            <a:r>
              <a:rPr lang="tr-TR" b="1" dirty="0" smtClean="0">
                <a:solidFill>
                  <a:schemeClr val="tx1"/>
                </a:solidFill>
              </a:rPr>
              <a:t>Sosyal Statü ve Unvanlar</a:t>
            </a:r>
          </a:p>
          <a:p>
            <a:pPr fontAlgn="base"/>
            <a:r>
              <a:rPr lang="tr-TR" b="1" dirty="0" smtClean="0"/>
              <a:t>Lisans eğitimi sonunda başarılı olan öğrencilere "Bilgisayar Mühendisi" unvanı verilir. </a:t>
            </a:r>
            <a:br>
              <a:rPr lang="tr-TR" b="1" dirty="0" smtClean="0"/>
            </a:br>
            <a:r>
              <a:rPr lang="tr-TR" b="1" dirty="0" smtClean="0"/>
              <a:t/>
            </a:r>
            <a:br>
              <a:rPr lang="tr-TR" b="1" dirty="0" smtClean="0"/>
            </a:br>
            <a:r>
              <a:rPr lang="tr-TR" b="1" dirty="0" smtClean="0">
                <a:solidFill>
                  <a:schemeClr val="tx1"/>
                </a:solidFill>
              </a:rPr>
              <a:t>Çalışma Sahaları</a:t>
            </a:r>
          </a:p>
          <a:p>
            <a:r>
              <a:rPr lang="tr-TR" b="1" dirty="0" smtClean="0"/>
              <a:t>Mezunlar gerek yurt içinde gerek de yurt dışında geniş iş olanakları bulmaktadırlar. Bilgi işlem merkezleri, yazılım ve donanım geliştirme şirketleri, yazılım ve donanım destek birimleri, bilgisayar ağları kurulum ve destek birimleri, bilgisayar ve ağ güvenliği birimleri, yurt içi ve yurt dışı üniversitelerde ve enstitülerde akademik kariyer, araştırma enstitüsü ve kuruluşları, gömülü sistem geliştirme ortamları, telekomünikasyon yazılımları geliştiren kurumlar, otomasyon yazılımları geliştiren kurumlar, çoğul ortam çalışmaları, yazılım mühendisliği uygulamaları, yapay zekâ çalışmaları, robotik çalışmalar yapan şirketlerde iş bulabilirler.</a:t>
            </a:r>
            <a:br>
              <a:rPr lang="tr-TR" b="1" dirty="0" smtClean="0"/>
            </a:br>
            <a:endParaRPr lang="tr-T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E01922_.png"/>
          <p:cNvPicPr>
            <a:picLocks noGrp="1" noChangeAspect="1"/>
          </p:cNvPicPr>
          <p:nvPr>
            <p:ph sz="quarter" idx="1"/>
          </p:nvPr>
        </p:nvPicPr>
        <p:blipFill>
          <a:blip r:embed="rId2" cstate="print"/>
          <a:stretch>
            <a:fillRect/>
          </a:stretch>
        </p:blipFill>
        <p:spPr>
          <a:xfrm>
            <a:off x="35496" y="40010"/>
            <a:ext cx="9108504" cy="475714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94032"/>
          <a:ext cx="9144000" cy="2416051"/>
        </p:xfrm>
        <a:graphic>
          <a:graphicData uri="http://schemas.openxmlformats.org/drawingml/2006/table">
            <a:tbl>
              <a:tblPr firstRow="1" bandRow="1">
                <a:tableStyleId>{775DCB02-9BB8-47FD-8907-85C794F793BA}</a:tableStyleId>
              </a:tblPr>
              <a:tblGrid>
                <a:gridCol w="3483429"/>
                <a:gridCol w="1596571"/>
                <a:gridCol w="2032000"/>
                <a:gridCol w="2032000"/>
              </a:tblGrid>
              <a:tr h="540373">
                <a:tc>
                  <a:txBody>
                    <a:bodyPr/>
                    <a:lstStyle/>
                    <a:p>
                      <a:pPr algn="ctr"/>
                      <a:r>
                        <a:rPr lang="tr-TR" sz="1400" dirty="0" smtClean="0">
                          <a:solidFill>
                            <a:schemeClr val="tx1"/>
                          </a:solidFill>
                          <a:latin typeface="Arial Black" panose="020B0A04020102020204" pitchFamily="34" charset="0"/>
                        </a:rPr>
                        <a:t>Üniversite</a:t>
                      </a:r>
                      <a:endParaRPr lang="tr-TR" sz="1400" dirty="0">
                        <a:solidFill>
                          <a:schemeClr val="tx1"/>
                        </a:solidFill>
                        <a:latin typeface="Arial Black" panose="020B0A04020102020204" pitchFamily="34" charset="0"/>
                      </a:endParaRPr>
                    </a:p>
                  </a:txBody>
                  <a:tcPr/>
                </a:tc>
                <a:tc>
                  <a:txBody>
                    <a:bodyPr/>
                    <a:lstStyle/>
                    <a:p>
                      <a:pPr algn="ctr"/>
                      <a:r>
                        <a:rPr lang="tr-TR" sz="1400" dirty="0" smtClean="0">
                          <a:solidFill>
                            <a:schemeClr val="tx1"/>
                          </a:solidFill>
                          <a:latin typeface="Arial Black" panose="020B0A04020102020204" pitchFamily="34" charset="0"/>
                        </a:rPr>
                        <a:t>Puan Türü</a:t>
                      </a:r>
                      <a:endParaRPr lang="tr-TR" sz="1400" dirty="0">
                        <a:solidFill>
                          <a:schemeClr val="tx1"/>
                        </a:solidFill>
                        <a:latin typeface="Arial Black" panose="020B0A04020102020204" pitchFamily="34" charset="0"/>
                      </a:endParaRPr>
                    </a:p>
                  </a:txBody>
                  <a:tcPr/>
                </a:tc>
                <a:tc>
                  <a:txBody>
                    <a:bodyPr/>
                    <a:lstStyle/>
                    <a:p>
                      <a:pPr algn="ctr"/>
                      <a:r>
                        <a:rPr lang="tr-TR" sz="1200" b="1" dirty="0" smtClean="0">
                          <a:solidFill>
                            <a:schemeClr val="tx1"/>
                          </a:solidFill>
                          <a:latin typeface="Arial Black" pitchFamily="34" charset="0"/>
                        </a:rPr>
                        <a:t>2015 Başarı</a:t>
                      </a:r>
                      <a:r>
                        <a:rPr lang="tr-TR" sz="1200" b="1" baseline="0" dirty="0" smtClean="0">
                          <a:solidFill>
                            <a:schemeClr val="tx1"/>
                          </a:solidFill>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solidFill>
                            <a:schemeClr val="tx1"/>
                          </a:solidFill>
                          <a:latin typeface="Arial Black" pitchFamily="34" charset="0"/>
                        </a:rPr>
                        <a:t>2015 Taban</a:t>
                      </a:r>
                      <a:r>
                        <a:rPr lang="tr-TR" sz="1200" b="1" baseline="0" dirty="0" smtClean="0">
                          <a:solidFill>
                            <a:schemeClr val="tx1"/>
                          </a:solidFill>
                          <a:latin typeface="Arial Black" pitchFamily="34" charset="0"/>
                        </a:rPr>
                        <a:t> Puanı</a:t>
                      </a:r>
                      <a:endParaRPr lang="tr-TR" sz="1200" b="1" dirty="0">
                        <a:solidFill>
                          <a:schemeClr val="tx1"/>
                        </a:solidFill>
                        <a:latin typeface="Arial Black" pitchFamily="34" charset="0"/>
                      </a:endParaRPr>
                    </a:p>
                  </a:txBody>
                  <a:tcPr/>
                </a:tc>
              </a:tr>
              <a:tr h="503072">
                <a:tc>
                  <a:txBody>
                    <a:bodyPr/>
                    <a:lstStyle/>
                    <a:p>
                      <a:pPr algn="ctr"/>
                      <a:r>
                        <a:rPr lang="tr-TR" sz="1400" baseline="0" dirty="0" smtClean="0">
                          <a:latin typeface="Arial Black" panose="020B0A04020102020204" pitchFamily="34" charset="0"/>
                        </a:rPr>
                        <a:t>Boğaziçi Üniversitesi</a:t>
                      </a:r>
                      <a:endParaRPr lang="tr-TR" sz="1400" dirty="0">
                        <a:latin typeface="Arial Black" panose="020B0A04020102020204" pitchFamily="34" charset="0"/>
                      </a:endParaRPr>
                    </a:p>
                  </a:txBody>
                  <a:tcPr marL="9525" marR="9525" marT="9525" marB="0" anchor="ctr"/>
                </a:tc>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MF-4</a:t>
                      </a:r>
                      <a:endParaRPr lang="tr-TR" sz="1400" dirty="0">
                        <a:latin typeface="Arial Black" panose="020B0A04020102020204" pitchFamily="34" charset="0"/>
                      </a:endParaRPr>
                    </a:p>
                  </a:txBody>
                  <a:tcPr/>
                </a:tc>
                <a:tc>
                  <a:txBody>
                    <a:bodyPr/>
                    <a:lstStyle/>
                    <a:p>
                      <a:pPr algn="ctr" fontAlgn="ctr"/>
                      <a:r>
                        <a:rPr lang="tr-TR" sz="1600" b="0" i="0" u="none" strike="noStrike">
                          <a:solidFill>
                            <a:srgbClr val="000000"/>
                          </a:solidFill>
                          <a:latin typeface="Arial Black" pitchFamily="34" charset="0"/>
                        </a:rPr>
                        <a:t>860</a:t>
                      </a:r>
                    </a:p>
                  </a:txBody>
                  <a:tcPr marL="9525" marR="9525" marT="9525" marB="0" anchor="ctr"/>
                </a:tc>
                <a:tc>
                  <a:txBody>
                    <a:bodyPr/>
                    <a:lstStyle/>
                    <a:p>
                      <a:pPr algn="ctr" fontAlgn="ctr"/>
                      <a:r>
                        <a:rPr lang="tr-TR" sz="1600" b="0" i="0" u="none" strike="noStrike" dirty="0">
                          <a:solidFill>
                            <a:srgbClr val="000000"/>
                          </a:solidFill>
                          <a:latin typeface="Arial Black" pitchFamily="34" charset="0"/>
                        </a:rPr>
                        <a:t>511,124</a:t>
                      </a:r>
                    </a:p>
                  </a:txBody>
                  <a:tcPr marL="9525" marR="9525" marT="9525" marB="0" anchor="ctr"/>
                </a:tc>
              </a:tr>
              <a:tr h="452506">
                <a:tc>
                  <a:txBody>
                    <a:bodyPr/>
                    <a:lstStyle/>
                    <a:p>
                      <a:pPr algn="ctr" fontAlgn="ctr"/>
                      <a:r>
                        <a:rPr lang="tr-TR" sz="1400" b="0" i="0" u="none" strike="noStrike" dirty="0" smtClean="0">
                          <a:solidFill>
                            <a:srgbClr val="000000"/>
                          </a:solidFill>
                          <a:latin typeface="Arial Black" pitchFamily="34" charset="0"/>
                        </a:rPr>
                        <a:t>ODTÜ</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a:r>
                        <a:rPr lang="tr-TR" sz="1400" dirty="0" smtClean="0">
                          <a:latin typeface="Arial Black" panose="020B0A04020102020204" pitchFamily="34" charset="0"/>
                        </a:rPr>
                        <a:t>MF-4</a:t>
                      </a:r>
                      <a:endParaRPr lang="tr-TR" sz="1400" dirty="0">
                        <a:latin typeface="Arial Black" panose="020B0A04020102020204" pitchFamily="34" charset="0"/>
                      </a:endParaRPr>
                    </a:p>
                  </a:txBody>
                  <a:tcPr/>
                </a:tc>
                <a:tc>
                  <a:txBody>
                    <a:bodyPr/>
                    <a:lstStyle/>
                    <a:p>
                      <a:pPr algn="ctr" fontAlgn="ctr"/>
                      <a:r>
                        <a:rPr lang="tr-TR" sz="1600" b="0" i="0" u="none" strike="noStrike">
                          <a:solidFill>
                            <a:srgbClr val="000000"/>
                          </a:solidFill>
                          <a:latin typeface="Arial Black" pitchFamily="34" charset="0"/>
                        </a:rPr>
                        <a:t>3410</a:t>
                      </a:r>
                    </a:p>
                  </a:txBody>
                  <a:tcPr marL="9525" marR="9525" marT="9525" marB="0" anchor="ctr"/>
                </a:tc>
                <a:tc>
                  <a:txBody>
                    <a:bodyPr/>
                    <a:lstStyle/>
                    <a:p>
                      <a:pPr algn="ctr" fontAlgn="ctr"/>
                      <a:r>
                        <a:rPr lang="tr-TR" sz="1600" b="0" i="0" u="none" strike="noStrike" dirty="0">
                          <a:solidFill>
                            <a:srgbClr val="000000"/>
                          </a:solidFill>
                          <a:latin typeface="Arial Black" pitchFamily="34" charset="0"/>
                        </a:rPr>
                        <a:t>482,561</a:t>
                      </a:r>
                    </a:p>
                  </a:txBody>
                  <a:tcPr marL="9525" marR="9525" marT="9525" marB="0" anchor="ctr"/>
                </a:tc>
              </a:tr>
              <a:tr h="452506">
                <a:tc>
                  <a:txBody>
                    <a:bodyPr/>
                    <a:lstStyle/>
                    <a:p>
                      <a:pPr algn="ctr"/>
                      <a:r>
                        <a:rPr lang="tr-TR" sz="1400" dirty="0" smtClean="0">
                          <a:latin typeface="Arial Black" panose="020B0A04020102020204" pitchFamily="34" charset="0"/>
                        </a:rPr>
                        <a:t>Fırat Üniversitesi</a:t>
                      </a:r>
                      <a:endParaRPr lang="tr-TR" sz="1400" dirty="0">
                        <a:latin typeface="Arial Black" panose="020B0A04020102020204" pitchFamily="34" charset="0"/>
                      </a:endParaRPr>
                    </a:p>
                  </a:txBody>
                  <a:tcPr marL="9525" marR="9525" marT="9525" marB="0" anchor="ctr"/>
                </a:tc>
                <a:tc>
                  <a:txBody>
                    <a:bodyPr/>
                    <a:lstStyle/>
                    <a:p>
                      <a:pPr algn="ctr"/>
                      <a:r>
                        <a:rPr lang="tr-TR" sz="1400" dirty="0" smtClean="0">
                          <a:latin typeface="Arial Black" panose="020B0A04020102020204" pitchFamily="34" charset="0"/>
                        </a:rPr>
                        <a:t>MF-4</a:t>
                      </a:r>
                      <a:endParaRPr lang="tr-TR" sz="1400" dirty="0">
                        <a:latin typeface="Arial Black" panose="020B0A04020102020204" pitchFamily="34" charset="0"/>
                      </a:endParaRPr>
                    </a:p>
                  </a:txBody>
                  <a:tcPr/>
                </a:tc>
                <a:tc>
                  <a:txBody>
                    <a:bodyPr/>
                    <a:lstStyle/>
                    <a:p>
                      <a:pPr algn="ctr" fontAlgn="ctr"/>
                      <a:r>
                        <a:rPr lang="tr-TR" sz="1400" b="0" i="0" u="none" strike="noStrike">
                          <a:solidFill>
                            <a:srgbClr val="000000"/>
                          </a:solidFill>
                          <a:latin typeface="Arial Black" pitchFamily="34" charset="0"/>
                        </a:rPr>
                        <a:t>197000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244,163</a:t>
                      </a:r>
                    </a:p>
                  </a:txBody>
                  <a:tcPr marL="9525" marR="9525" marT="9525" marB="0" anchor="ctr"/>
                </a:tc>
              </a:tr>
              <a:tr h="452506">
                <a:tc>
                  <a:txBody>
                    <a:bodyPr/>
                    <a:lstStyle/>
                    <a:p>
                      <a:pPr algn="ctr"/>
                      <a:r>
                        <a:rPr lang="tr-TR" sz="1400" dirty="0" smtClean="0">
                          <a:latin typeface="Arial Black" panose="020B0A04020102020204" pitchFamily="34" charset="0"/>
                        </a:rPr>
                        <a:t>Tunceli Üniversitesi</a:t>
                      </a:r>
                      <a:endParaRPr lang="tr-TR" sz="1400" dirty="0">
                        <a:latin typeface="Arial Black" panose="020B0A04020102020204" pitchFamily="34" charset="0"/>
                      </a:endParaRPr>
                    </a:p>
                  </a:txBody>
                  <a:tcPr/>
                </a:tc>
                <a:tc>
                  <a:txBody>
                    <a:bodyPr/>
                    <a:lstStyle/>
                    <a:p>
                      <a:pPr algn="ctr" fontAlgn="ctr"/>
                      <a:r>
                        <a:rPr lang="tr-TR" sz="1400" b="0" i="0" u="none" strike="noStrike">
                          <a:solidFill>
                            <a:srgbClr val="000000"/>
                          </a:solidFill>
                          <a:latin typeface="Arial Black" pitchFamily="34" charset="0"/>
                        </a:rPr>
                        <a:t>MF-4</a:t>
                      </a:r>
                    </a:p>
                  </a:txBody>
                  <a:tcPr marL="9525" marR="9525" marT="9525" marB="0" anchor="ctr"/>
                </a:tc>
                <a:tc>
                  <a:txBody>
                    <a:bodyPr/>
                    <a:lstStyle/>
                    <a:p>
                      <a:pPr algn="ctr" fontAlgn="ctr"/>
                      <a:r>
                        <a:rPr lang="tr-TR" sz="1400" b="0" i="0" u="none" strike="noStrike">
                          <a:solidFill>
                            <a:srgbClr val="000000"/>
                          </a:solidFill>
                          <a:latin typeface="Arial Black" pitchFamily="34" charset="0"/>
                        </a:rPr>
                        <a:t>233000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228,406</a:t>
                      </a:r>
                    </a:p>
                  </a:txBody>
                  <a:tcPr marL="9525" marR="9525" marT="9525" marB="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4"/>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89857">
                <a:tc>
                  <a:txBody>
                    <a:bodyPr/>
                    <a:lstStyle/>
                    <a:p>
                      <a:pPr algn="ctr" fontAlgn="t"/>
                      <a:r>
                        <a:rPr lang="tr-TR" sz="1100" b="1" dirty="0" smtClean="0">
                          <a:hlinkClick r:id="rId2" action="ppaction://hlinksldjump"/>
                        </a:rPr>
                        <a:t>Unvan</a:t>
                      </a:r>
                      <a:endParaRPr lang="tr-TR" sz="1100" b="1" dirty="0"/>
                    </a:p>
                  </a:txBody>
                  <a:tcPr marL="47625" marR="47625" marT="76200" marB="76200"/>
                </a:tc>
                <a:tc>
                  <a:txBody>
                    <a:bodyPr/>
                    <a:lstStyle/>
                    <a:p>
                      <a:pPr algn="ctr"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489857">
                <a:tc>
                  <a:txBody>
                    <a:bodyPr/>
                    <a:lstStyle/>
                    <a:p>
                      <a:pPr algn="ctr" fontAlgn="ct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832</a:t>
                      </a:r>
                    </a:p>
                  </a:txBody>
                  <a:tcPr marL="47625" marR="47625" marT="47625" marB="47625" anchor="ctr">
                    <a:solidFill>
                      <a:srgbClr val="92D050"/>
                    </a:solidFill>
                  </a:tcPr>
                </a:tc>
                <a:tc>
                  <a:txBody>
                    <a:bodyPr/>
                    <a:lstStyle/>
                    <a:p>
                      <a:pPr algn="ctr" fontAlgn="ctr"/>
                      <a:r>
                        <a:rPr lang="tr-TR" sz="1100" b="1" dirty="0"/>
                        <a:t>6</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99.946</a:t>
                      </a:r>
                    </a:p>
                  </a:txBody>
                  <a:tcPr marL="47625" marR="47625" marT="47625" marB="47625" anchor="ctr">
                    <a:solidFill>
                      <a:srgbClr val="92D050"/>
                    </a:solidFill>
                  </a:tcPr>
                </a:tc>
              </a:tr>
              <a:tr h="489857">
                <a:tc>
                  <a:txBody>
                    <a:bodyPr/>
                    <a:lstStyle/>
                    <a:p>
                      <a:pPr algn="ctr" fontAlgn="ctr"/>
                      <a:r>
                        <a:rPr lang="tr-TR" sz="1100"/>
                        <a:t>Bilgisayar İşletmeni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87.252</a:t>
                      </a:r>
                    </a:p>
                  </a:txBody>
                  <a:tcPr marL="47625" marR="47625" marT="47625" marB="47625" anchor="ctr"/>
                </a:tc>
                <a:tc>
                  <a:txBody>
                    <a:bodyPr/>
                    <a:lstStyle/>
                    <a:p>
                      <a:pPr algn="ctr" fontAlgn="ctr"/>
                      <a:r>
                        <a:rPr lang="tr-TR" sz="1100"/>
                        <a:t>87.252</a:t>
                      </a:r>
                    </a:p>
                  </a:txBody>
                  <a:tcPr marL="47625" marR="47625" marT="47625" marB="47625" anchor="ctr"/>
                </a:tc>
              </a:tr>
              <a:tr h="489857">
                <a:tc>
                  <a:txBody>
                    <a:bodyPr/>
                    <a:lstStyle/>
                    <a:p>
                      <a:pPr algn="ctr" fontAlgn="ctr"/>
                      <a:r>
                        <a:rPr lang="tr-TR" sz="1100"/>
                        <a:t>Bilgisayar İşletmeni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86.051</a:t>
                      </a:r>
                    </a:p>
                  </a:txBody>
                  <a:tcPr marL="47625" marR="47625" marT="47625" marB="47625" anchor="ctr"/>
                </a:tc>
                <a:tc>
                  <a:txBody>
                    <a:bodyPr/>
                    <a:lstStyle/>
                    <a:p>
                      <a:pPr algn="ctr" fontAlgn="ctr"/>
                      <a:r>
                        <a:rPr lang="tr-TR" sz="1100"/>
                        <a:t>86.051</a:t>
                      </a:r>
                    </a:p>
                  </a:txBody>
                  <a:tcPr marL="47625" marR="47625" marT="47625" marB="47625" anchor="ctr"/>
                </a:tc>
              </a:tr>
              <a:tr h="489857">
                <a:tc>
                  <a:txBody>
                    <a:bodyPr/>
                    <a:lstStyle/>
                    <a:p>
                      <a:pPr algn="ctr" fontAlgn="ctr"/>
                      <a:r>
                        <a:rPr lang="tr-TR" sz="1100"/>
                        <a:t>Bilgisayar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85.920</a:t>
                      </a:r>
                    </a:p>
                  </a:txBody>
                  <a:tcPr marL="47625" marR="47625" marT="47625" marB="47625" anchor="ctr"/>
                </a:tc>
                <a:tc>
                  <a:txBody>
                    <a:bodyPr/>
                    <a:lstStyle/>
                    <a:p>
                      <a:pPr algn="ctr" fontAlgn="ctr"/>
                      <a:r>
                        <a:rPr lang="tr-TR" sz="1100"/>
                        <a:t>86.264</a:t>
                      </a:r>
                    </a:p>
                  </a:txBody>
                  <a:tcPr marL="47625" marR="47625" marT="47625" marB="47625" anchor="ctr"/>
                </a:tc>
              </a:tr>
              <a:tr h="489857">
                <a:tc>
                  <a:txBody>
                    <a:bodyPr/>
                    <a:lstStyle/>
                    <a:p>
                      <a:pPr algn="ctr" fontAlgn="ctr"/>
                      <a:r>
                        <a:rPr lang="tr-TR" sz="1100"/>
                        <a:t>Bilgisayar İşletmeni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81.546</a:t>
                      </a:r>
                    </a:p>
                  </a:txBody>
                  <a:tcPr marL="47625" marR="47625" marT="47625" marB="47625" anchor="ctr"/>
                </a:tc>
                <a:tc>
                  <a:txBody>
                    <a:bodyPr/>
                    <a:lstStyle/>
                    <a:p>
                      <a:pPr algn="ctr" fontAlgn="ctr"/>
                      <a:r>
                        <a:rPr lang="tr-TR" sz="1100"/>
                        <a:t>81.546</a:t>
                      </a:r>
                    </a:p>
                  </a:txBody>
                  <a:tcPr marL="47625" marR="47625" marT="47625" marB="47625" anchor="ctr"/>
                </a:tc>
              </a:tr>
              <a:tr h="489857">
                <a:tc>
                  <a:txBody>
                    <a:bodyPr/>
                    <a:lstStyle/>
                    <a:p>
                      <a:pPr algn="ctr" fontAlgn="ctr"/>
                      <a:r>
                        <a:rPr lang="tr-TR" sz="1100" b="1" dirty="0"/>
                        <a:t>Bilgisayar İşletmeni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6</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81.546</a:t>
                      </a:r>
                    </a:p>
                  </a:txBody>
                  <a:tcPr marL="47625" marR="47625" marT="47625" marB="47625" anchor="ctr">
                    <a:solidFill>
                      <a:srgbClr val="92D050"/>
                    </a:solidFill>
                  </a:tcPr>
                </a:tc>
                <a:tc>
                  <a:txBody>
                    <a:bodyPr/>
                    <a:lstStyle/>
                    <a:p>
                      <a:pPr algn="ctr" fontAlgn="ctr"/>
                      <a:r>
                        <a:rPr lang="tr-TR" sz="1100" b="1" dirty="0"/>
                        <a:t>87.252</a:t>
                      </a:r>
                    </a:p>
                  </a:txBody>
                  <a:tcPr marL="47625" marR="47625" marT="47625" marB="47625" anchor="ctr">
                    <a:solidFill>
                      <a:srgbClr val="92D050"/>
                    </a:solidFill>
                  </a:tcPr>
                </a:tc>
              </a:tr>
              <a:tr h="489857">
                <a:tc>
                  <a:txBody>
                    <a:bodyPr/>
                    <a:lstStyle/>
                    <a:p>
                      <a:pPr algn="ctr" fontAlgn="ctr"/>
                      <a:r>
                        <a:rPr lang="tr-TR" sz="1100"/>
                        <a:t>Bilgisayar Mühendisi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dirty="0"/>
                        <a:t>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81.989</a:t>
                      </a:r>
                    </a:p>
                  </a:txBody>
                  <a:tcPr marL="47625" marR="47625" marT="47625" marB="47625" anchor="ctr"/>
                </a:tc>
                <a:tc>
                  <a:txBody>
                    <a:bodyPr/>
                    <a:lstStyle/>
                    <a:p>
                      <a:pPr algn="ctr" fontAlgn="ctr"/>
                      <a:r>
                        <a:rPr lang="tr-TR" sz="1100"/>
                        <a:t>84.343</a:t>
                      </a:r>
                    </a:p>
                  </a:txBody>
                  <a:tcPr marL="47625" marR="47625" marT="47625" marB="47625" anchor="ctr"/>
                </a:tc>
              </a:tr>
              <a:tr h="489857">
                <a:tc>
                  <a:txBody>
                    <a:bodyPr/>
                    <a:lstStyle/>
                    <a:p>
                      <a:pPr algn="ctr" fontAlgn="ctr"/>
                      <a:r>
                        <a:rPr lang="tr-TR" sz="1100" b="1" dirty="0"/>
                        <a:t>Bilgisayar Mühendisi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3</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81.989</a:t>
                      </a:r>
                    </a:p>
                  </a:txBody>
                  <a:tcPr marL="47625" marR="47625" marT="47625" marB="47625" anchor="ctr">
                    <a:solidFill>
                      <a:srgbClr val="92D050"/>
                    </a:solidFill>
                  </a:tcPr>
                </a:tc>
                <a:tc>
                  <a:txBody>
                    <a:bodyPr/>
                    <a:lstStyle/>
                    <a:p>
                      <a:pPr algn="ctr" fontAlgn="ctr"/>
                      <a:r>
                        <a:rPr lang="tr-TR" sz="1100" b="1" dirty="0"/>
                        <a:t>84.343</a:t>
                      </a:r>
                    </a:p>
                  </a:txBody>
                  <a:tcPr marL="47625" marR="47625" marT="47625" marB="47625" anchor="ctr">
                    <a:solidFill>
                      <a:srgbClr val="92D050"/>
                    </a:solidFill>
                  </a:tcPr>
                </a:tc>
              </a:tr>
              <a:tr h="489857">
                <a:tc>
                  <a:txBody>
                    <a:bodyPr/>
                    <a:lstStyle/>
                    <a:p>
                      <a:pPr algn="ctr" fontAlgn="ctr"/>
                      <a:r>
                        <a:rPr lang="tr-TR" sz="1100"/>
                        <a:t>Çözümleyici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a:t>
                      </a:r>
                    </a:p>
                  </a:txBody>
                  <a:tcPr marL="47625" marR="47625" marT="47625" marB="47625" anchor="ctr"/>
                </a:tc>
              </a:tr>
              <a:tr h="489857">
                <a:tc>
                  <a:txBody>
                    <a:bodyPr/>
                    <a:lstStyle/>
                    <a:p>
                      <a:pPr algn="ctr" fontAlgn="ctr"/>
                      <a:r>
                        <a:rPr lang="tr-TR" sz="1100"/>
                        <a:t>Çözümleyici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15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89.296</a:t>
                      </a:r>
                    </a:p>
                  </a:txBody>
                  <a:tcPr marL="47625" marR="47625" marT="47625" marB="47625" anchor="ctr"/>
                </a:tc>
                <a:tc>
                  <a:txBody>
                    <a:bodyPr/>
                    <a:lstStyle/>
                    <a:p>
                      <a:pPr algn="ctr" fontAlgn="ctr"/>
                      <a:r>
                        <a:rPr lang="tr-TR" sz="1100"/>
                        <a:t>95.358</a:t>
                      </a:r>
                    </a:p>
                  </a:txBody>
                  <a:tcPr marL="47625" marR="47625" marT="47625" marB="47625" anchor="ctr"/>
                </a:tc>
              </a:tr>
              <a:tr h="489857">
                <a:tc>
                  <a:txBody>
                    <a:bodyPr/>
                    <a:lstStyle/>
                    <a:p>
                      <a:pPr algn="ctr" fontAlgn="ctr"/>
                      <a:r>
                        <a:rPr lang="tr-TR" sz="1100"/>
                        <a:t>Çözümleyici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23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87.116</a:t>
                      </a:r>
                    </a:p>
                  </a:txBody>
                  <a:tcPr marL="47625" marR="47625" marT="47625" marB="47625" anchor="ctr"/>
                </a:tc>
                <a:tc>
                  <a:txBody>
                    <a:bodyPr/>
                    <a:lstStyle/>
                    <a:p>
                      <a:pPr algn="ctr" fontAlgn="ctr"/>
                      <a:r>
                        <a:rPr lang="tr-TR" sz="1100"/>
                        <a:t>97.051</a:t>
                      </a:r>
                    </a:p>
                  </a:txBody>
                  <a:tcPr marL="47625" marR="47625" marT="47625" marB="47625" anchor="ctr"/>
                </a:tc>
              </a:tr>
              <a:tr h="489857">
                <a:tc>
                  <a:txBody>
                    <a:bodyPr/>
                    <a:lstStyle/>
                    <a:p>
                      <a:pPr algn="ctr" fontAlgn="ctr"/>
                      <a:r>
                        <a:rPr lang="tr-TR" sz="1100"/>
                        <a:t>Çözümleyici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31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87.066</a:t>
                      </a:r>
                    </a:p>
                  </a:txBody>
                  <a:tcPr marL="47625" marR="47625" marT="47625" marB="47625" anchor="ctr"/>
                </a:tc>
                <a:tc>
                  <a:txBody>
                    <a:bodyPr/>
                    <a:lstStyle/>
                    <a:p>
                      <a:pPr algn="ctr" fontAlgn="ctr"/>
                      <a:r>
                        <a:rPr lang="tr-TR" sz="1100"/>
                        <a:t>95.440</a:t>
                      </a:r>
                    </a:p>
                  </a:txBody>
                  <a:tcPr marL="47625" marR="47625" marT="47625" marB="47625" anchor="ctr"/>
                </a:tc>
              </a:tr>
              <a:tr h="489857">
                <a:tc>
                  <a:txBody>
                    <a:bodyPr/>
                    <a:lstStyle/>
                    <a:p>
                      <a:pPr algn="ctr" fontAlgn="ctr"/>
                      <a:r>
                        <a:rPr lang="tr-TR" sz="1100" b="1" dirty="0"/>
                        <a:t>Çözümleyici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70</a:t>
                      </a:r>
                    </a:p>
                  </a:txBody>
                  <a:tcPr marL="47625" marR="47625" marT="47625" marB="47625" anchor="ctr">
                    <a:solidFill>
                      <a:srgbClr val="92D050"/>
                    </a:solidFill>
                  </a:tcPr>
                </a:tc>
                <a:tc>
                  <a:txBody>
                    <a:bodyPr/>
                    <a:lstStyle/>
                    <a:p>
                      <a:pPr algn="ctr" fontAlgn="ctr"/>
                      <a:r>
                        <a:rPr lang="tr-TR" sz="1100" b="1" dirty="0"/>
                        <a:t>1</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97.051</a:t>
                      </a:r>
                    </a:p>
                  </a:txBody>
                  <a:tcPr marL="47625" marR="47625" marT="47625" marB="47625" anchor="ctr">
                    <a:solidFill>
                      <a:srgbClr val="92D050"/>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8538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ct val="150000"/>
              </a:lnSpc>
            </a:pPr>
            <a:r>
              <a:rPr lang="tr-TR" sz="2400" b="1" dirty="0" smtClean="0">
                <a:hlinkClick r:id="rId2" action="ppaction://hlinksldjump"/>
              </a:rPr>
              <a:t>ACİL AFET YÖNETİMİ</a:t>
            </a:r>
            <a:endParaRPr lang="tr-TR" sz="2400" b="1" dirty="0" smtClean="0"/>
          </a:p>
          <a:p>
            <a:pPr>
              <a:lnSpc>
                <a:spcPct val="150000"/>
              </a:lnSpc>
            </a:pPr>
            <a:r>
              <a:rPr lang="tr-TR" sz="2400" b="1" dirty="0" smtClean="0">
                <a:hlinkClick r:id="rId3" action="ppaction://hlinksldjump"/>
              </a:rPr>
              <a:t>AİLE VE TÜKETİCİ BİLİMLERİ</a:t>
            </a:r>
            <a:endParaRPr lang="tr-TR" sz="2400" b="1" dirty="0" smtClean="0"/>
          </a:p>
          <a:p>
            <a:pPr>
              <a:lnSpc>
                <a:spcPct val="150000"/>
              </a:lnSpc>
            </a:pPr>
            <a:r>
              <a:rPr lang="tr-TR" sz="2400" b="1" dirty="0" smtClean="0">
                <a:hlinkClick r:id="rId4" action="ppaction://hlinksldjump"/>
              </a:rPr>
              <a:t>ALMAN DİLİ VE EDEBİYATI</a:t>
            </a:r>
            <a:endParaRPr lang="tr-TR" sz="2400" b="1" dirty="0" smtClean="0"/>
          </a:p>
          <a:p>
            <a:pPr>
              <a:lnSpc>
                <a:spcPct val="150000"/>
              </a:lnSpc>
            </a:pPr>
            <a:r>
              <a:rPr lang="tr-TR" sz="2400" b="1" dirty="0" smtClean="0">
                <a:hlinkClick r:id="rId5" action="ppaction://hlinksldjump"/>
              </a:rPr>
              <a:t>ANTRENÖRLÜK</a:t>
            </a:r>
            <a:endParaRPr lang="tr-TR" sz="2400" b="1" dirty="0" smtClean="0"/>
          </a:p>
          <a:p>
            <a:pPr>
              <a:lnSpc>
                <a:spcPct val="150000"/>
              </a:lnSpc>
            </a:pPr>
            <a:r>
              <a:rPr lang="tr-TR" sz="2400" b="1" dirty="0" smtClean="0">
                <a:hlinkClick r:id="rId6" action="ppaction://hlinksldjump"/>
              </a:rPr>
              <a:t>BAHÇE BİTKİLERİ</a:t>
            </a:r>
            <a:endParaRPr lang="tr-TR" sz="2400" b="1" dirty="0" smtClean="0"/>
          </a:p>
          <a:p>
            <a:pPr>
              <a:lnSpc>
                <a:spcPct val="150000"/>
              </a:lnSpc>
            </a:pPr>
            <a:r>
              <a:rPr lang="tr-TR" sz="2400" b="1" dirty="0" smtClean="0">
                <a:hlinkClick r:id="rId7" action="ppaction://hlinksldjump"/>
              </a:rPr>
              <a:t>BANKACILIK</a:t>
            </a:r>
            <a:endParaRPr lang="tr-TR" sz="2400" b="1" dirty="0" smtClean="0"/>
          </a:p>
          <a:p>
            <a:pPr>
              <a:lnSpc>
                <a:spcPct val="150000"/>
              </a:lnSpc>
            </a:pPr>
            <a:r>
              <a:rPr lang="tr-TR" sz="2400" b="1" dirty="0" smtClean="0">
                <a:hlinkClick r:id="rId8" action="ppaction://hlinksldjump"/>
              </a:rPr>
              <a:t>BEDEN EĞİTİMİ</a:t>
            </a:r>
            <a:endParaRPr lang="tr-TR" sz="2400" b="1" dirty="0" smtClean="0"/>
          </a:p>
          <a:p>
            <a:pPr>
              <a:lnSpc>
                <a:spcPct val="150000"/>
              </a:lnSpc>
            </a:pPr>
            <a:r>
              <a:rPr lang="tr-TR" sz="2400" b="1" dirty="0" smtClean="0">
                <a:hlinkClick r:id="rId9" action="ppaction://hlinksldjump"/>
              </a:rPr>
              <a:t>BESLENME VE DİYETETİK</a:t>
            </a:r>
            <a:endParaRPr lang="tr-TR" sz="2400" b="1" dirty="0" smtClean="0"/>
          </a:p>
          <a:p>
            <a:pPr>
              <a:lnSpc>
                <a:spcPct val="150000"/>
              </a:lnSpc>
            </a:pPr>
            <a:r>
              <a:rPr lang="tr-TR" sz="2400" b="1" dirty="0" smtClean="0">
                <a:hlinkClick r:id="rId10" action="ppaction://hlinksldjump"/>
              </a:rPr>
              <a:t>BİLGİSAYAR MÜHENDİSLİĞİ</a:t>
            </a:r>
            <a:endParaRPr lang="tr-TR" sz="2400" b="1" dirty="0" smtClean="0"/>
          </a:p>
          <a:p>
            <a:pPr>
              <a:lnSpc>
                <a:spcPct val="150000"/>
              </a:lnSpc>
            </a:pPr>
            <a:r>
              <a:rPr lang="tr-TR" sz="2400" b="1" dirty="0" smtClean="0">
                <a:hlinkClick r:id="rId11" action="ppaction://hlinksldjump"/>
              </a:rPr>
              <a:t>BİLGİSAYAR ÖĞRETMENLİĞİ</a:t>
            </a:r>
            <a:endParaRPr lang="tr-TR" sz="2400" b="1" dirty="0" smtClean="0"/>
          </a:p>
          <a:p>
            <a:pPr>
              <a:lnSpc>
                <a:spcPct val="150000"/>
              </a:lnSpc>
            </a:pPr>
            <a:r>
              <a:rPr lang="tr-TR" sz="2400" b="1" dirty="0" smtClean="0">
                <a:hlinkClick r:id="rId12" action="ppaction://hlinksldjump"/>
              </a:rPr>
              <a:t>BİYOLOJİ</a:t>
            </a:r>
            <a:endParaRPr lang="tr-TR" sz="2400" b="1" dirty="0" smtClean="0"/>
          </a:p>
          <a:p>
            <a:pPr>
              <a:lnSpc>
                <a:spcPct val="150000"/>
              </a:lnSpc>
            </a:pPr>
            <a:r>
              <a:rPr lang="tr-TR" sz="2400" b="1" dirty="0" smtClean="0">
                <a:hlinkClick r:id="rId13" action="ppaction://hlinksldjump"/>
              </a:rPr>
              <a:t>BİYOMEDİKAL MÜHENDİSLİĞİ</a:t>
            </a:r>
            <a:endParaRPr lang="tr-TR"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71500">
                <a:tc>
                  <a:txBody>
                    <a:bodyPr/>
                    <a:lstStyle/>
                    <a:p>
                      <a:pPr algn="ctr" fontAlgn="ctr"/>
                      <a:r>
                        <a:rPr lang="tr-TR" sz="1200" dirty="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124</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96.310</a:t>
                      </a:r>
                    </a:p>
                  </a:txBody>
                  <a:tcPr marL="47625" marR="47625" marT="47625" marB="47625" anchor="ctr"/>
                </a:tc>
              </a:tr>
              <a:tr h="5715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129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83.671</a:t>
                      </a:r>
                    </a:p>
                  </a:txBody>
                  <a:tcPr marL="47625" marR="47625" marT="47625" marB="47625" anchor="ctr"/>
                </a:tc>
                <a:tc>
                  <a:txBody>
                    <a:bodyPr/>
                    <a:lstStyle/>
                    <a:p>
                      <a:pPr algn="ctr" fontAlgn="ctr"/>
                      <a:r>
                        <a:rPr lang="tr-TR" sz="1200"/>
                        <a:t>98.227</a:t>
                      </a:r>
                    </a:p>
                  </a:txBody>
                  <a:tcPr marL="47625" marR="47625" marT="47625" marB="47625" anchor="ctr"/>
                </a:tc>
              </a:tr>
              <a:tr h="5715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171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84.927</a:t>
                      </a:r>
                    </a:p>
                  </a:txBody>
                  <a:tcPr marL="47625" marR="47625" marT="47625" marB="47625" anchor="ctr"/>
                </a:tc>
                <a:tc>
                  <a:txBody>
                    <a:bodyPr/>
                    <a:lstStyle/>
                    <a:p>
                      <a:pPr algn="ctr" fontAlgn="ctr"/>
                      <a:r>
                        <a:rPr lang="tr-TR" sz="1200"/>
                        <a:t>97.051</a:t>
                      </a:r>
                    </a:p>
                  </a:txBody>
                  <a:tcPr marL="47625" marR="47625" marT="47625" marB="47625" anchor="ctr"/>
                </a:tc>
              </a:tr>
              <a:tr h="5715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180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81.667</a:t>
                      </a:r>
                    </a:p>
                  </a:txBody>
                  <a:tcPr marL="47625" marR="47625" marT="47625" marB="47625" anchor="ctr"/>
                </a:tc>
                <a:tc>
                  <a:txBody>
                    <a:bodyPr/>
                    <a:lstStyle/>
                    <a:p>
                      <a:pPr algn="ctr" fontAlgn="ctr"/>
                      <a:r>
                        <a:rPr lang="tr-TR" sz="1200"/>
                        <a:t>99.946</a:t>
                      </a:r>
                    </a:p>
                  </a:txBody>
                  <a:tcPr marL="47625" marR="47625" marT="47625" marB="47625" anchor="ctr"/>
                </a:tc>
              </a:tr>
              <a:tr h="571500">
                <a:tc>
                  <a:txBody>
                    <a:bodyPr/>
                    <a:lstStyle/>
                    <a:p>
                      <a:pPr algn="ctr" fontAlgn="ctr"/>
                      <a:r>
                        <a:rPr lang="tr-TR" sz="1200" b="1" dirty="0"/>
                        <a:t>Mühendis</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604</a:t>
                      </a:r>
                    </a:p>
                  </a:txBody>
                  <a:tcPr marL="47625" marR="47625" marT="47625" marB="47625" anchor="ctr">
                    <a:solidFill>
                      <a:srgbClr val="92D050"/>
                    </a:solidFill>
                  </a:tcPr>
                </a:tc>
                <a:tc>
                  <a:txBody>
                    <a:bodyPr/>
                    <a:lstStyle/>
                    <a:p>
                      <a:pPr algn="ctr" fontAlgn="ctr"/>
                      <a:r>
                        <a:rPr lang="tr-TR" sz="1200" b="1" dirty="0"/>
                        <a:t>5</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99.946</a:t>
                      </a:r>
                    </a:p>
                  </a:txBody>
                  <a:tcPr marL="47625" marR="47625" marT="47625" marB="47625" anchor="ctr">
                    <a:solidFill>
                      <a:srgbClr val="92D050"/>
                    </a:solidFill>
                  </a:tcPr>
                </a:tc>
              </a:tr>
              <a:tr h="571500">
                <a:tc>
                  <a:txBody>
                    <a:bodyPr/>
                    <a:lstStyle/>
                    <a:p>
                      <a:pPr algn="ctr" fontAlgn="ctr"/>
                      <a:r>
                        <a:rPr lang="tr-TR" sz="1200"/>
                        <a:t>Programcı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87.150</a:t>
                      </a:r>
                    </a:p>
                  </a:txBody>
                  <a:tcPr marL="47625" marR="47625" marT="47625" marB="47625" anchor="ctr"/>
                </a:tc>
                <a:tc>
                  <a:txBody>
                    <a:bodyPr/>
                    <a:lstStyle/>
                    <a:p>
                      <a:pPr algn="ctr" fontAlgn="ctr"/>
                      <a:r>
                        <a:rPr lang="tr-TR" sz="1200"/>
                        <a:t>94.865</a:t>
                      </a:r>
                    </a:p>
                  </a:txBody>
                  <a:tcPr marL="47625" marR="47625" marT="47625" marB="47625" anchor="ctr"/>
                </a:tc>
              </a:tr>
              <a:tr h="571500">
                <a:tc>
                  <a:txBody>
                    <a:bodyPr/>
                    <a:lstStyle/>
                    <a:p>
                      <a:pPr algn="ctr" fontAlgn="ctr"/>
                      <a:r>
                        <a:rPr lang="tr-TR" sz="1200"/>
                        <a:t>Programcı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86.292</a:t>
                      </a:r>
                    </a:p>
                  </a:txBody>
                  <a:tcPr marL="47625" marR="47625" marT="47625" marB="47625" anchor="ctr"/>
                </a:tc>
                <a:tc>
                  <a:txBody>
                    <a:bodyPr/>
                    <a:lstStyle/>
                    <a:p>
                      <a:pPr algn="ctr" fontAlgn="ctr"/>
                      <a:r>
                        <a:rPr lang="tr-TR" sz="1200"/>
                        <a:t>93.747</a:t>
                      </a:r>
                    </a:p>
                  </a:txBody>
                  <a:tcPr marL="47625" marR="47625" marT="47625" marB="47625" anchor="ctr"/>
                </a:tc>
              </a:tr>
              <a:tr h="571500">
                <a:tc>
                  <a:txBody>
                    <a:bodyPr/>
                    <a:lstStyle/>
                    <a:p>
                      <a:pPr algn="ctr" fontAlgn="ctr"/>
                      <a:r>
                        <a:rPr lang="tr-TR" sz="1200"/>
                        <a:t>Programcı</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84.348</a:t>
                      </a:r>
                    </a:p>
                  </a:txBody>
                  <a:tcPr marL="47625" marR="47625" marT="47625" marB="47625" anchor="ctr"/>
                </a:tc>
                <a:tc>
                  <a:txBody>
                    <a:bodyPr/>
                    <a:lstStyle/>
                    <a:p>
                      <a:pPr algn="ctr" fontAlgn="ctr"/>
                      <a:r>
                        <a:rPr lang="tr-TR" sz="1200"/>
                        <a:t>93.545</a:t>
                      </a:r>
                    </a:p>
                  </a:txBody>
                  <a:tcPr marL="47625" marR="47625" marT="47625" marB="47625" anchor="ctr"/>
                </a:tc>
              </a:tr>
              <a:tr h="571500">
                <a:tc>
                  <a:txBody>
                    <a:bodyPr/>
                    <a:lstStyle/>
                    <a:p>
                      <a:pPr algn="ctr" fontAlgn="ctr"/>
                      <a:r>
                        <a:rPr lang="tr-TR" sz="1200"/>
                        <a:t>Programcı</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81.013</a:t>
                      </a:r>
                    </a:p>
                  </a:txBody>
                  <a:tcPr marL="47625" marR="47625" marT="47625" marB="47625" anchor="ctr"/>
                </a:tc>
                <a:tc>
                  <a:txBody>
                    <a:bodyPr/>
                    <a:lstStyle/>
                    <a:p>
                      <a:pPr algn="ctr" fontAlgn="ctr"/>
                      <a:r>
                        <a:rPr lang="tr-TR" sz="1200"/>
                        <a:t>93.556</a:t>
                      </a:r>
                    </a:p>
                  </a:txBody>
                  <a:tcPr marL="47625" marR="47625" marT="47625" marB="47625" anchor="ctr"/>
                </a:tc>
              </a:tr>
              <a:tr h="571500">
                <a:tc>
                  <a:txBody>
                    <a:bodyPr/>
                    <a:lstStyle/>
                    <a:p>
                      <a:pPr algn="ctr" fontAlgn="ctr"/>
                      <a:r>
                        <a:rPr lang="tr-TR" sz="1200" b="1" dirty="0"/>
                        <a:t>Programcı</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146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81.013</a:t>
                      </a:r>
                    </a:p>
                  </a:txBody>
                  <a:tcPr marL="47625" marR="47625" marT="47625" marB="47625" anchor="ctr">
                    <a:solidFill>
                      <a:srgbClr val="92D050"/>
                    </a:solidFill>
                  </a:tcPr>
                </a:tc>
                <a:tc>
                  <a:txBody>
                    <a:bodyPr/>
                    <a:lstStyle/>
                    <a:p>
                      <a:pPr algn="ctr" fontAlgn="ctr"/>
                      <a:r>
                        <a:rPr lang="tr-TR" sz="1200" b="1" dirty="0"/>
                        <a:t>94.865</a:t>
                      </a:r>
                    </a:p>
                  </a:txBody>
                  <a:tcPr marL="47625" marR="47625" marT="47625" marB="47625" anchor="ctr">
                    <a:solidFill>
                      <a:srgbClr val="92D050"/>
                    </a:solidFill>
                  </a:tcPr>
                </a:tc>
              </a:tr>
              <a:tr h="571500">
                <a:tc>
                  <a:txBody>
                    <a:bodyPr/>
                    <a:lstStyle/>
                    <a:p>
                      <a:pPr algn="ctr" fontAlgn="ctr"/>
                      <a:r>
                        <a:rPr lang="tr-TR" sz="1200"/>
                        <a:t>Programcı Yardımcısı</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88.711</a:t>
                      </a:r>
                    </a:p>
                  </a:txBody>
                  <a:tcPr marL="47625" marR="47625" marT="47625" marB="47625" anchor="ctr"/>
                </a:tc>
                <a:tc>
                  <a:txBody>
                    <a:bodyPr/>
                    <a:lstStyle/>
                    <a:p>
                      <a:pPr algn="ctr" fontAlgn="ctr"/>
                      <a:r>
                        <a:rPr lang="tr-TR" sz="1200"/>
                        <a:t>92.081</a:t>
                      </a:r>
                    </a:p>
                  </a:txBody>
                  <a:tcPr marL="47625" marR="47625" marT="47625" marB="47625" anchor="ctr"/>
                </a:tc>
              </a:tr>
              <a:tr h="571500">
                <a:tc>
                  <a:txBody>
                    <a:bodyPr/>
                    <a:lstStyle/>
                    <a:p>
                      <a:pPr algn="ctr" fontAlgn="ctr"/>
                      <a:r>
                        <a:rPr lang="tr-TR" sz="1200" b="1" dirty="0"/>
                        <a:t>Programcı Yardımcısı</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88.711</a:t>
                      </a:r>
                    </a:p>
                  </a:txBody>
                  <a:tcPr marL="47625" marR="47625" marT="47625" marB="47625" anchor="ctr">
                    <a:solidFill>
                      <a:srgbClr val="92D050"/>
                    </a:solidFill>
                  </a:tcPr>
                </a:tc>
                <a:tc>
                  <a:txBody>
                    <a:bodyPr/>
                    <a:lstStyle/>
                    <a:p>
                      <a:pPr algn="ctr" fontAlgn="ctr"/>
                      <a:r>
                        <a:rPr lang="tr-TR" sz="1200" b="1" dirty="0"/>
                        <a:t>92.081</a:t>
                      </a:r>
                    </a:p>
                  </a:txBody>
                  <a:tcPr marL="47625" marR="47625" marT="47625" marB="47625" anchor="ctr">
                    <a:solidFill>
                      <a:srgbClr val="92D050"/>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640960" cy="1143000"/>
          </a:xfrm>
        </p:spPr>
        <p:style>
          <a:lnRef idx="1">
            <a:schemeClr val="accent6"/>
          </a:lnRef>
          <a:fillRef idx="3">
            <a:schemeClr val="accent6"/>
          </a:fillRef>
          <a:effectRef idx="2">
            <a:schemeClr val="accent6"/>
          </a:effectRef>
          <a:fontRef idx="minor">
            <a:schemeClr val="lt1"/>
          </a:fontRef>
        </p:style>
        <p:txBody>
          <a:bodyPr/>
          <a:lstStyle/>
          <a:p>
            <a:pPr algn="ctr" fontAlgn="base"/>
            <a:r>
              <a:rPr lang="tr-TR" dirty="0" smtClean="0"/>
              <a:t>Bilgisayar ve Öğretim Teknolojileri Öğretmenliği</a:t>
            </a:r>
            <a:endParaRPr lang="tr-TR" dirty="0"/>
          </a:p>
        </p:txBody>
      </p:sp>
      <p:sp>
        <p:nvSpPr>
          <p:cNvPr id="3" name="2 İçerik Yer Tutucusu"/>
          <p:cNvSpPr>
            <a:spLocks noGrp="1"/>
          </p:cNvSpPr>
          <p:nvPr>
            <p:ph sz="quarter" idx="1"/>
          </p:nvPr>
        </p:nvSpPr>
        <p:spPr>
          <a:xfrm>
            <a:off x="179512" y="1268760"/>
            <a:ext cx="8640960" cy="5473824"/>
          </a:xfrm>
        </p:spPr>
        <p:style>
          <a:lnRef idx="0">
            <a:schemeClr val="accent6"/>
          </a:lnRef>
          <a:fillRef idx="3">
            <a:schemeClr val="accent6"/>
          </a:fillRef>
          <a:effectRef idx="3">
            <a:schemeClr val="accent6"/>
          </a:effectRef>
          <a:fontRef idx="minor">
            <a:schemeClr val="lt1"/>
          </a:fontRef>
        </p:style>
        <p:txBody>
          <a:bodyPr>
            <a:normAutofit fontScale="47500" lnSpcReduction="20000"/>
          </a:bodyPr>
          <a:lstStyle/>
          <a:p>
            <a:pPr fontAlgn="base"/>
            <a:endParaRPr lang="tr-TR" b="1" dirty="0" smtClean="0"/>
          </a:p>
          <a:p>
            <a:pPr fontAlgn="base"/>
            <a:r>
              <a:rPr lang="tr-TR" b="1" dirty="0" smtClean="0">
                <a:solidFill>
                  <a:schemeClr val="bg2">
                    <a:lumMod val="75000"/>
                  </a:schemeClr>
                </a:solidFill>
              </a:rPr>
              <a:t>Kısaca</a:t>
            </a:r>
          </a:p>
          <a:p>
            <a:pPr fontAlgn="base"/>
            <a:r>
              <a:rPr lang="tr-TR" b="1" dirty="0" smtClean="0"/>
              <a:t>Bilgisayar ve Öğretim Teknolojileri Öğretmenliği Programı; Milli Eğitim Bakanlığı?</a:t>
            </a:r>
            <a:r>
              <a:rPr lang="tr-TR" b="1" dirty="0" err="1" smtClean="0"/>
              <a:t>na</a:t>
            </a:r>
            <a:r>
              <a:rPr lang="tr-TR" b="1" dirty="0" smtClean="0"/>
              <a:t> bağlı resmi ve özel ilk ve orta öğretim kurumlarında öğrencilere yol gösterecek bilgisayar öğretmeni adaylarına, güncel bilgiler vermeyi, meslekle ilgili temel bilgi ve becerileri kazandırmayı ve yeni teknolojilerin kullanıldığı öğretim ortamları ile tanıştırmayı amaçlar. Bu programın diğer bir amacı kurumlarda kullanılacak eğitim teknolojisi ürünlerinin etkili ve verimli kullanılması için yöntem geliştirebilecek, öğretim yazılımı hazırlayacak ve bu yazılımların eğitimsel niteliğini geliştirebilecek eleman yetiştirmektir.</a:t>
            </a:r>
            <a:br>
              <a:rPr lang="tr-TR" b="1" dirty="0" smtClean="0"/>
            </a:br>
            <a:r>
              <a:rPr lang="tr-TR" b="1" dirty="0" smtClean="0"/>
              <a:t/>
            </a:r>
            <a:br>
              <a:rPr lang="tr-TR" b="1" dirty="0" smtClean="0"/>
            </a:br>
            <a:r>
              <a:rPr lang="tr-TR" b="1" dirty="0" smtClean="0">
                <a:solidFill>
                  <a:schemeClr val="bg2">
                    <a:lumMod val="75000"/>
                  </a:schemeClr>
                </a:solidFill>
              </a:rPr>
              <a:t>Kişisel Özellikler</a:t>
            </a:r>
          </a:p>
          <a:p>
            <a:pPr fontAlgn="base"/>
            <a:r>
              <a:rPr lang="tr-TR" b="1" dirty="0" smtClean="0"/>
              <a:t>Programda okumak isteyenlerin; sayısal yeteneği güçlü, bilgisayar ve teknolojik gelişmelerle yakından ilgilenen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b="1" dirty="0" smtClean="0"/>
            </a:br>
            <a:r>
              <a:rPr lang="tr-TR" b="1" dirty="0" smtClean="0"/>
              <a:t/>
            </a:r>
            <a:br>
              <a:rPr lang="tr-TR" b="1" dirty="0" smtClean="0"/>
            </a:br>
            <a:r>
              <a:rPr lang="tr-TR" b="1" dirty="0" smtClean="0">
                <a:solidFill>
                  <a:schemeClr val="bg2">
                    <a:lumMod val="75000"/>
                  </a:schemeClr>
                </a:solidFill>
              </a:rPr>
              <a:t>Dersler ve Eğitim Süreleri</a:t>
            </a:r>
          </a:p>
          <a:p>
            <a:pPr fontAlgn="base"/>
            <a:r>
              <a:rPr lang="tr-TR" b="1" dirty="0" smtClean="0"/>
              <a:t>Programın öğretim süresi dört yıldır. Öğretim süresince; Eğitimde Bilgi Teknolojileri, Matematik, Programlama Dilleri, Bilgisayar Destekli Eğitimin Temelleri, Öğretimde Planlama ve Değerlendirme, Sunu Tasarım Programları, Fizik, Genel Kimya, Yazılı Anlatım, Sözlü Anlatım, İletişim Sistemleri ve Uygulamaları, Öğretim Tasarımı gibi dersler yanında Eğitime Giriş, Eğitim Psikolojisi, Ölçme ve Değerlendirme, Rehberlik gibi öğretmenlikle ilgili dersler de okutulmaktadır. Öğrenciler eğitim sırasında okullarda uygulama yapmaktadırlar.</a:t>
            </a:r>
            <a:br>
              <a:rPr lang="tr-TR" b="1" dirty="0" smtClean="0"/>
            </a:br>
            <a:r>
              <a:rPr lang="tr-TR" b="1" dirty="0" smtClean="0"/>
              <a:t/>
            </a:r>
            <a:br>
              <a:rPr lang="tr-TR" b="1" dirty="0" smtClean="0"/>
            </a:br>
            <a:r>
              <a:rPr lang="tr-TR" b="1" dirty="0" smtClean="0">
                <a:solidFill>
                  <a:schemeClr val="bg2">
                    <a:lumMod val="75000"/>
                  </a:schemeClr>
                </a:solidFill>
              </a:rPr>
              <a:t>Sosyal Statü ve Unvanlar</a:t>
            </a:r>
          </a:p>
          <a:p>
            <a:pPr fontAlgn="base"/>
            <a:r>
              <a:rPr lang="tr-TR" b="1" dirty="0" smtClean="0"/>
              <a:t>Bilgisayar ve Öğretim Teknolojileri Öğretmenliği Lisans Programından mezun olanlar Bilgisayar ve Öğretim Teknolojileri Öğretmeni unvanı kazanırlar.</a:t>
            </a:r>
            <a:br>
              <a:rPr lang="tr-TR" b="1" dirty="0" smtClean="0"/>
            </a:br>
            <a:r>
              <a:rPr lang="tr-TR" b="1" dirty="0" smtClean="0"/>
              <a:t/>
            </a:r>
            <a:br>
              <a:rPr lang="tr-TR" b="1" dirty="0" smtClean="0"/>
            </a:br>
            <a:r>
              <a:rPr lang="tr-TR" b="1" dirty="0" smtClean="0">
                <a:solidFill>
                  <a:schemeClr val="bg2">
                    <a:lumMod val="75000"/>
                  </a:schemeClr>
                </a:solidFill>
              </a:rPr>
              <a:t>Çalışma Sahaları</a:t>
            </a:r>
          </a:p>
          <a:p>
            <a:r>
              <a:rPr lang="tr-TR" b="1" dirty="0" smtClean="0"/>
              <a:t>Mezunlar, Milli Eğitim Bakanlığı?</a:t>
            </a:r>
            <a:r>
              <a:rPr lang="tr-TR" b="1" dirty="0" err="1" smtClean="0"/>
              <a:t>na</a:t>
            </a:r>
            <a:r>
              <a:rPr lang="tr-TR" b="1" dirty="0" smtClean="0"/>
              <a:t> bağlı resmi ve özel ilköğretim kurumlarında bilgisayar öğretmenliğinin yanında eğitim programı danışmanı, sınav değerlendirme uzmanı olarak da çalışabilirler. Eğitim ve öğretim yazılım firmalarında proje yürütücüsü ve geliştiricisi, web tabanlı eğitim tasarımcısı olarak da çalışabilirler. Ayrıca bankacılık ve finans sektöründe de çalışma alanı bulan mezunlar vardır.</a:t>
            </a:r>
            <a:endParaRPr lang="tr-TR"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lgisayar_teknolojileri_ogretmenlerinin_sorunlari_h85684.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94032"/>
          <a:ext cx="9144000" cy="2400963"/>
        </p:xfrm>
        <a:graphic>
          <a:graphicData uri="http://schemas.openxmlformats.org/drawingml/2006/table">
            <a:tbl>
              <a:tblPr firstRow="1" bandRow="1">
                <a:tableStyleId>{08FB837D-C827-4EFA-A057-4D05807E0F7C}</a:tableStyleId>
              </a:tblPr>
              <a:tblGrid>
                <a:gridCol w="3483429"/>
                <a:gridCol w="1596571"/>
                <a:gridCol w="2032000"/>
                <a:gridCol w="2032000"/>
              </a:tblGrid>
              <a:tr h="540373">
                <a:tc>
                  <a:txBody>
                    <a:bodyPr/>
                    <a:lstStyle/>
                    <a:p>
                      <a:pPr algn="ctr"/>
                      <a:r>
                        <a:rPr lang="tr-TR" sz="1400" dirty="0" smtClean="0">
                          <a:latin typeface="Arial Black" pitchFamily="34" charset="0"/>
                        </a:rPr>
                        <a:t>Üniversite</a:t>
                      </a:r>
                      <a:endParaRPr lang="tr-TR" sz="1400" dirty="0">
                        <a:solidFill>
                          <a:schemeClr val="tx1"/>
                        </a:solidFill>
                        <a:latin typeface="Arial Black" pitchFamily="34" charset="0"/>
                      </a:endParaRPr>
                    </a:p>
                  </a:txBody>
                  <a:tcPr/>
                </a:tc>
                <a:tc>
                  <a:txBody>
                    <a:bodyPr/>
                    <a:lstStyle/>
                    <a:p>
                      <a:pPr algn="ctr"/>
                      <a:r>
                        <a:rPr lang="tr-TR" sz="1400" dirty="0" smtClean="0">
                          <a:latin typeface="Arial Black" pitchFamily="34" charset="0"/>
                        </a:rPr>
                        <a:t>Puan Türü</a:t>
                      </a:r>
                      <a:endParaRPr lang="tr-TR" sz="14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503072">
                <a:tc>
                  <a:txBody>
                    <a:bodyPr/>
                    <a:lstStyle/>
                    <a:p>
                      <a:pPr algn="ctr"/>
                      <a:r>
                        <a:rPr lang="tr-TR" sz="1800" baseline="0" dirty="0" smtClean="0">
                          <a:latin typeface="Arial Black" pitchFamily="34" charset="0"/>
                        </a:rPr>
                        <a:t>ODTÜ</a:t>
                      </a:r>
                      <a:endParaRPr lang="tr-TR" sz="1800" dirty="0">
                        <a:latin typeface="Arial Black" pitchFamily="34" charset="0"/>
                      </a:endParaRPr>
                    </a:p>
                  </a:txBody>
                  <a:tcPr marL="9525" marR="9525" marT="9525" marB="0" anchor="ctr"/>
                </a:tc>
                <a:tc>
                  <a:txBody>
                    <a:bodyPr/>
                    <a:lstStyle/>
                    <a:p>
                      <a:pPr algn="ctr"/>
                      <a:r>
                        <a:rPr lang="tr-TR" sz="1400" dirty="0" smtClean="0">
                          <a:latin typeface="Arial Black" pitchFamily="34" charset="0"/>
                        </a:rPr>
                        <a:t>YGS-1</a:t>
                      </a:r>
                      <a:endParaRPr lang="tr-TR" sz="1400" dirty="0">
                        <a:latin typeface="Arial Black" pitchFamily="34" charset="0"/>
                      </a:endParaRPr>
                    </a:p>
                  </a:txBody>
                  <a:tcPr/>
                </a:tc>
                <a:tc>
                  <a:txBody>
                    <a:bodyPr/>
                    <a:lstStyle/>
                    <a:p>
                      <a:pPr algn="ctr" fontAlgn="ctr"/>
                      <a:r>
                        <a:rPr lang="tr-TR" sz="1600" b="0" i="0" u="none" strike="noStrike" dirty="0">
                          <a:solidFill>
                            <a:srgbClr val="000000"/>
                          </a:solidFill>
                          <a:latin typeface="Arial Black" pitchFamily="34" charset="0"/>
                        </a:rPr>
                        <a:t>93600</a:t>
                      </a:r>
                    </a:p>
                  </a:txBody>
                  <a:tcPr marL="9525" marR="9525" marT="9525" marB="0" anchor="ctr"/>
                </a:tc>
                <a:tc>
                  <a:txBody>
                    <a:bodyPr/>
                    <a:lstStyle/>
                    <a:p>
                      <a:pPr algn="ctr" fontAlgn="ctr"/>
                      <a:r>
                        <a:rPr lang="tr-TR" sz="1600" b="0" i="0" u="none" strike="noStrike" dirty="0">
                          <a:solidFill>
                            <a:srgbClr val="000000"/>
                          </a:solidFill>
                          <a:latin typeface="Arial Black" pitchFamily="34" charset="0"/>
                        </a:rPr>
                        <a:t>361,985</a:t>
                      </a:r>
                    </a:p>
                  </a:txBody>
                  <a:tcPr marL="9525" marR="9525" marT="9525" marB="0" anchor="ctr"/>
                </a:tc>
              </a:tr>
              <a:tr h="452506">
                <a:tc>
                  <a:txBody>
                    <a:bodyPr/>
                    <a:lstStyle/>
                    <a:p>
                      <a:pPr algn="ctr"/>
                      <a:r>
                        <a:rPr lang="tr-TR" dirty="0" smtClean="0">
                          <a:latin typeface="Arial Black" pitchFamily="34" charset="0"/>
                        </a:rPr>
                        <a:t>Hacettepe</a:t>
                      </a:r>
                      <a:r>
                        <a:rPr lang="tr-TR" baseline="0" dirty="0" smtClean="0">
                          <a:latin typeface="Arial Black" pitchFamily="34" charset="0"/>
                        </a:rPr>
                        <a:t> Üniversitesi</a:t>
                      </a:r>
                      <a:endParaRPr lang="tr-TR" dirty="0">
                        <a:latin typeface="Arial Black" pitchFamily="34" charset="0"/>
                      </a:endParaRPr>
                    </a:p>
                  </a:txBody>
                  <a:tcPr marL="9525" marR="9525" marT="9525" marB="0" anchor="ctr"/>
                </a:tc>
                <a:tc>
                  <a:txBody>
                    <a:bodyPr/>
                    <a:lstStyle/>
                    <a:p>
                      <a:pPr algn="ctr"/>
                      <a:r>
                        <a:rPr lang="tr-TR" sz="1400" dirty="0" smtClean="0">
                          <a:latin typeface="Arial Black" pitchFamily="34" charset="0"/>
                        </a:rPr>
                        <a:t>YGS-1</a:t>
                      </a:r>
                      <a:endParaRPr lang="tr-TR" sz="1400" dirty="0">
                        <a:latin typeface="Arial Black" pitchFamily="34" charset="0"/>
                      </a:endParaRPr>
                    </a:p>
                  </a:txBody>
                  <a:tcPr/>
                </a:tc>
                <a:tc>
                  <a:txBody>
                    <a:bodyPr/>
                    <a:lstStyle/>
                    <a:p>
                      <a:pPr algn="ctr" fontAlgn="ctr"/>
                      <a:r>
                        <a:rPr lang="tr-TR" sz="1400" b="0" i="0" u="none" strike="noStrike">
                          <a:solidFill>
                            <a:srgbClr val="000000"/>
                          </a:solidFill>
                          <a:latin typeface="Arial Black" pitchFamily="34" charset="0"/>
                        </a:rPr>
                        <a:t>176000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312,427</a:t>
                      </a:r>
                    </a:p>
                  </a:txBody>
                  <a:tcPr marL="9525" marR="9525" marT="9525" marB="0" anchor="ctr"/>
                </a:tc>
              </a:tr>
              <a:tr h="452506">
                <a:tc>
                  <a:txBody>
                    <a:bodyPr/>
                    <a:lstStyle/>
                    <a:p>
                      <a:pPr algn="ctr"/>
                      <a:r>
                        <a:rPr lang="tr-TR" dirty="0" smtClean="0">
                          <a:latin typeface="Arial Black" pitchFamily="34" charset="0"/>
                        </a:rPr>
                        <a:t>Yüzüncü Yıl Üniversitesi</a:t>
                      </a:r>
                      <a:endParaRPr lang="tr-TR" dirty="0">
                        <a:latin typeface="Arial Black" pitchFamily="34" charset="0"/>
                      </a:endParaRPr>
                    </a:p>
                  </a:txBody>
                  <a:tcPr marL="9525" marR="9525" marT="9525" marB="0" anchor="ctr"/>
                </a:tc>
                <a:tc>
                  <a:txBody>
                    <a:bodyPr/>
                    <a:lstStyle/>
                    <a:p>
                      <a:pPr algn="ctr"/>
                      <a:r>
                        <a:rPr lang="tr-TR" sz="1400" dirty="0" smtClean="0">
                          <a:latin typeface="Arial Black" pitchFamily="34" charset="0"/>
                        </a:rPr>
                        <a:t>YGS-1</a:t>
                      </a:r>
                      <a:endParaRPr lang="tr-TR" sz="1400" dirty="0">
                        <a:latin typeface="Arial Black" pitchFamily="34" charset="0"/>
                      </a:endParaRPr>
                    </a:p>
                  </a:txBody>
                  <a:tcPr/>
                </a:tc>
                <a:tc>
                  <a:txBody>
                    <a:bodyPr/>
                    <a:lstStyle/>
                    <a:p>
                      <a:pPr algn="ctr" fontAlgn="ctr"/>
                      <a:r>
                        <a:rPr lang="tr-TR" sz="1400" b="0" i="0" u="none" strike="noStrike">
                          <a:solidFill>
                            <a:srgbClr val="000000"/>
                          </a:solidFill>
                          <a:latin typeface="Arial Black" pitchFamily="34" charset="0"/>
                        </a:rPr>
                        <a:t>316000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268,03</a:t>
                      </a:r>
                    </a:p>
                  </a:txBody>
                  <a:tcPr marL="9525" marR="9525" marT="9525" marB="0" anchor="ctr"/>
                </a:tc>
              </a:tr>
              <a:tr h="452506">
                <a:tc>
                  <a:txBody>
                    <a:bodyPr/>
                    <a:lstStyle/>
                    <a:p>
                      <a:pPr algn="ctr"/>
                      <a:r>
                        <a:rPr lang="tr-TR" dirty="0" smtClean="0">
                          <a:latin typeface="Arial Black" pitchFamily="34" charset="0"/>
                        </a:rPr>
                        <a:t>Siirt Üniversitesi</a:t>
                      </a:r>
                      <a:endParaRPr lang="tr-TR" dirty="0">
                        <a:latin typeface="Arial Black" pitchFamily="34" charset="0"/>
                      </a:endParaRPr>
                    </a:p>
                  </a:txBody>
                  <a:tcPr/>
                </a:tc>
                <a:tc>
                  <a:txBody>
                    <a:bodyPr/>
                    <a:lstStyle/>
                    <a:p>
                      <a:pPr algn="ctr"/>
                      <a:r>
                        <a:rPr lang="tr-TR" sz="1400" dirty="0" smtClean="0">
                          <a:latin typeface="Arial Black" pitchFamily="34" charset="0"/>
                        </a:rPr>
                        <a:t>YGS-1</a:t>
                      </a:r>
                      <a:endParaRPr lang="tr-TR" sz="1400" dirty="0">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354000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260,048</a:t>
                      </a:r>
                    </a:p>
                  </a:txBody>
                  <a:tcPr marL="9525" marR="9525" marT="9525" marB="0"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Bilişim </a:t>
                      </a:r>
                      <a:r>
                        <a:rPr lang="tr-TR" sz="3600" b="1" i="0" u="none" strike="noStrike" dirty="0">
                          <a:solidFill>
                            <a:srgbClr val="333333"/>
                          </a:solidFill>
                          <a:latin typeface="Times New Roman"/>
                        </a:rPr>
                        <a:t>Teknolojileri</a:t>
                      </a: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84,87207</a:t>
                      </a:r>
                      <a:endParaRPr lang="tr-TR" sz="36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859</a:t>
                      </a:r>
                      <a:endParaRPr lang="tr-TR" sz="36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568952" cy="508918"/>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tr-TR" dirty="0" smtClean="0"/>
              <a:t>BIYOLOJI </a:t>
            </a:r>
            <a:endParaRPr lang="tr-TR" dirty="0"/>
          </a:p>
        </p:txBody>
      </p:sp>
      <p:sp>
        <p:nvSpPr>
          <p:cNvPr id="3" name="2 İçerik Yer Tutucusu"/>
          <p:cNvSpPr>
            <a:spLocks noGrp="1"/>
          </p:cNvSpPr>
          <p:nvPr>
            <p:ph sz="quarter" idx="1"/>
          </p:nvPr>
        </p:nvSpPr>
        <p:spPr>
          <a:xfrm>
            <a:off x="179512" y="836712"/>
            <a:ext cx="8568952" cy="5832648"/>
          </a:xfrm>
        </p:spPr>
        <p:style>
          <a:lnRef idx="0">
            <a:schemeClr val="dk1"/>
          </a:lnRef>
          <a:fillRef idx="3">
            <a:schemeClr val="dk1"/>
          </a:fillRef>
          <a:effectRef idx="3">
            <a:schemeClr val="dk1"/>
          </a:effectRef>
          <a:fontRef idx="minor">
            <a:schemeClr val="lt1"/>
          </a:fontRef>
        </p:style>
        <p:txBody>
          <a:bodyPr>
            <a:normAutofit fontScale="55000" lnSpcReduction="20000"/>
          </a:bodyPr>
          <a:lstStyle/>
          <a:p>
            <a:pPr fontAlgn="base"/>
            <a:r>
              <a:rPr lang="tr-TR" b="1" dirty="0" smtClean="0">
                <a:solidFill>
                  <a:srgbClr val="FF0000"/>
                </a:solidFill>
              </a:rPr>
              <a:t>Kısaca</a:t>
            </a:r>
          </a:p>
          <a:p>
            <a:pPr fontAlgn="base"/>
            <a:r>
              <a:rPr lang="tr-TR" b="1" dirty="0" smtClean="0"/>
              <a:t>Biyoloji, canlı türlerinin tanımlanması, sınıflandırılması, yaşamı ve evrimini etkileyen koşullar üzerinde araştırmalar yapan bir bilim dalıdır. Biyoloji Programı; canlıların evrimi, yeryüzünde dağılımları, anatomileri ve fizyolojileri konusunda öğretim yapmayı amaçlar. </a:t>
            </a:r>
            <a:br>
              <a:rPr lang="tr-TR" b="1" dirty="0" smtClean="0"/>
            </a:br>
            <a:r>
              <a:rPr lang="tr-TR" b="1" dirty="0" smtClean="0"/>
              <a:t/>
            </a:r>
            <a:br>
              <a:rPr lang="tr-TR" b="1" dirty="0" smtClean="0"/>
            </a:br>
            <a:r>
              <a:rPr lang="tr-TR" b="1" dirty="0" smtClean="0">
                <a:solidFill>
                  <a:srgbClr val="FF0000"/>
                </a:solidFill>
              </a:rPr>
              <a:t>Kişisel Özellikler</a:t>
            </a:r>
          </a:p>
          <a:p>
            <a:pPr fontAlgn="base"/>
            <a:r>
              <a:rPr lang="tr-TR" b="1" dirty="0" smtClean="0"/>
              <a:t>Biyoloji Programında okumak isteyenlerin; fen derslerinde başarılı, canlılara karşı ilgili, meraklı, gözlemci, sabırlı, akademik yeteneği yüksek, görme duyusu ve belleği güçlü, renkleri ayırt edebilen kimseler olmaları gerekir. </a:t>
            </a:r>
            <a:br>
              <a:rPr lang="tr-TR" b="1" dirty="0" smtClean="0"/>
            </a:br>
            <a:r>
              <a:rPr lang="tr-TR" b="1" dirty="0" smtClean="0"/>
              <a:t/>
            </a:r>
            <a:br>
              <a:rPr lang="tr-TR" b="1" dirty="0" smtClean="0"/>
            </a:br>
            <a:r>
              <a:rPr lang="tr-TR" b="1" dirty="0" smtClean="0">
                <a:solidFill>
                  <a:srgbClr val="FF0000"/>
                </a:solidFill>
              </a:rPr>
              <a:t>Dersler ve Eğitim Süreleri</a:t>
            </a:r>
          </a:p>
          <a:p>
            <a:pPr fontAlgn="base"/>
            <a:r>
              <a:rPr lang="tr-TR" b="1" dirty="0" smtClean="0"/>
              <a:t>Biyoloji Programında dört yıllık eğitim kuramsal ve uygulamalı olarak yürütülür. Öğretim süresince; Genel Biyoloji, Moleküler Biyoloji, Kimya, İstatistik, Sistematik Botanik, Hayvan Histolojisi, Biyokimya, Genetik ve Fizyoloji gibi dersler okutulmaktadır. Bu alan genel olarak, botanik, zooloji, mikrobiyoloji, ekoloji ve hidrobiyoloji başlıkları altında toplanabilir. İlk yıl öğrencilere temel bilimler, genel biyoloji (kimya, fizik, </a:t>
            </a:r>
            <a:r>
              <a:rPr lang="tr-TR" b="1" dirty="0" err="1" smtClean="0"/>
              <a:t>biyometri</a:t>
            </a:r>
            <a:r>
              <a:rPr lang="tr-TR" b="1" dirty="0" smtClean="0"/>
              <a:t> ve jeoloji) konularında dersler verilir. İkinci, üçüncü ve dördüncü yıllarda botanik ve zooloji, hücre biyolojisi, genetik, fizyoloji, anatomi gibi alanlarda dersler verilir. Öğrenciler laboratuarda uygulama çalışmaları yaparlar. Uygulama çalışmalarının bir bölümü de arazide yapılır. </a:t>
            </a:r>
            <a:br>
              <a:rPr lang="tr-TR" b="1" dirty="0" smtClean="0"/>
            </a:br>
            <a:r>
              <a:rPr lang="tr-TR" b="1" dirty="0" smtClean="0"/>
              <a:t/>
            </a:r>
            <a:br>
              <a:rPr lang="tr-TR" b="1" dirty="0" smtClean="0"/>
            </a:br>
            <a:r>
              <a:rPr lang="tr-TR" b="1" dirty="0" smtClean="0">
                <a:solidFill>
                  <a:srgbClr val="FF0000"/>
                </a:solidFill>
              </a:rPr>
              <a:t>Sosyal Statü ve Unvanlar</a:t>
            </a:r>
          </a:p>
          <a:p>
            <a:pPr fontAlgn="base"/>
            <a:r>
              <a:rPr lang="tr-TR" b="1" dirty="0" smtClean="0"/>
              <a:t>Biyoloji Programını bitirenlere "Biyolog" unvanı verilir.</a:t>
            </a:r>
            <a:br>
              <a:rPr lang="tr-TR" b="1" dirty="0" smtClean="0"/>
            </a:br>
            <a:r>
              <a:rPr lang="tr-TR" b="1" dirty="0" smtClean="0"/>
              <a:t/>
            </a:r>
            <a:br>
              <a:rPr lang="tr-TR" b="1" dirty="0" smtClean="0"/>
            </a:br>
            <a:r>
              <a:rPr lang="tr-TR" b="1" dirty="0" smtClean="0">
                <a:solidFill>
                  <a:srgbClr val="FF0000"/>
                </a:solidFill>
              </a:rPr>
              <a:t>Çalışma Sahaları</a:t>
            </a:r>
          </a:p>
          <a:p>
            <a:r>
              <a:rPr lang="tr-TR" b="1" dirty="0" smtClean="0"/>
              <a:t>Biyologlar, günümüzde yoğun olarak hastanelerde, üniversitelerin tıp fakültelerinde, hidrobiyoloji araştırma merkezlerinde, bakanlıklara bağlı kuruluşlarda, özel sektörde, ilaç ve besin endüstrisinde çalışmaktadırlar. Pedagojik formasyon alanlar Milli Eğitim Bakanlığına bağlı kamu ve özel sektör okullarında ya da dershanelerde öğretmenlik yapmaktadırlar. Biyoloji bölümünü bitirenler, sağlık, çevre sorunları, beslenme ve eğitim gibi alanlarda çalışabilseler de iş bulma olanakları sınırlıdır. Araştırmacı olarak çalışmak isteyenlerin lisansüstü eğitim yapmaları gerekir. Tarım, tıp, eczacılık, veterinerlik, biyologların uygulama alanlarıdır.</a:t>
            </a:r>
            <a:br>
              <a:rPr lang="tr-TR" b="1" dirty="0" smtClean="0"/>
            </a:br>
            <a:endParaRPr lang="tr-TR"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509121"/>
          <a:ext cx="9144000" cy="2376263"/>
        </p:xfrm>
        <a:graphic>
          <a:graphicData uri="http://schemas.openxmlformats.org/drawingml/2006/table">
            <a:tbl>
              <a:tblPr firstRow="1" bandRow="1">
                <a:tableStyleId>{284E427A-3D55-4303-BF80-6455036E1DE7}</a:tableStyleId>
              </a:tblPr>
              <a:tblGrid>
                <a:gridCol w="3483429"/>
                <a:gridCol w="1596571"/>
                <a:gridCol w="2032000"/>
                <a:gridCol w="2032000"/>
              </a:tblGrid>
              <a:tr h="432047">
                <a:tc>
                  <a:txBody>
                    <a:bodyPr/>
                    <a:lstStyle/>
                    <a:p>
                      <a:pPr algn="ctr"/>
                      <a:r>
                        <a:rPr lang="tr-TR" sz="1400" dirty="0" smtClean="0"/>
                        <a:t>Üniversite</a:t>
                      </a:r>
                      <a:endParaRPr lang="tr-TR" sz="1400" dirty="0">
                        <a:solidFill>
                          <a:schemeClr val="tx1"/>
                        </a:solidFill>
                        <a:latin typeface="Arial Black" pitchFamily="34" charset="0"/>
                      </a:endParaRPr>
                    </a:p>
                  </a:txBody>
                  <a:tcPr/>
                </a:tc>
                <a:tc>
                  <a:txBody>
                    <a:bodyPr/>
                    <a:lstStyle/>
                    <a:p>
                      <a:pPr algn="ctr"/>
                      <a:r>
                        <a:rPr lang="tr-TR" sz="1400" dirty="0" smtClean="0"/>
                        <a:t>Puan Türü</a:t>
                      </a:r>
                      <a:endParaRPr lang="tr-TR" sz="14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27118">
                <a:tc>
                  <a:txBody>
                    <a:bodyPr/>
                    <a:lstStyle/>
                    <a:p>
                      <a:pPr algn="ctr"/>
                      <a:r>
                        <a:rPr lang="tr-TR" sz="1600" baseline="0" dirty="0" smtClean="0">
                          <a:latin typeface="Arial Black" pitchFamily="34" charset="0"/>
                        </a:rPr>
                        <a:t>ODTÜ</a:t>
                      </a:r>
                      <a:endParaRPr lang="tr-TR" sz="1600" dirty="0">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MF-2</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56000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366,223</a:t>
                      </a:r>
                    </a:p>
                  </a:txBody>
                  <a:tcPr marL="9525" marR="9525" marT="9525" marB="0" anchor="ctr"/>
                </a:tc>
              </a:tr>
              <a:tr h="449662">
                <a:tc>
                  <a:txBody>
                    <a:bodyPr/>
                    <a:lstStyle/>
                    <a:p>
                      <a:pPr algn="ctr"/>
                      <a:r>
                        <a:rPr lang="tr-TR" sz="1600" dirty="0" smtClean="0">
                          <a:latin typeface="Arial Black" pitchFamily="34" charset="0"/>
                        </a:rPr>
                        <a:t>Hacettepe</a:t>
                      </a:r>
                      <a:r>
                        <a:rPr lang="tr-TR" sz="1600" baseline="0" dirty="0" smtClean="0">
                          <a:latin typeface="Arial Black" pitchFamily="34" charset="0"/>
                        </a:rPr>
                        <a:t>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MF-2</a:t>
                      </a:r>
                    </a:p>
                  </a:txBody>
                  <a:tcPr marL="9525" marR="9525" marT="9525" marB="0" anchor="ctr"/>
                </a:tc>
                <a:tc>
                  <a:txBody>
                    <a:bodyPr/>
                    <a:lstStyle/>
                    <a:p>
                      <a:pPr algn="ctr" fontAlgn="ctr"/>
                      <a:r>
                        <a:rPr lang="tr-TR" sz="1400" b="0" i="0" u="none" strike="noStrike">
                          <a:solidFill>
                            <a:srgbClr val="000000"/>
                          </a:solidFill>
                          <a:latin typeface="Arial Black" pitchFamily="34" charset="0"/>
                        </a:rPr>
                        <a:t>173000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259,368</a:t>
                      </a:r>
                    </a:p>
                  </a:txBody>
                  <a:tcPr marL="9525" marR="9525" marT="9525" marB="0" anchor="ctr"/>
                </a:tc>
              </a:tr>
              <a:tr h="449662">
                <a:tc>
                  <a:txBody>
                    <a:bodyPr/>
                    <a:lstStyle/>
                    <a:p>
                      <a:pPr algn="ctr"/>
                      <a:r>
                        <a:rPr lang="tr-TR" sz="1600" dirty="0" smtClean="0">
                          <a:latin typeface="Arial Black" pitchFamily="34" charset="0"/>
                        </a:rPr>
                        <a:t>Yüzüncü Yıl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MF-2</a:t>
                      </a:r>
                    </a:p>
                  </a:txBody>
                  <a:tcPr marL="9525" marR="9525" marT="9525" marB="0" anchor="ctr"/>
                </a:tc>
                <a:tc>
                  <a:txBody>
                    <a:bodyPr/>
                    <a:lstStyle/>
                    <a:p>
                      <a:pPr algn="ctr" fontAlgn="ctr"/>
                      <a:r>
                        <a:rPr lang="tr-TR" sz="1400" b="0" i="0" u="none" strike="noStrike">
                          <a:solidFill>
                            <a:srgbClr val="000000"/>
                          </a:solidFill>
                          <a:latin typeface="Arial Black" pitchFamily="34" charset="0"/>
                        </a:rPr>
                        <a:t>249000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222,046</a:t>
                      </a:r>
                    </a:p>
                  </a:txBody>
                  <a:tcPr marL="9525" marR="9525" marT="9525" marB="0" anchor="ctr"/>
                </a:tc>
              </a:tr>
              <a:tr h="717774">
                <a:tc>
                  <a:txBody>
                    <a:bodyPr/>
                    <a:lstStyle/>
                    <a:p>
                      <a:pPr algn="ctr"/>
                      <a:r>
                        <a:rPr lang="tr-TR" sz="1600" dirty="0" smtClean="0">
                          <a:latin typeface="Arial Black" pitchFamily="34" charset="0"/>
                        </a:rPr>
                        <a:t>Abant</a:t>
                      </a:r>
                      <a:r>
                        <a:rPr lang="tr-TR" sz="1600" baseline="0" dirty="0" smtClean="0">
                          <a:latin typeface="Arial Black" pitchFamily="34" charset="0"/>
                        </a:rPr>
                        <a:t> İzzet Baysal </a:t>
                      </a:r>
                      <a:r>
                        <a:rPr lang="tr-TR" sz="1600" dirty="0" smtClean="0">
                          <a:latin typeface="Arial Black" pitchFamily="34" charset="0"/>
                        </a:rPr>
                        <a:t>Üniversitesi</a:t>
                      </a:r>
                      <a:endParaRPr lang="tr-TR" sz="1600" dirty="0">
                        <a:latin typeface="Arial Black" pitchFamily="34" charset="0"/>
                      </a:endParaRPr>
                    </a:p>
                  </a:txBody>
                  <a:tcPr/>
                </a:tc>
                <a:tc>
                  <a:txBody>
                    <a:bodyPr/>
                    <a:lstStyle/>
                    <a:p>
                      <a:pPr algn="ctr" fontAlgn="ctr"/>
                      <a:r>
                        <a:rPr lang="tr-TR" sz="1400" b="0" i="0" u="none" strike="noStrike" dirty="0">
                          <a:solidFill>
                            <a:srgbClr val="000000"/>
                          </a:solidFill>
                          <a:latin typeface="Arial Black" pitchFamily="34" charset="0"/>
                        </a:rPr>
                        <a:t>MF-2</a:t>
                      </a:r>
                    </a:p>
                  </a:txBody>
                  <a:tcPr marL="9525" marR="9525" marT="9525" marB="0" anchor="ctr"/>
                </a:tc>
                <a:tc>
                  <a:txBody>
                    <a:bodyPr/>
                    <a:lstStyle/>
                    <a:p>
                      <a:pPr algn="ctr" fontAlgn="ctr"/>
                      <a:r>
                        <a:rPr lang="tr-TR" sz="1400" b="0" i="0" u="none" strike="noStrike">
                          <a:solidFill>
                            <a:srgbClr val="000000"/>
                          </a:solidFill>
                          <a:latin typeface="Arial Black" pitchFamily="34" charset="0"/>
                        </a:rPr>
                        <a:t>243000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225,92</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a:p>
                  </a:txBody>
                  <a:tcPr marL="47625" marR="47625" marT="47625" marB="47625" anchor="ctr"/>
                </a:tc>
                <a:tc>
                  <a:txBody>
                    <a:bodyPr/>
                    <a:lstStyle/>
                    <a:p>
                      <a:pPr algn="ctr" fontAlgn="ctr"/>
                      <a:r>
                        <a:rPr lang="tr-TR" sz="1200" b="1"/>
                        <a:t>Yıllar Toplamı</a:t>
                      </a:r>
                    </a:p>
                  </a:txBody>
                  <a:tcPr marL="47625" marR="47625" marT="47625" marB="47625" anchor="ctr"/>
                </a:tc>
                <a:tc>
                  <a:txBody>
                    <a:bodyPr/>
                    <a:lstStyle/>
                    <a:p>
                      <a:pPr algn="ctr" fontAlgn="ctr"/>
                      <a:r>
                        <a:rPr lang="tr-TR" sz="1200" b="1"/>
                        <a:t>625</a:t>
                      </a:r>
                    </a:p>
                  </a:txBody>
                  <a:tcPr marL="47625" marR="47625" marT="47625" marB="47625" anchor="ctr"/>
                </a:tc>
                <a:tc>
                  <a:txBody>
                    <a:bodyPr/>
                    <a:lstStyle/>
                    <a:p>
                      <a:pPr algn="ctr" fontAlgn="ctr"/>
                      <a:r>
                        <a:rPr lang="tr-TR" sz="1200" b="1"/>
                        <a:t>30</a:t>
                      </a:r>
                    </a:p>
                  </a:txBody>
                  <a:tcPr marL="47625" marR="47625" marT="47625" marB="47625" anchor="ctr"/>
                </a:tc>
                <a:tc>
                  <a:txBody>
                    <a:bodyPr/>
                    <a:lstStyle/>
                    <a:p>
                      <a:pPr algn="ctr" fontAlgn="ctr"/>
                      <a:r>
                        <a:rPr lang="tr-TR" sz="1200" b="1"/>
                        <a:t>---</a:t>
                      </a:r>
                    </a:p>
                  </a:txBody>
                  <a:tcPr marL="47625" marR="47625" marT="47625" marB="47625" anchor="ctr"/>
                </a:tc>
                <a:tc>
                  <a:txBody>
                    <a:bodyPr/>
                    <a:lstStyle/>
                    <a:p>
                      <a:pPr algn="ctr" fontAlgn="ctr"/>
                      <a:r>
                        <a:rPr lang="tr-TR" sz="1200" b="1"/>
                        <a:t>98.788</a:t>
                      </a:r>
                    </a:p>
                  </a:txBody>
                  <a:tcPr marL="47625" marR="47625" marT="47625" marB="47625" anchor="ctr"/>
                </a:tc>
              </a:tr>
              <a:tr h="623455">
                <a:tc>
                  <a:txBody>
                    <a:bodyPr/>
                    <a:lstStyle/>
                    <a:p>
                      <a:pPr algn="ctr" fontAlgn="ctr"/>
                      <a:r>
                        <a:rPr lang="tr-TR" sz="1200"/>
                        <a:t>Biolog</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68</a:t>
                      </a:r>
                    </a:p>
                  </a:txBody>
                  <a:tcPr marL="47625" marR="47625" marT="47625" marB="47625" anchor="ctr"/>
                </a:tc>
                <a:tc>
                  <a:txBody>
                    <a:bodyPr/>
                    <a:lstStyle/>
                    <a:p>
                      <a:pPr algn="ctr" fontAlgn="ctr"/>
                      <a:r>
                        <a:rPr lang="tr-TR" sz="1200"/>
                        <a:t>30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91.476</a:t>
                      </a:r>
                    </a:p>
                  </a:txBody>
                  <a:tcPr marL="47625" marR="47625" marT="47625" marB="47625" anchor="ctr"/>
                </a:tc>
              </a:tr>
              <a:tr h="623455">
                <a:tc>
                  <a:txBody>
                    <a:bodyPr/>
                    <a:lstStyle/>
                    <a:p>
                      <a:pPr algn="ctr" fontAlgn="ctr"/>
                      <a:r>
                        <a:rPr lang="tr-TR" sz="1200"/>
                        <a:t>Biolog</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86.270</a:t>
                      </a:r>
                    </a:p>
                  </a:txBody>
                  <a:tcPr marL="47625" marR="47625" marT="47625" marB="47625" anchor="ctr"/>
                </a:tc>
                <a:tc>
                  <a:txBody>
                    <a:bodyPr/>
                    <a:lstStyle/>
                    <a:p>
                      <a:pPr algn="ctr" fontAlgn="ctr"/>
                      <a:r>
                        <a:rPr lang="tr-TR" sz="1200"/>
                        <a:t>96.723</a:t>
                      </a:r>
                    </a:p>
                  </a:txBody>
                  <a:tcPr marL="47625" marR="47625" marT="47625" marB="47625" anchor="ctr"/>
                </a:tc>
              </a:tr>
              <a:tr h="623455">
                <a:tc>
                  <a:txBody>
                    <a:bodyPr/>
                    <a:lstStyle/>
                    <a:p>
                      <a:pPr algn="ctr" fontAlgn="ctr"/>
                      <a:r>
                        <a:rPr lang="tr-TR" sz="1200"/>
                        <a:t>Biolog</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86.592</a:t>
                      </a:r>
                    </a:p>
                  </a:txBody>
                  <a:tcPr marL="47625" marR="47625" marT="47625" marB="47625" anchor="ctr"/>
                </a:tc>
                <a:tc>
                  <a:txBody>
                    <a:bodyPr/>
                    <a:lstStyle/>
                    <a:p>
                      <a:pPr algn="ctr" fontAlgn="ctr"/>
                      <a:r>
                        <a:rPr lang="tr-TR" sz="1200"/>
                        <a:t>95.675</a:t>
                      </a:r>
                    </a:p>
                  </a:txBody>
                  <a:tcPr marL="47625" marR="47625" marT="47625" marB="47625" anchor="ctr"/>
                </a:tc>
              </a:tr>
              <a:tr h="623455">
                <a:tc>
                  <a:txBody>
                    <a:bodyPr/>
                    <a:lstStyle/>
                    <a:p>
                      <a:pPr algn="ctr" fontAlgn="ctr"/>
                      <a:r>
                        <a:rPr lang="tr-TR" sz="1200"/>
                        <a:t>Biolog</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87.631</a:t>
                      </a:r>
                    </a:p>
                  </a:txBody>
                  <a:tcPr marL="47625" marR="47625" marT="47625" marB="47625" anchor="ctr"/>
                </a:tc>
                <a:tc>
                  <a:txBody>
                    <a:bodyPr/>
                    <a:lstStyle/>
                    <a:p>
                      <a:pPr algn="ctr" fontAlgn="ctr"/>
                      <a:r>
                        <a:rPr lang="tr-TR" sz="1200"/>
                        <a:t>96.286</a:t>
                      </a:r>
                    </a:p>
                  </a:txBody>
                  <a:tcPr marL="47625" marR="47625" marT="47625" marB="47625" anchor="ctr"/>
                </a:tc>
              </a:tr>
              <a:tr h="623455">
                <a:tc>
                  <a:txBody>
                    <a:bodyPr/>
                    <a:lstStyle/>
                    <a:p>
                      <a:pPr algn="ctr" fontAlgn="ctr"/>
                      <a:r>
                        <a:rPr lang="tr-TR" sz="1200" b="1" dirty="0" err="1"/>
                        <a:t>Biolog</a:t>
                      </a: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510</a:t>
                      </a:r>
                    </a:p>
                  </a:txBody>
                  <a:tcPr marL="47625" marR="47625" marT="47625" marB="47625" anchor="ctr">
                    <a:solidFill>
                      <a:srgbClr val="92D050"/>
                    </a:solidFill>
                  </a:tcPr>
                </a:tc>
                <a:tc>
                  <a:txBody>
                    <a:bodyPr/>
                    <a:lstStyle/>
                    <a:p>
                      <a:pPr algn="ctr" fontAlgn="ctr"/>
                      <a:r>
                        <a:rPr lang="tr-TR" sz="1200" b="1" dirty="0"/>
                        <a:t>30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96.723</a:t>
                      </a:r>
                    </a:p>
                  </a:txBody>
                  <a:tcPr marL="47625" marR="47625" marT="47625" marB="47625" anchor="ctr">
                    <a:solidFill>
                      <a:srgbClr val="92D050"/>
                    </a:solidFill>
                  </a:tcPr>
                </a:tc>
              </a:tr>
              <a:tr h="623455">
                <a:tc>
                  <a:txBody>
                    <a:bodyPr/>
                    <a:lstStyle/>
                    <a:p>
                      <a:pPr algn="ctr" fontAlgn="ctr"/>
                      <a:r>
                        <a:rPr lang="tr-TR" sz="1200"/>
                        <a:t>Biyolog</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88.572</a:t>
                      </a:r>
                    </a:p>
                  </a:txBody>
                  <a:tcPr marL="47625" marR="47625" marT="47625" marB="47625" anchor="ctr"/>
                </a:tc>
                <a:tc>
                  <a:txBody>
                    <a:bodyPr/>
                    <a:lstStyle/>
                    <a:p>
                      <a:pPr algn="ctr" fontAlgn="ctr"/>
                      <a:r>
                        <a:rPr lang="tr-TR" sz="1200"/>
                        <a:t>88.675</a:t>
                      </a:r>
                    </a:p>
                  </a:txBody>
                  <a:tcPr marL="47625" marR="47625" marT="47625" marB="47625" anchor="ctr"/>
                </a:tc>
              </a:tr>
              <a:tr h="623455">
                <a:tc>
                  <a:txBody>
                    <a:bodyPr/>
                    <a:lstStyle/>
                    <a:p>
                      <a:pPr algn="ctr" fontAlgn="ctr"/>
                      <a:r>
                        <a:rPr lang="tr-TR" sz="1200"/>
                        <a:t>Biyolog</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88.820</a:t>
                      </a:r>
                    </a:p>
                  </a:txBody>
                  <a:tcPr marL="47625" marR="47625" marT="47625" marB="47625" anchor="ctr"/>
                </a:tc>
                <a:tc>
                  <a:txBody>
                    <a:bodyPr/>
                    <a:lstStyle/>
                    <a:p>
                      <a:pPr algn="ctr" fontAlgn="ctr"/>
                      <a:r>
                        <a:rPr lang="tr-TR" sz="1200"/>
                        <a:t>90.033</a:t>
                      </a:r>
                    </a:p>
                  </a:txBody>
                  <a:tcPr marL="47625" marR="47625" marT="47625" marB="47625" anchor="ctr"/>
                </a:tc>
              </a:tr>
              <a:tr h="623455">
                <a:tc>
                  <a:txBody>
                    <a:bodyPr/>
                    <a:lstStyle/>
                    <a:p>
                      <a:pPr algn="ctr" fontAlgn="ctr"/>
                      <a:r>
                        <a:rPr lang="tr-TR" sz="1200"/>
                        <a:t>Biyolog</a:t>
                      </a:r>
                    </a:p>
                  </a:txBody>
                  <a:tcPr marL="47625" marR="47625" marT="47625" marB="47625" anchor="ctr"/>
                </a:tc>
                <a:tc>
                  <a:txBody>
                    <a:bodyPr/>
                    <a:lstStyle/>
                    <a:p>
                      <a:pPr algn="ctr" fontAlgn="ctr"/>
                      <a:r>
                        <a:rPr lang="tr-TR" sz="1200" dirty="0"/>
                        <a:t>2012</a:t>
                      </a:r>
                    </a:p>
                  </a:txBody>
                  <a:tcPr marL="47625" marR="47625" marT="47625" marB="47625" anchor="ctr"/>
                </a:tc>
                <a:tc>
                  <a:txBody>
                    <a:bodyPr/>
                    <a:lstStyle/>
                    <a:p>
                      <a:pPr algn="ctr" fontAlgn="ctr"/>
                      <a:r>
                        <a:rPr lang="tr-TR" sz="1200"/>
                        <a:t>99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87.718</a:t>
                      </a:r>
                    </a:p>
                  </a:txBody>
                  <a:tcPr marL="47625" marR="47625" marT="47625" marB="47625" anchor="ctr"/>
                </a:tc>
                <a:tc>
                  <a:txBody>
                    <a:bodyPr/>
                    <a:lstStyle/>
                    <a:p>
                      <a:pPr algn="ctr" fontAlgn="ctr"/>
                      <a:r>
                        <a:rPr lang="tr-TR" sz="1200"/>
                        <a:t>96.368</a:t>
                      </a:r>
                    </a:p>
                  </a:txBody>
                  <a:tcPr marL="47625" marR="47625" marT="47625" marB="47625" anchor="ctr"/>
                </a:tc>
              </a:tr>
              <a:tr h="623455">
                <a:tc>
                  <a:txBody>
                    <a:bodyPr/>
                    <a:lstStyle/>
                    <a:p>
                      <a:pPr algn="ctr" fontAlgn="ctr"/>
                      <a:r>
                        <a:rPr lang="tr-TR" sz="1200" b="1" dirty="0"/>
                        <a:t>Biyolog</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106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87.718</a:t>
                      </a:r>
                    </a:p>
                  </a:txBody>
                  <a:tcPr marL="47625" marR="47625" marT="47625" marB="47625" anchor="ctr">
                    <a:solidFill>
                      <a:srgbClr val="92D050"/>
                    </a:solidFill>
                  </a:tcPr>
                </a:tc>
                <a:tc>
                  <a:txBody>
                    <a:bodyPr/>
                    <a:lstStyle/>
                    <a:p>
                      <a:pPr algn="ctr" fontAlgn="ctr"/>
                      <a:r>
                        <a:rPr lang="tr-TR" sz="1200" b="1" dirty="0"/>
                        <a:t>96.368</a:t>
                      </a:r>
                    </a:p>
                  </a:txBody>
                  <a:tcPr marL="47625" marR="47625" marT="47625" marB="47625"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857250">
                <a:tc>
                  <a:txBody>
                    <a:bodyPr/>
                    <a:lstStyle/>
                    <a:p>
                      <a:pPr algn="ctr" fontAlgn="ctr"/>
                      <a:r>
                        <a:rPr lang="tr-TR" sz="1100" b="0" dirty="0">
                          <a:solidFill>
                            <a:schemeClr val="tx1"/>
                          </a:solidFill>
                        </a:rPr>
                        <a:t>Kitap </a:t>
                      </a:r>
                      <a:r>
                        <a:rPr lang="tr-TR" sz="1100" b="0" dirty="0" err="1">
                          <a:solidFill>
                            <a:schemeClr val="tx1"/>
                          </a:solidFill>
                        </a:rPr>
                        <a:t>Pataloğu</a:t>
                      </a:r>
                      <a:endParaRPr lang="tr-TR" sz="1100" b="0" dirty="0">
                        <a:solidFill>
                          <a:schemeClr val="tx1"/>
                        </a:solidFill>
                      </a:endParaRP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2012</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6</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88.830</a:t>
                      </a:r>
                    </a:p>
                  </a:txBody>
                  <a:tcPr marL="47625" marR="47625" marT="47625" marB="47625" anchor="ctr">
                    <a:solidFill>
                      <a:schemeClr val="accent3">
                        <a:lumMod val="20000"/>
                        <a:lumOff val="80000"/>
                      </a:schemeClr>
                    </a:solidFill>
                  </a:tcPr>
                </a:tc>
                <a:tc>
                  <a:txBody>
                    <a:bodyPr/>
                    <a:lstStyle/>
                    <a:p>
                      <a:pPr algn="ctr" fontAlgn="ctr"/>
                      <a:r>
                        <a:rPr lang="tr-TR" sz="1100" b="0" dirty="0">
                          <a:solidFill>
                            <a:schemeClr val="tx1"/>
                          </a:solidFill>
                        </a:rPr>
                        <a:t>91.639</a:t>
                      </a:r>
                    </a:p>
                  </a:txBody>
                  <a:tcPr marL="47625" marR="47625" marT="47625" marB="47625" anchor="ctr">
                    <a:solidFill>
                      <a:schemeClr val="accent3">
                        <a:lumMod val="20000"/>
                        <a:lumOff val="80000"/>
                      </a:schemeClr>
                    </a:solidFill>
                  </a:tcPr>
                </a:tc>
              </a:tr>
              <a:tr h="857250">
                <a:tc>
                  <a:txBody>
                    <a:bodyPr/>
                    <a:lstStyle/>
                    <a:p>
                      <a:pPr algn="ctr" fontAlgn="ctr"/>
                      <a:r>
                        <a:rPr lang="tr-TR" sz="1100" b="1" dirty="0"/>
                        <a:t>Kitap </a:t>
                      </a:r>
                      <a:r>
                        <a:rPr lang="tr-TR" sz="1100" b="1" dirty="0" err="1"/>
                        <a:t>Pataloğu</a:t>
                      </a: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6</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88.830</a:t>
                      </a:r>
                    </a:p>
                  </a:txBody>
                  <a:tcPr marL="47625" marR="47625" marT="47625" marB="47625" anchor="ctr">
                    <a:solidFill>
                      <a:srgbClr val="92D050"/>
                    </a:solidFill>
                  </a:tcPr>
                </a:tc>
                <a:tc>
                  <a:txBody>
                    <a:bodyPr/>
                    <a:lstStyle/>
                    <a:p>
                      <a:pPr algn="ctr" fontAlgn="ctr"/>
                      <a:r>
                        <a:rPr lang="tr-TR" sz="1100" b="1" dirty="0"/>
                        <a:t>91.639</a:t>
                      </a:r>
                    </a:p>
                  </a:txBody>
                  <a:tcPr marL="47625" marR="47625" marT="47625" marB="47625" anchor="ctr">
                    <a:solidFill>
                      <a:srgbClr val="92D050"/>
                    </a:solidFill>
                  </a:tcPr>
                </a:tc>
              </a:tr>
              <a:tr h="857250">
                <a:tc>
                  <a:txBody>
                    <a:bodyPr/>
                    <a:lstStyle/>
                    <a:p>
                      <a:pPr algn="ctr" fontAlgn="ctr"/>
                      <a:r>
                        <a:rPr lang="tr-TR" sz="1100"/>
                        <a:t>Kitap Patoloğu</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dirty="0"/>
                        <a:t>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98.788</a:t>
                      </a:r>
                    </a:p>
                  </a:txBody>
                  <a:tcPr marL="47625" marR="47625" marT="47625" marB="47625" anchor="ctr"/>
                </a:tc>
                <a:tc>
                  <a:txBody>
                    <a:bodyPr/>
                    <a:lstStyle/>
                    <a:p>
                      <a:pPr algn="ctr" fontAlgn="ctr"/>
                      <a:r>
                        <a:rPr lang="tr-TR" sz="1100"/>
                        <a:t>98.788</a:t>
                      </a:r>
                    </a:p>
                  </a:txBody>
                  <a:tcPr marL="47625" marR="47625" marT="47625" marB="47625" anchor="ctr"/>
                </a:tc>
              </a:tr>
              <a:tr h="857250">
                <a:tc>
                  <a:txBody>
                    <a:bodyPr/>
                    <a:lstStyle/>
                    <a:p>
                      <a:pPr algn="ctr" fontAlgn="ctr"/>
                      <a:r>
                        <a:rPr lang="tr-TR" sz="1100" b="1" dirty="0"/>
                        <a:t>Kitap </a:t>
                      </a:r>
                      <a:r>
                        <a:rPr lang="tr-TR" sz="1100" b="1" dirty="0" err="1"/>
                        <a:t>Patoloğu</a:t>
                      </a: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98.788</a:t>
                      </a:r>
                    </a:p>
                  </a:txBody>
                  <a:tcPr marL="47625" marR="47625" marT="47625" marB="47625" anchor="ctr">
                    <a:solidFill>
                      <a:srgbClr val="92D050"/>
                    </a:solidFill>
                  </a:tcPr>
                </a:tc>
                <a:tc>
                  <a:txBody>
                    <a:bodyPr/>
                    <a:lstStyle/>
                    <a:p>
                      <a:pPr algn="ctr" fontAlgn="ctr"/>
                      <a:r>
                        <a:rPr lang="tr-TR" sz="1100" b="1" dirty="0"/>
                        <a:t>98.788</a:t>
                      </a:r>
                    </a:p>
                  </a:txBody>
                  <a:tcPr marL="47625" marR="47625" marT="47625" marB="47625" anchor="ctr">
                    <a:solidFill>
                      <a:srgbClr val="92D050"/>
                    </a:solidFill>
                  </a:tcPr>
                </a:tc>
              </a:tr>
              <a:tr h="857250">
                <a:tc>
                  <a:txBody>
                    <a:bodyPr/>
                    <a:lstStyle/>
                    <a:p>
                      <a:pPr algn="ctr" fontAlgn="ctr"/>
                      <a:r>
                        <a:rPr lang="tr-TR" sz="1100" dirty="0"/>
                        <a:t>Uzman</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91.840</a:t>
                      </a:r>
                    </a:p>
                  </a:txBody>
                  <a:tcPr marL="47625" marR="47625" marT="47625" marB="47625" anchor="ctr"/>
                </a:tc>
                <a:tc>
                  <a:txBody>
                    <a:bodyPr/>
                    <a:lstStyle/>
                    <a:p>
                      <a:pPr algn="ctr" fontAlgn="ctr"/>
                      <a:r>
                        <a:rPr lang="tr-TR" sz="1100"/>
                        <a:t>91.840</a:t>
                      </a:r>
                    </a:p>
                  </a:txBody>
                  <a:tcPr marL="47625" marR="47625" marT="47625" marB="47625" anchor="ctr"/>
                </a:tc>
              </a:tr>
              <a:tr h="857250">
                <a:tc>
                  <a:txBody>
                    <a:bodyPr/>
                    <a:lstStyle/>
                    <a:p>
                      <a:pPr algn="ctr" fontAlgn="ctr"/>
                      <a:r>
                        <a:rPr lang="tr-TR" sz="1100" b="1" dirty="0"/>
                        <a:t>Uzman</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91.840</a:t>
                      </a:r>
                    </a:p>
                  </a:txBody>
                  <a:tcPr marL="47625" marR="47625" marT="47625" marB="47625" anchor="ctr">
                    <a:solidFill>
                      <a:srgbClr val="92D050"/>
                    </a:solidFill>
                  </a:tcPr>
                </a:tc>
                <a:tc>
                  <a:txBody>
                    <a:bodyPr/>
                    <a:lstStyle/>
                    <a:p>
                      <a:pPr algn="ctr" fontAlgn="ctr"/>
                      <a:r>
                        <a:rPr lang="tr-TR" sz="1100" b="1" dirty="0"/>
                        <a:t>91.840</a:t>
                      </a:r>
                    </a:p>
                  </a:txBody>
                  <a:tcPr marL="47625" marR="47625" marT="47625" marB="47625" anchor="ctr">
                    <a:solidFill>
                      <a:srgbClr val="92D050"/>
                    </a:solidFill>
                  </a:tcPr>
                </a:tc>
              </a:tr>
              <a:tr h="857250">
                <a:tc>
                  <a:txBody>
                    <a:bodyPr/>
                    <a:lstStyle/>
                    <a:p>
                      <a:pPr algn="ctr" fontAlgn="ctr"/>
                      <a:r>
                        <a:rPr lang="tr-TR" sz="1100"/>
                        <a:t>Veri Hazırlama ve Kontrol İşletmeni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88.514</a:t>
                      </a:r>
                    </a:p>
                  </a:txBody>
                  <a:tcPr marL="47625" marR="47625" marT="47625" marB="47625" anchor="ctr"/>
                </a:tc>
                <a:tc>
                  <a:txBody>
                    <a:bodyPr/>
                    <a:lstStyle/>
                    <a:p>
                      <a:pPr algn="ctr" fontAlgn="ctr"/>
                      <a:r>
                        <a:rPr lang="tr-TR" sz="1100"/>
                        <a:t>88.514</a:t>
                      </a:r>
                    </a:p>
                  </a:txBody>
                  <a:tcPr marL="47625" marR="47625" marT="47625" marB="47625" anchor="ctr"/>
                </a:tc>
              </a:tr>
              <a:tr h="857250">
                <a:tc>
                  <a:txBody>
                    <a:bodyPr/>
                    <a:lstStyle/>
                    <a:p>
                      <a:pPr algn="ctr" fontAlgn="ctr"/>
                      <a:r>
                        <a:rPr lang="tr-TR" sz="1100" b="1" dirty="0"/>
                        <a:t>Veri Hazırlama ve Kontrol İşletmeni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88.514</a:t>
                      </a:r>
                    </a:p>
                  </a:txBody>
                  <a:tcPr marL="47625" marR="47625" marT="47625" marB="47625" anchor="ctr">
                    <a:solidFill>
                      <a:srgbClr val="92D050"/>
                    </a:solidFill>
                  </a:tcPr>
                </a:tc>
                <a:tc>
                  <a:txBody>
                    <a:bodyPr/>
                    <a:lstStyle/>
                    <a:p>
                      <a:pPr algn="ctr" fontAlgn="ctr"/>
                      <a:r>
                        <a:rPr lang="tr-TR" sz="1100" b="1" dirty="0"/>
                        <a:t>88.514</a:t>
                      </a:r>
                    </a:p>
                  </a:txBody>
                  <a:tcPr marL="47625" marR="47625" marT="47625" marB="47625" anchor="ctr">
                    <a:solidFill>
                      <a:srgbClr val="92D050"/>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76064"/>
          </a:xfrm>
        </p:spPr>
        <p:style>
          <a:lnRef idx="3">
            <a:schemeClr val="lt1"/>
          </a:lnRef>
          <a:fillRef idx="1">
            <a:schemeClr val="accent2"/>
          </a:fillRef>
          <a:effectRef idx="1">
            <a:schemeClr val="accent2"/>
          </a:effectRef>
          <a:fontRef idx="minor">
            <a:schemeClr val="lt1"/>
          </a:fontRef>
        </p:style>
        <p:txBody>
          <a:bodyPr>
            <a:normAutofit/>
          </a:bodyPr>
          <a:lstStyle/>
          <a:p>
            <a:pPr algn="ctr"/>
            <a:r>
              <a:rPr lang="tr-TR" b="1" dirty="0" smtClean="0"/>
              <a:t>Biyomedikal mühendisliği</a:t>
            </a:r>
            <a:endParaRPr lang="tr-TR" b="1" dirty="0"/>
          </a:p>
        </p:txBody>
      </p:sp>
      <p:sp>
        <p:nvSpPr>
          <p:cNvPr id="3" name="2 İçerik Yer Tutucusu"/>
          <p:cNvSpPr>
            <a:spLocks noGrp="1"/>
          </p:cNvSpPr>
          <p:nvPr>
            <p:ph sz="quarter" idx="1"/>
          </p:nvPr>
        </p:nvSpPr>
        <p:spPr>
          <a:xfrm>
            <a:off x="179512" y="692696"/>
            <a:ext cx="8568952" cy="5976664"/>
          </a:xfrm>
        </p:spPr>
        <p:style>
          <a:lnRef idx="1">
            <a:schemeClr val="accent2"/>
          </a:lnRef>
          <a:fillRef idx="3">
            <a:schemeClr val="accent2"/>
          </a:fillRef>
          <a:effectRef idx="2">
            <a:schemeClr val="accent2"/>
          </a:effectRef>
          <a:fontRef idx="minor">
            <a:schemeClr val="lt1"/>
          </a:fontRef>
        </p:style>
        <p:txBody>
          <a:bodyPr>
            <a:noAutofit/>
          </a:bodyPr>
          <a:lstStyle/>
          <a:p>
            <a:pPr fontAlgn="base">
              <a:buNone/>
            </a:pPr>
            <a:r>
              <a:rPr lang="tr-TR" sz="2000" dirty="0" smtClean="0">
                <a:solidFill>
                  <a:srgbClr val="FF0000"/>
                </a:solidFill>
              </a:rPr>
              <a:t>    </a:t>
            </a:r>
            <a:r>
              <a:rPr lang="tr-TR" sz="1050" b="1" dirty="0" smtClean="0">
                <a:solidFill>
                  <a:srgbClr val="FF0000"/>
                </a:solidFill>
              </a:rPr>
              <a:t>Kısaca</a:t>
            </a:r>
          </a:p>
          <a:p>
            <a:pPr fontAlgn="base"/>
            <a:r>
              <a:rPr lang="tr-TR" sz="1050" b="1" dirty="0" smtClean="0"/>
              <a:t>Günümüzde, hastanelerde yaklaşık yirmi bin farklı tür tıbbi cihaz ve sistem kullanılmakta olup ülkemizdeki kullanılan biyomedikal cihaz ve sistem sayısı son yirmi yılda yediye katlanmıştır. Biyomedikal sistemlerin tasarım ve geliştirme uğraşlarını yürütecek, sistemlerin verimli kullanılmasında görev alacak teknik ve bilimsel bilgi birikimine sahip elemanlara duyulan gereksinim her geçen gün artmaktadır. Bu ihtiyaç doğrultusunda, Biyomedikal Mühendisliği Programı; sağlık alanında teşhis ve tedavi amacıyla kullanılan mekanik ve elektronik cihaz ve sistemlerin tasarım, üretim, geliştirme, teknik işletme ve bakım-onarım faaliyetlerini gerçekleştirecek mühendisler yetiştirmeyi amaçlar</a:t>
            </a:r>
            <a:br>
              <a:rPr lang="tr-TR" sz="1050" b="1" dirty="0" smtClean="0"/>
            </a:br>
            <a:r>
              <a:rPr lang="tr-TR" sz="1050" b="1" dirty="0" smtClean="0"/>
              <a:t/>
            </a:r>
            <a:br>
              <a:rPr lang="tr-TR" sz="1050" b="1" dirty="0" smtClean="0"/>
            </a:br>
            <a:r>
              <a:rPr lang="tr-TR" sz="1050" b="1" dirty="0" smtClean="0">
                <a:solidFill>
                  <a:srgbClr val="FF0000"/>
                </a:solidFill>
              </a:rPr>
              <a:t>Kişisel Özellikler</a:t>
            </a:r>
          </a:p>
          <a:p>
            <a:pPr fontAlgn="base"/>
            <a:r>
              <a:rPr lang="tr-TR" sz="1050" b="1" dirty="0" smtClean="0"/>
              <a:t>Biyomedikal Mühendisi olmak isteyenlerin; üstün bir akademik yeteneğe, şekil ilişkilerini görebilme becerisine sahip, fen bilimlerine ilgi duyan, tasarım gücü kuvvetli, yaratıcı, ayrıntıları görebilen, dikkatli ve sorumluluk sahibi kimseler olmaları gerekir.</a:t>
            </a:r>
            <a:br>
              <a:rPr lang="tr-TR" sz="1050" b="1" dirty="0" smtClean="0"/>
            </a:br>
            <a:r>
              <a:rPr lang="tr-TR" sz="1050" b="1" dirty="0" smtClean="0"/>
              <a:t/>
            </a:r>
            <a:br>
              <a:rPr lang="tr-TR" sz="1050" b="1" dirty="0" smtClean="0"/>
            </a:br>
            <a:r>
              <a:rPr lang="tr-TR" sz="1050" b="1" dirty="0" smtClean="0">
                <a:solidFill>
                  <a:srgbClr val="FF0000"/>
                </a:solidFill>
              </a:rPr>
              <a:t>Dersler ve Eğitim Süreleri</a:t>
            </a:r>
          </a:p>
          <a:p>
            <a:pPr fontAlgn="base"/>
            <a:r>
              <a:rPr lang="tr-TR" sz="1050" b="1" dirty="0" smtClean="0"/>
              <a:t>Programın öğretim süresi dört yıldır. Öğretim süresinin ilk yılında fen bilimleri, sağlık bilimleri ve temel bilgisayar derslerini görürler. İkinci ve üçüncü yıllarda elektronik, ileri bilgisayar ve temel biyomedikal dersleri, son yıl ise ileri düzeyde biyomedikal uzmanlık dersleri okutulur. </a:t>
            </a:r>
            <a:br>
              <a:rPr lang="tr-TR" sz="1050" b="1" dirty="0" smtClean="0"/>
            </a:br>
            <a:r>
              <a:rPr lang="tr-TR" sz="1050" b="1" dirty="0" smtClean="0"/>
              <a:t/>
            </a:r>
            <a:br>
              <a:rPr lang="tr-TR" sz="1050" b="1" dirty="0" smtClean="0"/>
            </a:br>
            <a:r>
              <a:rPr lang="tr-TR" sz="1050" b="1" dirty="0" smtClean="0">
                <a:solidFill>
                  <a:srgbClr val="FF0000"/>
                </a:solidFill>
              </a:rPr>
              <a:t>Sosyal Statü ve Unvanlar</a:t>
            </a:r>
          </a:p>
          <a:p>
            <a:pPr fontAlgn="base"/>
            <a:r>
              <a:rPr lang="tr-TR" sz="1050" b="1" dirty="0" smtClean="0"/>
              <a:t>Lisans eğitimi sonunda başarılı olan öğrencilere "Biyomedikal Mühendisi" diploması verilir. </a:t>
            </a:r>
            <a:br>
              <a:rPr lang="tr-TR" sz="1050" b="1" dirty="0" smtClean="0"/>
            </a:br>
            <a:r>
              <a:rPr lang="tr-TR" sz="1050" b="1" dirty="0" smtClean="0"/>
              <a:t/>
            </a:r>
            <a:br>
              <a:rPr lang="tr-TR" sz="1050" b="1" dirty="0" smtClean="0"/>
            </a:br>
            <a:r>
              <a:rPr lang="tr-TR" sz="1050" b="1" dirty="0" smtClean="0">
                <a:solidFill>
                  <a:srgbClr val="FF0000"/>
                </a:solidFill>
              </a:rPr>
              <a:t>Çalışma Sahaları</a:t>
            </a:r>
          </a:p>
          <a:p>
            <a:r>
              <a:rPr lang="tr-TR" sz="1050" b="1" dirty="0" smtClean="0"/>
              <a:t>Biyomedikal Mühendisliği, elektronik mühendisliğinin bir dalıdır. Sağlık hizmetlerinin yaygınlaşmasına paralel olarak bu alan başlı başına bir uzmanlık alanı haline gelmiştir. Biyomedikal mühendisler, kalp pilleri, yapay organlar, diyaliz makinesi gibi tıbbi cihazların tasarımı ve üretilmesi, hastaların durumunu ameliyat ve yoğun bakım sırasında izleyecek elektronik ve bilgisayar sistemlerinin tasarlanması ve kurulması, kan analizi için gereken </a:t>
            </a:r>
            <a:r>
              <a:rPr lang="tr-TR" sz="1050" b="1" dirty="0" err="1" smtClean="0"/>
              <a:t>sensörlerin</a:t>
            </a:r>
            <a:r>
              <a:rPr lang="tr-TR" sz="1050" b="1" dirty="0" smtClean="0"/>
              <a:t> tasarlanması ve yapılması, klinik çalışmalarda alınacak kararlara destek sağlayacak uzman sistemler ve yapay zekâ sistemlerinin tasarlanması ve gerçekleştirilmesi, ultrason, manyetik rezonans, röntgen anjiyo vb. tıbbi görüntüleme sistemlerini tasarlanması ve yapılması, dolaşım, sindirim, solunum, sinir vb. fizyolojik sistemlerin sayısal olarak incelenmesi için matematik ve bilgisayar modelleri gerçekleştirilmesi, çeşitli tedavilerde kullanılacak yeni </a:t>
            </a:r>
            <a:r>
              <a:rPr lang="tr-TR" sz="1050" b="1" dirty="0" err="1" smtClean="0"/>
              <a:t>biyo</a:t>
            </a:r>
            <a:r>
              <a:rPr lang="tr-TR" sz="1050" b="1" dirty="0" smtClean="0"/>
              <a:t> malzemeler tasarlanması ve malzemelerinin kullanılabilirliğinin test edilmesi, yaralanma, incinme vb. tedavileri incelemek için bilgisayar modelleri geliştirilmesi ve kullanılması alanlarında çalışma şansına sahiptirler. </a:t>
            </a:r>
            <a:r>
              <a:rPr lang="tr-TR" sz="1050" dirty="0" smtClean="0"/>
              <a:t/>
            </a:r>
            <a:br>
              <a:rPr lang="tr-TR" sz="1050" dirty="0" smtClean="0"/>
            </a:br>
            <a:r>
              <a:rPr lang="tr-TR" sz="2000" dirty="0" smtClean="0"/>
              <a:t/>
            </a:r>
            <a:br>
              <a:rPr lang="tr-TR" sz="2000" dirty="0" smtClean="0"/>
            </a:br>
            <a:r>
              <a:rPr lang="tr-TR" sz="2000" dirty="0" smtClean="0"/>
              <a:t/>
            </a:r>
            <a:br>
              <a:rPr lang="tr-TR" sz="2000" dirty="0" smtClean="0"/>
            </a:br>
            <a:endParaRPr lang="tr-TR" sz="2000" dirty="0" smtClean="0"/>
          </a:p>
          <a:p>
            <a:r>
              <a:rPr lang="tr-TR" sz="2000" dirty="0" smtClean="0"/>
              <a:t/>
            </a:r>
            <a:br>
              <a:rPr lang="tr-TR" sz="2000" dirty="0" smtClean="0"/>
            </a:br>
            <a:endParaRPr lang="tr-TR"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yomedikal-muhendisligi.jpg"/>
          <p:cNvPicPr>
            <a:picLocks noGrp="1" noChangeAspect="1"/>
          </p:cNvPicPr>
          <p:nvPr>
            <p:ph sz="quarter" idx="1"/>
          </p:nvPr>
        </p:nvPicPr>
        <p:blipFill>
          <a:blip r:embed="rId2" cstate="print"/>
          <a:stretch>
            <a:fillRect/>
          </a:stretch>
        </p:blipFill>
        <p:spPr>
          <a:xfrm>
            <a:off x="0" y="-27384"/>
            <a:ext cx="9144000" cy="47525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509121"/>
          <a:ext cx="9144000" cy="2376263"/>
        </p:xfrm>
        <a:graphic>
          <a:graphicData uri="http://schemas.openxmlformats.org/drawingml/2006/table">
            <a:tbl>
              <a:tblPr firstRow="1" bandRow="1">
                <a:tableStyleId>{08FB837D-C827-4EFA-A057-4D05807E0F7C}</a:tableStyleId>
              </a:tblPr>
              <a:tblGrid>
                <a:gridCol w="3483429"/>
                <a:gridCol w="1596571"/>
                <a:gridCol w="2032000"/>
                <a:gridCol w="2032000"/>
              </a:tblGrid>
              <a:tr h="432047">
                <a:tc>
                  <a:txBody>
                    <a:bodyPr/>
                    <a:lstStyle/>
                    <a:p>
                      <a:pPr algn="ctr"/>
                      <a:r>
                        <a:rPr lang="tr-TR" sz="1400" dirty="0" smtClean="0">
                          <a:latin typeface="Arial Black" pitchFamily="34" charset="0"/>
                        </a:rPr>
                        <a:t>Üniversite</a:t>
                      </a:r>
                      <a:endParaRPr lang="tr-TR" sz="1400" dirty="0">
                        <a:solidFill>
                          <a:schemeClr val="tx1"/>
                        </a:solidFill>
                        <a:latin typeface="Arial Black" pitchFamily="34" charset="0"/>
                      </a:endParaRPr>
                    </a:p>
                  </a:txBody>
                  <a:tcPr/>
                </a:tc>
                <a:tc>
                  <a:txBody>
                    <a:bodyPr/>
                    <a:lstStyle/>
                    <a:p>
                      <a:pPr algn="ctr"/>
                      <a:r>
                        <a:rPr lang="tr-TR" sz="1400" dirty="0" smtClean="0">
                          <a:latin typeface="Arial Black" pitchFamily="34" charset="0"/>
                        </a:rPr>
                        <a:t>Puan Türü</a:t>
                      </a:r>
                      <a:endParaRPr lang="tr-TR" sz="14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27118">
                <a:tc>
                  <a:txBody>
                    <a:bodyPr/>
                    <a:lstStyle/>
                    <a:p>
                      <a:pPr algn="ctr"/>
                      <a:r>
                        <a:rPr lang="tr-TR" sz="1600" baseline="0" dirty="0" smtClean="0">
                          <a:latin typeface="Arial Black" pitchFamily="34" charset="0"/>
                        </a:rPr>
                        <a:t>Ankara Üniversitesi</a:t>
                      </a:r>
                      <a:endParaRPr lang="tr-TR" sz="1600" dirty="0">
                        <a:latin typeface="Arial Black" pitchFamily="34" charset="0"/>
                      </a:endParaRPr>
                    </a:p>
                  </a:txBody>
                  <a:tcPr marL="9525" marR="9525" marT="9525" marB="0" anchor="ctr"/>
                </a:tc>
                <a:tc>
                  <a:txBody>
                    <a:bodyPr/>
                    <a:lstStyle/>
                    <a:p>
                      <a:pPr algn="ctr" fontAlgn="ctr"/>
                      <a:r>
                        <a:rPr lang="tr-TR" sz="1400" u="none" strike="noStrike" dirty="0" smtClean="0">
                          <a:latin typeface="Arial Black" pitchFamily="34" charset="0"/>
                        </a:rPr>
                        <a:t>MF-4</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u="none" strike="noStrike">
                          <a:latin typeface="Arial Black" pitchFamily="34" charset="0"/>
                        </a:rPr>
                        <a:t>50000</a:t>
                      </a:r>
                      <a:endParaRPr lang="tr-TR" sz="1400" b="0" i="0" u="none" strike="noStrike">
                        <a:solidFill>
                          <a:srgbClr val="000000"/>
                        </a:solidFill>
                        <a:latin typeface="Arial Black" pitchFamily="34" charset="0"/>
                      </a:endParaRPr>
                    </a:p>
                  </a:txBody>
                  <a:tcPr marL="9525" marR="9525" marT="9525" marB="0" anchor="ctr"/>
                </a:tc>
                <a:tc>
                  <a:txBody>
                    <a:bodyPr/>
                    <a:lstStyle/>
                    <a:p>
                      <a:pPr algn="ctr" fontAlgn="ctr"/>
                      <a:r>
                        <a:rPr lang="tr-TR" sz="1400" u="none" strike="noStrike" dirty="0">
                          <a:latin typeface="Arial Black" pitchFamily="34" charset="0"/>
                        </a:rPr>
                        <a:t>368,915</a:t>
                      </a:r>
                      <a:endParaRPr lang="tr-TR" sz="1400" b="0" i="0" u="none" strike="noStrike" dirty="0">
                        <a:solidFill>
                          <a:srgbClr val="000000"/>
                        </a:solidFill>
                        <a:latin typeface="Arial Black" pitchFamily="34" charset="0"/>
                      </a:endParaRPr>
                    </a:p>
                  </a:txBody>
                  <a:tcPr marL="9525" marR="9525" marT="9525" marB="0" anchor="ctr"/>
                </a:tc>
              </a:tr>
              <a:tr h="449662">
                <a:tc>
                  <a:txBody>
                    <a:bodyPr/>
                    <a:lstStyle/>
                    <a:p>
                      <a:pPr algn="ctr"/>
                      <a:r>
                        <a:rPr lang="tr-TR" sz="1600" dirty="0" smtClean="0">
                          <a:latin typeface="Arial Black" pitchFamily="34" charset="0"/>
                        </a:rPr>
                        <a:t>İzmir Katip Çelebi </a:t>
                      </a:r>
                      <a:r>
                        <a:rPr lang="tr-TR" sz="1600" dirty="0" err="1" smtClean="0">
                          <a:latin typeface="Arial Black" pitchFamily="34" charset="0"/>
                        </a:rPr>
                        <a:t>Üniv</a:t>
                      </a:r>
                      <a:r>
                        <a:rPr lang="tr-TR" sz="1600" dirty="0" smtClean="0">
                          <a:latin typeface="Arial Black" pitchFamily="34" charset="0"/>
                        </a:rPr>
                        <a:t>.</a:t>
                      </a:r>
                      <a:endParaRPr lang="tr-TR" sz="1600" dirty="0">
                        <a:latin typeface="Arial Black" pitchFamily="34" charset="0"/>
                      </a:endParaRPr>
                    </a:p>
                  </a:txBody>
                  <a:tcPr marL="9525" marR="9525" marT="9525" marB="0" anchor="ctr"/>
                </a:tc>
                <a:tc>
                  <a:txBody>
                    <a:bodyPr/>
                    <a:lstStyle/>
                    <a:p>
                      <a:pPr algn="ctr" fontAlgn="ctr"/>
                      <a:r>
                        <a:rPr lang="tr-TR" sz="1400" u="none" strike="noStrike" dirty="0" smtClean="0">
                          <a:latin typeface="Arial Black" pitchFamily="34" charset="0"/>
                        </a:rPr>
                        <a:t>MF-4</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u="none" strike="noStrike">
                          <a:latin typeface="Arial Black" pitchFamily="34" charset="0"/>
                        </a:rPr>
                        <a:t>54100</a:t>
                      </a:r>
                      <a:endParaRPr lang="tr-TR" sz="1400" b="0" i="0" u="none" strike="noStrike">
                        <a:solidFill>
                          <a:srgbClr val="000000"/>
                        </a:solidFill>
                        <a:latin typeface="Arial Black" pitchFamily="34" charset="0"/>
                      </a:endParaRPr>
                    </a:p>
                  </a:txBody>
                  <a:tcPr marL="9525" marR="9525" marT="9525" marB="0" anchor="ctr"/>
                </a:tc>
                <a:tc>
                  <a:txBody>
                    <a:bodyPr/>
                    <a:lstStyle/>
                    <a:p>
                      <a:pPr algn="ctr" fontAlgn="ctr"/>
                      <a:r>
                        <a:rPr lang="tr-TR" sz="1400" u="none" strike="noStrike" dirty="0">
                          <a:latin typeface="Arial Black" pitchFamily="34" charset="0"/>
                        </a:rPr>
                        <a:t>362,793</a:t>
                      </a:r>
                      <a:endParaRPr lang="tr-TR" sz="1400" b="0" i="0" u="none" strike="noStrike" dirty="0">
                        <a:solidFill>
                          <a:srgbClr val="000000"/>
                        </a:solidFill>
                        <a:latin typeface="Arial Black" pitchFamily="34" charset="0"/>
                      </a:endParaRPr>
                    </a:p>
                  </a:txBody>
                  <a:tcPr marL="9525" marR="9525" marT="9525" marB="0" anchor="ctr"/>
                </a:tc>
              </a:tr>
              <a:tr h="449662">
                <a:tc>
                  <a:txBody>
                    <a:bodyPr/>
                    <a:lstStyle/>
                    <a:p>
                      <a:pPr algn="ctr"/>
                      <a:r>
                        <a:rPr lang="tr-TR" sz="1600" dirty="0" smtClean="0">
                          <a:latin typeface="Arial Black" pitchFamily="34" charset="0"/>
                        </a:rPr>
                        <a:t>Kocaeli Üniversitesi</a:t>
                      </a:r>
                      <a:endParaRPr lang="tr-TR" sz="1600" dirty="0">
                        <a:latin typeface="Arial Black" pitchFamily="34" charset="0"/>
                      </a:endParaRPr>
                    </a:p>
                  </a:txBody>
                  <a:tcPr marL="9525" marR="9525" marT="9525" marB="0" anchor="ctr"/>
                </a:tc>
                <a:tc>
                  <a:txBody>
                    <a:bodyPr/>
                    <a:lstStyle/>
                    <a:p>
                      <a:pPr algn="ctr" fontAlgn="ctr"/>
                      <a:r>
                        <a:rPr lang="tr-TR" sz="1400" u="none" strike="noStrike" dirty="0" smtClean="0">
                          <a:latin typeface="Arial Black" pitchFamily="34" charset="0"/>
                        </a:rPr>
                        <a:t>MF-4</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u="none" strike="noStrike">
                          <a:latin typeface="Arial Black" pitchFamily="34" charset="0"/>
                        </a:rPr>
                        <a:t>132000</a:t>
                      </a:r>
                      <a:endParaRPr lang="tr-TR" sz="1400" b="0" i="0" u="none" strike="noStrike">
                        <a:solidFill>
                          <a:srgbClr val="000000"/>
                        </a:solidFill>
                        <a:latin typeface="Arial Black" pitchFamily="34" charset="0"/>
                      </a:endParaRPr>
                    </a:p>
                  </a:txBody>
                  <a:tcPr marL="9525" marR="9525" marT="9525" marB="0" anchor="ctr"/>
                </a:tc>
                <a:tc>
                  <a:txBody>
                    <a:bodyPr/>
                    <a:lstStyle/>
                    <a:p>
                      <a:pPr algn="ctr" fontAlgn="ctr"/>
                      <a:r>
                        <a:rPr lang="tr-TR" sz="1400" u="none" strike="noStrike" dirty="0">
                          <a:latin typeface="Arial Black" pitchFamily="34" charset="0"/>
                        </a:rPr>
                        <a:t>282,684</a:t>
                      </a:r>
                      <a:endParaRPr lang="tr-TR" sz="1400" b="0" i="0" u="none" strike="noStrike" dirty="0">
                        <a:solidFill>
                          <a:srgbClr val="000000"/>
                        </a:solidFill>
                        <a:latin typeface="Arial Black" pitchFamily="34" charset="0"/>
                      </a:endParaRPr>
                    </a:p>
                  </a:txBody>
                  <a:tcPr marL="9525" marR="9525" marT="9525" marB="0" anchor="ctr"/>
                </a:tc>
              </a:tr>
              <a:tr h="717774">
                <a:tc>
                  <a:txBody>
                    <a:bodyPr/>
                    <a:lstStyle/>
                    <a:p>
                      <a:pPr algn="ctr"/>
                      <a:r>
                        <a:rPr lang="tr-TR" sz="1600" dirty="0" smtClean="0">
                          <a:latin typeface="Arial Black" pitchFamily="34" charset="0"/>
                        </a:rPr>
                        <a:t>Pamukkale</a:t>
                      </a:r>
                      <a:r>
                        <a:rPr lang="tr-TR" sz="1600" baseline="0" dirty="0" smtClean="0">
                          <a:latin typeface="Arial Black" pitchFamily="34" charset="0"/>
                        </a:rPr>
                        <a:t> Üniversitesi</a:t>
                      </a:r>
                      <a:endParaRPr lang="tr-TR" sz="1600" dirty="0">
                        <a:latin typeface="Arial Black" pitchFamily="34" charset="0"/>
                      </a:endParaRPr>
                    </a:p>
                  </a:txBody>
                  <a:tcPr/>
                </a:tc>
                <a:tc>
                  <a:txBody>
                    <a:bodyPr/>
                    <a:lstStyle/>
                    <a:p>
                      <a:pPr algn="ctr" fontAlgn="ctr"/>
                      <a:r>
                        <a:rPr lang="tr-TR" sz="1400" u="none" strike="noStrike" dirty="0" smtClean="0">
                          <a:latin typeface="Arial Black" pitchFamily="34" charset="0"/>
                        </a:rPr>
                        <a:t>MF-4</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u="none" strike="noStrike" dirty="0">
                          <a:latin typeface="Arial Black" pitchFamily="34" charset="0"/>
                        </a:rPr>
                        <a:t>151000</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u="none" strike="noStrike" dirty="0">
                          <a:latin typeface="Arial Black" pitchFamily="34" charset="0"/>
                        </a:rPr>
                        <a:t>269,106</a:t>
                      </a:r>
                      <a:endParaRPr lang="tr-TR" sz="1400" b="0" i="0" u="none" strike="noStrike" dirty="0">
                        <a:solidFill>
                          <a:srgbClr val="000000"/>
                        </a:solidFill>
                        <a:latin typeface="Arial Black"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57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ct val="150000"/>
              </a:lnSpc>
            </a:pPr>
            <a:endParaRPr lang="tr-TR" sz="2400" b="1" dirty="0" smtClean="0"/>
          </a:p>
          <a:p>
            <a:pPr>
              <a:lnSpc>
                <a:spcPct val="150000"/>
              </a:lnSpc>
            </a:pPr>
            <a:r>
              <a:rPr lang="tr-TR" sz="2000" b="1" dirty="0" smtClean="0">
                <a:hlinkClick r:id="rId2" action="ppaction://hlinksldjump"/>
              </a:rPr>
              <a:t>COĞRAFYA</a:t>
            </a:r>
            <a:endParaRPr lang="tr-TR" sz="2000" b="1" dirty="0" smtClean="0"/>
          </a:p>
          <a:p>
            <a:pPr>
              <a:lnSpc>
                <a:spcPct val="150000"/>
              </a:lnSpc>
            </a:pPr>
            <a:r>
              <a:rPr lang="tr-TR" sz="2000" b="1" dirty="0" smtClean="0">
                <a:hlinkClick r:id="rId3" action="ppaction://hlinksldjump"/>
              </a:rPr>
              <a:t>ÇAĞDAŞ TÜRK LEHÇELERİ VE EDEBİYATLARI</a:t>
            </a:r>
            <a:endParaRPr lang="tr-TR" sz="2000" b="1" dirty="0" smtClean="0"/>
          </a:p>
          <a:p>
            <a:pPr>
              <a:lnSpc>
                <a:spcPct val="150000"/>
              </a:lnSpc>
            </a:pPr>
            <a:r>
              <a:rPr lang="tr-TR" sz="2000" b="1" dirty="0" smtClean="0">
                <a:hlinkClick r:id="rId4" action="ppaction://hlinksldjump"/>
              </a:rPr>
              <a:t>ÇALIŞMA EKONOMİSİ VE ENDÜSTRİ İLİŞKİLERİ</a:t>
            </a:r>
            <a:endParaRPr lang="tr-TR" sz="2000" b="1" dirty="0" smtClean="0"/>
          </a:p>
          <a:p>
            <a:pPr>
              <a:lnSpc>
                <a:spcPct val="150000"/>
              </a:lnSpc>
            </a:pPr>
            <a:r>
              <a:rPr lang="tr-TR" sz="2000" b="1" dirty="0" smtClean="0">
                <a:hlinkClick r:id="rId5" action="ppaction://hlinksldjump"/>
              </a:rPr>
              <a:t>ÇEVRE MÜHENDİSLİĞİ</a:t>
            </a:r>
            <a:endParaRPr lang="tr-TR" sz="2000" b="1" dirty="0" smtClean="0"/>
          </a:p>
          <a:p>
            <a:pPr>
              <a:lnSpc>
                <a:spcPct val="150000"/>
              </a:lnSpc>
            </a:pPr>
            <a:r>
              <a:rPr lang="tr-TR" sz="2000" b="1" dirty="0" smtClean="0">
                <a:hlinkClick r:id="rId6" action="ppaction://hlinksldjump"/>
              </a:rPr>
              <a:t>ÇOCUK GELİŞİMİ</a:t>
            </a:r>
            <a:endParaRPr lang="tr-TR" sz="2000" b="1" dirty="0" smtClean="0"/>
          </a:p>
          <a:p>
            <a:pPr>
              <a:lnSpc>
                <a:spcPct val="150000"/>
              </a:lnSpc>
            </a:pPr>
            <a:r>
              <a:rPr lang="tr-TR" sz="2000" b="1" dirty="0" smtClean="0">
                <a:hlinkClick r:id="rId7" action="ppaction://hlinksldjump"/>
              </a:rPr>
              <a:t>DİŞ HEKİMLİĞİ</a:t>
            </a:r>
            <a:endParaRPr lang="tr-TR" sz="2000" b="1" dirty="0" smtClean="0"/>
          </a:p>
          <a:p>
            <a:pPr>
              <a:lnSpc>
                <a:spcPct val="150000"/>
              </a:lnSpc>
            </a:pPr>
            <a:r>
              <a:rPr lang="tr-TR" sz="2000" b="1" dirty="0" smtClean="0">
                <a:hlinkClick r:id="rId8" action="ppaction://hlinksldjump"/>
              </a:rPr>
              <a:t>DİN KÜLTÜRÜ VE AHLAK BİLGİSİ ÖĞRETMENLİĞİ</a:t>
            </a:r>
            <a:endParaRPr lang="tr-TR" sz="2000" b="1" dirty="0" smtClean="0"/>
          </a:p>
          <a:p>
            <a:pPr>
              <a:lnSpc>
                <a:spcPct val="150000"/>
              </a:lnSpc>
            </a:pPr>
            <a:r>
              <a:rPr lang="tr-TR" sz="2000" b="1" dirty="0" smtClean="0">
                <a:hlinkClick r:id="rId9" action="ppaction://hlinksldjump"/>
              </a:rPr>
              <a:t>EBELİK </a:t>
            </a:r>
            <a:endParaRPr lang="tr-TR" sz="2000" b="1" dirty="0" smtClean="0"/>
          </a:p>
          <a:p>
            <a:pPr>
              <a:lnSpc>
                <a:spcPct val="150000"/>
              </a:lnSpc>
            </a:pPr>
            <a:r>
              <a:rPr lang="tr-TR" sz="2000" b="1" dirty="0" smtClean="0">
                <a:hlinkClick r:id="rId10" action="ppaction://hlinksldjump"/>
              </a:rPr>
              <a:t>ECZACILIK</a:t>
            </a:r>
            <a:endParaRPr lang="tr-TR" sz="2000" b="1" dirty="0" smtClean="0"/>
          </a:p>
          <a:p>
            <a:pPr>
              <a:lnSpc>
                <a:spcPct val="150000"/>
              </a:lnSpc>
            </a:pPr>
            <a:r>
              <a:rPr lang="tr-TR" sz="2000" b="1" dirty="0" smtClean="0">
                <a:hlinkClick r:id="rId11" action="ppaction://hlinksldjump"/>
              </a:rPr>
              <a:t>ELEKTİRK MÜHENDİSLİĞİ</a:t>
            </a:r>
            <a:endParaRPr lang="tr-TR" sz="2000" b="1" dirty="0" smtClean="0"/>
          </a:p>
          <a:p>
            <a:pPr>
              <a:lnSpc>
                <a:spcPct val="150000"/>
              </a:lnSpc>
            </a:pPr>
            <a:r>
              <a:rPr lang="tr-TR" sz="2000" b="1" dirty="0" smtClean="0">
                <a:hlinkClick r:id="rId12" action="ppaction://hlinksldjump"/>
              </a:rPr>
              <a:t>ELEKTRİK ELEKTRONİK MÜHENDİSLİĞİ</a:t>
            </a:r>
            <a:endParaRPr lang="tr-TR" sz="2000" b="1" dirty="0" smtClean="0"/>
          </a:p>
          <a:p>
            <a:pPr>
              <a:lnSpc>
                <a:spcPct val="150000"/>
              </a:lnSpc>
            </a:pPr>
            <a:r>
              <a:rPr lang="tr-TR" sz="2000" b="1" dirty="0" smtClean="0">
                <a:hlinkClick r:id="rId13" action="ppaction://hlinksldjump"/>
              </a:rPr>
              <a:t>ERGO TERAPİ</a:t>
            </a:r>
            <a:endParaRPr lang="tr-TR" sz="2000" b="1" dirty="0" smtClean="0"/>
          </a:p>
          <a:p>
            <a:pPr>
              <a:lnSpc>
                <a:spcPct val="150000"/>
              </a:lnSpc>
            </a:pPr>
            <a:endParaRPr lang="tr-TR" sz="2400"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smtClean="0">
                          <a:solidFill>
                            <a:schemeClr val="tx1"/>
                          </a:solidFill>
                          <a:hlinkClick r:id="rId2" action="ppaction://hlinksldjump"/>
                        </a:rPr>
                        <a:t>Unvan</a:t>
                      </a:r>
                      <a:endParaRPr lang="tr-TR" sz="1200" b="1" dirty="0">
                        <a:solidFill>
                          <a:schemeClr val="tx1"/>
                        </a:solidFill>
                      </a:endParaRPr>
                    </a:p>
                  </a:txBody>
                  <a:tcPr marL="47625" marR="47625" marT="76200" marB="76200">
                    <a:solidFill>
                      <a:schemeClr val="accent3">
                        <a:lumMod val="20000"/>
                        <a:lumOff val="80000"/>
                      </a:schemeClr>
                    </a:solidFill>
                  </a:tcPr>
                </a:tc>
                <a:tc>
                  <a:txBody>
                    <a:bodyPr/>
                    <a:lstStyle/>
                    <a:p>
                      <a:pPr algn="ctr" fontAlgn="t"/>
                      <a:r>
                        <a:rPr lang="tr-TR" sz="1200" b="1" dirty="0">
                          <a:solidFill>
                            <a:schemeClr val="tx1"/>
                          </a:solidFill>
                        </a:rPr>
                        <a:t>Yıl</a:t>
                      </a:r>
                    </a:p>
                  </a:txBody>
                  <a:tcPr marL="47625" marR="47625" marT="76200" marB="76200">
                    <a:solidFill>
                      <a:schemeClr val="accent3">
                        <a:lumMod val="20000"/>
                        <a:lumOff val="80000"/>
                      </a:schemeClr>
                    </a:solidFill>
                  </a:tcPr>
                </a:tc>
                <a:tc>
                  <a:txBody>
                    <a:bodyPr/>
                    <a:lstStyle/>
                    <a:p>
                      <a:pPr algn="ctr" fontAlgn="t"/>
                      <a:r>
                        <a:rPr lang="tr-TR" sz="1200" b="1" dirty="0">
                          <a:solidFill>
                            <a:schemeClr val="tx1"/>
                          </a:solidFill>
                        </a:rPr>
                        <a:t>Kontenjan</a:t>
                      </a:r>
                    </a:p>
                  </a:txBody>
                  <a:tcPr marL="47625" marR="47625" marT="76200" marB="76200">
                    <a:solidFill>
                      <a:schemeClr val="accent3">
                        <a:lumMod val="20000"/>
                        <a:lumOff val="80000"/>
                      </a:schemeClr>
                    </a:solidFill>
                  </a:tcPr>
                </a:tc>
                <a:tc>
                  <a:txBody>
                    <a:bodyPr/>
                    <a:lstStyle/>
                    <a:p>
                      <a:pPr algn="ctr" fontAlgn="t"/>
                      <a:r>
                        <a:rPr lang="tr-TR" sz="1200" b="1" dirty="0">
                          <a:solidFill>
                            <a:schemeClr val="tx1"/>
                          </a:solidFill>
                        </a:rPr>
                        <a:t>Boş Kadro</a:t>
                      </a:r>
                    </a:p>
                  </a:txBody>
                  <a:tcPr marL="47625" marR="47625" marT="76200" marB="76200">
                    <a:solidFill>
                      <a:schemeClr val="accent3">
                        <a:lumMod val="20000"/>
                        <a:lumOff val="80000"/>
                      </a:schemeClr>
                    </a:solidFill>
                  </a:tcPr>
                </a:tc>
                <a:tc>
                  <a:txBody>
                    <a:bodyPr/>
                    <a:lstStyle/>
                    <a:p>
                      <a:pPr algn="ctr" fontAlgn="t"/>
                      <a:r>
                        <a:rPr lang="tr-TR" sz="1200" b="1" dirty="0" err="1">
                          <a:solidFill>
                            <a:schemeClr val="tx1"/>
                          </a:solidFill>
                        </a:rPr>
                        <a:t>Min</a:t>
                      </a:r>
                      <a:r>
                        <a:rPr lang="tr-TR" sz="1200" b="1" dirty="0">
                          <a:solidFill>
                            <a:schemeClr val="tx1"/>
                          </a:solidFill>
                        </a:rPr>
                        <a:t>.Puan</a:t>
                      </a:r>
                    </a:p>
                  </a:txBody>
                  <a:tcPr marL="47625" marR="47625" marT="76200" marB="76200">
                    <a:solidFill>
                      <a:schemeClr val="accent3">
                        <a:lumMod val="20000"/>
                        <a:lumOff val="80000"/>
                      </a:schemeClr>
                    </a:solidFill>
                  </a:tcPr>
                </a:tc>
                <a:tc>
                  <a:txBody>
                    <a:bodyPr/>
                    <a:lstStyle/>
                    <a:p>
                      <a:pPr algn="ctr" fontAlgn="t"/>
                      <a:r>
                        <a:rPr lang="tr-TR" sz="1200" b="1" dirty="0" err="1">
                          <a:solidFill>
                            <a:schemeClr val="tx1"/>
                          </a:solidFill>
                        </a:rPr>
                        <a:t>Max</a:t>
                      </a:r>
                      <a:r>
                        <a:rPr lang="tr-TR" sz="1200" b="1" dirty="0">
                          <a:solidFill>
                            <a:schemeClr val="tx1"/>
                          </a:solidFill>
                        </a:rPr>
                        <a:t>.Puan</a:t>
                      </a:r>
                    </a:p>
                  </a:txBody>
                  <a:tcPr marL="47625" marR="47625" marT="76200" marB="76200">
                    <a:solidFill>
                      <a:schemeClr val="accent3">
                        <a:lumMod val="20000"/>
                        <a:lumOff val="80000"/>
                      </a:schemeClr>
                    </a:solidFill>
                  </a:tcPr>
                </a:tc>
              </a:tr>
              <a:tr h="979714">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110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71.033</a:t>
                      </a:r>
                    </a:p>
                  </a:txBody>
                  <a:tcPr marL="47625" marR="47625" marT="47625" marB="47625" anchor="ctr">
                    <a:solidFill>
                      <a:srgbClr val="92D050"/>
                    </a:solidFill>
                  </a:tcPr>
                </a:tc>
                <a:tc>
                  <a:txBody>
                    <a:bodyPr/>
                    <a:lstStyle/>
                    <a:p>
                      <a:pPr algn="ctr" fontAlgn="ctr"/>
                      <a:r>
                        <a:rPr lang="tr-TR" sz="1200" b="1" dirty="0"/>
                        <a:t>95.393</a:t>
                      </a:r>
                    </a:p>
                  </a:txBody>
                  <a:tcPr marL="47625" marR="47625" marT="47625" marB="47625" anchor="ctr">
                    <a:solidFill>
                      <a:srgbClr val="92D050"/>
                    </a:solidFill>
                  </a:tcPr>
                </a:tc>
              </a:tr>
              <a:tr h="979714">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77.946</a:t>
                      </a:r>
                    </a:p>
                  </a:txBody>
                  <a:tcPr marL="47625" marR="47625" marT="47625" marB="47625" anchor="ctr"/>
                </a:tc>
                <a:tc>
                  <a:txBody>
                    <a:bodyPr/>
                    <a:lstStyle/>
                    <a:p>
                      <a:pPr algn="ctr" fontAlgn="ctr"/>
                      <a:r>
                        <a:rPr lang="tr-TR" sz="1200"/>
                        <a:t>95.393</a:t>
                      </a:r>
                    </a:p>
                  </a:txBody>
                  <a:tcPr marL="47625" marR="47625" marT="47625" marB="47625" anchor="ctr"/>
                </a:tc>
              </a:tr>
              <a:tr h="979714">
                <a:tc>
                  <a:txBody>
                    <a:bodyPr/>
                    <a:lstStyle/>
                    <a:p>
                      <a:pPr algn="ctr" fontAlgn="ctr"/>
                      <a:r>
                        <a:rPr lang="tr-TR" sz="1200" dirty="0"/>
                        <a:t>Mühendis</a:t>
                      </a:r>
                    </a:p>
                  </a:txBody>
                  <a:tcPr marL="47625" marR="47625" marT="47625" marB="47625" anchor="ctr">
                    <a:solidFill>
                      <a:schemeClr val="accent3">
                        <a:lumMod val="20000"/>
                        <a:lumOff val="80000"/>
                      </a:schemeClr>
                    </a:solidFill>
                  </a:tcPr>
                </a:tc>
                <a:tc>
                  <a:txBody>
                    <a:bodyPr/>
                    <a:lstStyle/>
                    <a:p>
                      <a:pPr algn="ctr" fontAlgn="ctr"/>
                      <a:r>
                        <a:rPr lang="tr-TR" sz="1200" dirty="0"/>
                        <a:t>2014</a:t>
                      </a:r>
                    </a:p>
                  </a:txBody>
                  <a:tcPr marL="47625" marR="47625" marT="47625" marB="47625" anchor="ctr">
                    <a:solidFill>
                      <a:schemeClr val="accent3">
                        <a:lumMod val="20000"/>
                        <a:lumOff val="80000"/>
                      </a:schemeClr>
                    </a:solidFill>
                  </a:tcPr>
                </a:tc>
                <a:tc>
                  <a:txBody>
                    <a:bodyPr/>
                    <a:lstStyle/>
                    <a:p>
                      <a:pPr algn="ctr" fontAlgn="ctr"/>
                      <a:r>
                        <a:rPr lang="tr-TR" sz="1200" dirty="0"/>
                        <a:t>21</a:t>
                      </a:r>
                    </a:p>
                  </a:txBody>
                  <a:tcPr marL="47625" marR="47625" marT="47625" marB="47625" anchor="ctr">
                    <a:solidFill>
                      <a:schemeClr val="accent3">
                        <a:lumMod val="20000"/>
                        <a:lumOff val="80000"/>
                      </a:schemeClr>
                    </a:solidFill>
                  </a:tcPr>
                </a:tc>
                <a:tc>
                  <a:txBody>
                    <a:bodyPr/>
                    <a:lstStyle/>
                    <a:p>
                      <a:pPr algn="ctr" fontAlgn="ctr"/>
                      <a:r>
                        <a:rPr lang="tr-TR" sz="1200" dirty="0"/>
                        <a:t>-</a:t>
                      </a:r>
                    </a:p>
                  </a:txBody>
                  <a:tcPr marL="47625" marR="47625" marT="47625" marB="47625" anchor="ctr">
                    <a:solidFill>
                      <a:schemeClr val="accent3">
                        <a:lumMod val="20000"/>
                        <a:lumOff val="80000"/>
                      </a:schemeClr>
                    </a:solidFill>
                  </a:tcPr>
                </a:tc>
                <a:tc>
                  <a:txBody>
                    <a:bodyPr/>
                    <a:lstStyle/>
                    <a:p>
                      <a:pPr algn="ctr" fontAlgn="ctr"/>
                      <a:r>
                        <a:rPr lang="tr-TR" sz="1200"/>
                        <a:t>71.033</a:t>
                      </a:r>
                    </a:p>
                  </a:txBody>
                  <a:tcPr marL="47625" marR="47625" marT="47625" marB="47625" anchor="ctr">
                    <a:solidFill>
                      <a:schemeClr val="accent3">
                        <a:lumMod val="20000"/>
                        <a:lumOff val="80000"/>
                      </a:schemeClr>
                    </a:solidFill>
                  </a:tcPr>
                </a:tc>
                <a:tc>
                  <a:txBody>
                    <a:bodyPr/>
                    <a:lstStyle/>
                    <a:p>
                      <a:pPr algn="ctr" fontAlgn="ctr"/>
                      <a:r>
                        <a:rPr lang="tr-TR" sz="1200" dirty="0"/>
                        <a:t>83.835</a:t>
                      </a:r>
                    </a:p>
                  </a:txBody>
                  <a:tcPr marL="47625" marR="47625" marT="47625" marB="47625" anchor="ctr">
                    <a:solidFill>
                      <a:schemeClr val="accent3">
                        <a:lumMod val="20000"/>
                        <a:lumOff val="80000"/>
                      </a:schemeClr>
                    </a:solidFill>
                  </a:tcPr>
                </a:tc>
              </a:tr>
              <a:tr h="979714">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74.131</a:t>
                      </a:r>
                    </a:p>
                  </a:txBody>
                  <a:tcPr marL="47625" marR="47625" marT="47625" marB="47625" anchor="ctr"/>
                </a:tc>
                <a:tc>
                  <a:txBody>
                    <a:bodyPr/>
                    <a:lstStyle/>
                    <a:p>
                      <a:pPr algn="ctr" fontAlgn="ctr"/>
                      <a:r>
                        <a:rPr lang="tr-TR" sz="1200" dirty="0"/>
                        <a:t>90.934</a:t>
                      </a:r>
                    </a:p>
                  </a:txBody>
                  <a:tcPr marL="47625" marR="47625" marT="47625" marB="47625" anchor="ctr"/>
                </a:tc>
              </a:tr>
              <a:tr h="979714">
                <a:tc>
                  <a:txBody>
                    <a:bodyPr/>
                    <a:lstStyle/>
                    <a:p>
                      <a:pPr algn="ctr" fontAlgn="ctr"/>
                      <a:r>
                        <a:rPr lang="tr-TR" sz="1200" dirty="0"/>
                        <a:t>Mühendis</a:t>
                      </a:r>
                    </a:p>
                  </a:txBody>
                  <a:tcPr marL="47625" marR="47625" marT="47625" marB="47625" anchor="ctr">
                    <a:solidFill>
                      <a:schemeClr val="accent3">
                        <a:lumMod val="20000"/>
                        <a:lumOff val="80000"/>
                      </a:schemeClr>
                    </a:solidFill>
                  </a:tcPr>
                </a:tc>
                <a:tc>
                  <a:txBody>
                    <a:bodyPr/>
                    <a:lstStyle/>
                    <a:p>
                      <a:pPr algn="ctr" fontAlgn="ctr"/>
                      <a:r>
                        <a:rPr lang="tr-TR" sz="1200" dirty="0"/>
                        <a:t>2012</a:t>
                      </a:r>
                    </a:p>
                  </a:txBody>
                  <a:tcPr marL="47625" marR="47625" marT="47625" marB="47625" anchor="ctr">
                    <a:solidFill>
                      <a:schemeClr val="accent3">
                        <a:lumMod val="20000"/>
                        <a:lumOff val="80000"/>
                      </a:schemeClr>
                    </a:solidFill>
                  </a:tcPr>
                </a:tc>
                <a:tc>
                  <a:txBody>
                    <a:bodyPr/>
                    <a:lstStyle/>
                    <a:p>
                      <a:pPr algn="ctr" fontAlgn="ctr"/>
                      <a:r>
                        <a:rPr lang="tr-TR" sz="1200" dirty="0"/>
                        <a:t>10</a:t>
                      </a:r>
                    </a:p>
                  </a:txBody>
                  <a:tcPr marL="47625" marR="47625" marT="47625" marB="47625" anchor="ctr">
                    <a:solidFill>
                      <a:schemeClr val="accent3">
                        <a:lumMod val="20000"/>
                        <a:lumOff val="80000"/>
                      </a:schemeClr>
                    </a:solidFill>
                  </a:tcPr>
                </a:tc>
                <a:tc>
                  <a:txBody>
                    <a:bodyPr/>
                    <a:lstStyle/>
                    <a:p>
                      <a:pPr algn="ctr" fontAlgn="ctr"/>
                      <a:r>
                        <a:rPr lang="tr-TR" sz="1200" dirty="0"/>
                        <a:t>-</a:t>
                      </a:r>
                    </a:p>
                  </a:txBody>
                  <a:tcPr marL="47625" marR="47625" marT="47625" marB="47625" anchor="ctr">
                    <a:solidFill>
                      <a:schemeClr val="accent3">
                        <a:lumMod val="20000"/>
                        <a:lumOff val="80000"/>
                      </a:schemeClr>
                    </a:solidFill>
                  </a:tcPr>
                </a:tc>
                <a:tc>
                  <a:txBody>
                    <a:bodyPr/>
                    <a:lstStyle/>
                    <a:p>
                      <a:pPr algn="ctr" fontAlgn="ctr"/>
                      <a:r>
                        <a:rPr lang="tr-TR" sz="1200" dirty="0"/>
                        <a:t>78.444</a:t>
                      </a:r>
                    </a:p>
                  </a:txBody>
                  <a:tcPr marL="47625" marR="47625" marT="47625" marB="47625" anchor="ctr">
                    <a:solidFill>
                      <a:schemeClr val="accent3">
                        <a:lumMod val="20000"/>
                        <a:lumOff val="80000"/>
                      </a:schemeClr>
                    </a:solidFill>
                  </a:tcPr>
                </a:tc>
                <a:tc>
                  <a:txBody>
                    <a:bodyPr/>
                    <a:lstStyle/>
                    <a:p>
                      <a:pPr algn="ctr" fontAlgn="ctr"/>
                      <a:r>
                        <a:rPr lang="tr-TR" sz="1200" dirty="0"/>
                        <a:t>86.074</a:t>
                      </a:r>
                    </a:p>
                  </a:txBody>
                  <a:tcPr marL="47625" marR="47625" marT="47625" marB="47625" anchor="ctr">
                    <a:solidFill>
                      <a:schemeClr val="accent3">
                        <a:lumMod val="20000"/>
                        <a:lumOff val="80000"/>
                      </a:schemeClr>
                    </a:solidFill>
                  </a:tcPr>
                </a:tc>
              </a:tr>
              <a:tr h="979714">
                <a:tc>
                  <a:txBody>
                    <a:bodyPr/>
                    <a:lstStyle/>
                    <a:p>
                      <a:pPr algn="ctr" fontAlgn="ctr"/>
                      <a:r>
                        <a:rPr lang="tr-TR" sz="1200" b="1" dirty="0"/>
                        <a:t>Mühendis</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110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71.033</a:t>
                      </a:r>
                    </a:p>
                  </a:txBody>
                  <a:tcPr marL="47625" marR="47625" marT="47625" marB="47625" anchor="ctr">
                    <a:solidFill>
                      <a:srgbClr val="92D050"/>
                    </a:solidFill>
                  </a:tcPr>
                </a:tc>
                <a:tc>
                  <a:txBody>
                    <a:bodyPr/>
                    <a:lstStyle/>
                    <a:p>
                      <a:pPr algn="ctr" fontAlgn="ctr"/>
                      <a:r>
                        <a:rPr lang="tr-TR" sz="1200" b="1" dirty="0"/>
                        <a:t>95.393</a:t>
                      </a:r>
                    </a:p>
                  </a:txBody>
                  <a:tcPr marL="47625" marR="47625" marT="47625" marB="47625" anchor="ctr">
                    <a:solidFill>
                      <a:srgbClr val="92D050"/>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856984" cy="580926"/>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2000" b="1" dirty="0" smtClean="0"/>
              <a:t>ÇAĞDAŞ TÜRK LEHÇELERİ VE EDEBİYATLARI</a:t>
            </a:r>
            <a:endParaRPr lang="tr-TR" sz="2000" b="1" dirty="0"/>
          </a:p>
        </p:txBody>
      </p:sp>
      <p:sp>
        <p:nvSpPr>
          <p:cNvPr id="3" name="2 İçerik Yer Tutucusu"/>
          <p:cNvSpPr>
            <a:spLocks noGrp="1"/>
          </p:cNvSpPr>
          <p:nvPr>
            <p:ph sz="quarter" idx="1"/>
          </p:nvPr>
        </p:nvSpPr>
        <p:spPr>
          <a:xfrm>
            <a:off x="128736" y="692696"/>
            <a:ext cx="8907760" cy="5976664"/>
          </a:xfrm>
        </p:spPr>
        <p:style>
          <a:lnRef idx="0">
            <a:schemeClr val="accent1"/>
          </a:lnRef>
          <a:fillRef idx="3">
            <a:schemeClr val="accent1"/>
          </a:fillRef>
          <a:effectRef idx="3">
            <a:schemeClr val="accent1"/>
          </a:effectRef>
          <a:fontRef idx="minor">
            <a:schemeClr val="lt1"/>
          </a:fontRef>
        </p:style>
        <p:txBody>
          <a:bodyPr>
            <a:normAutofit fontScale="62500" lnSpcReduction="20000"/>
          </a:bodyPr>
          <a:lstStyle/>
          <a:p>
            <a:pPr fontAlgn="base"/>
            <a:endParaRPr lang="tr-TR" b="1" dirty="0" smtClean="0"/>
          </a:p>
          <a:p>
            <a:pPr fontAlgn="base"/>
            <a:r>
              <a:rPr lang="tr-TR" b="1" dirty="0" smtClean="0"/>
              <a:t>Kısaca</a:t>
            </a:r>
          </a:p>
          <a:p>
            <a:pPr fontAlgn="base"/>
            <a:r>
              <a:rPr lang="tr-TR" b="1" dirty="0" smtClean="0"/>
              <a:t>Çağdaş Türk Lehçeleri Programı; çok geniş bir alana yayılmış olan Türk Dili konuşan halkların, edebiyatları, tarihleri, </a:t>
            </a:r>
            <a:r>
              <a:rPr lang="tr-TR" b="1" dirty="0" err="1" smtClean="0"/>
              <a:t>sosyo</a:t>
            </a:r>
            <a:r>
              <a:rPr lang="tr-TR" b="1" dirty="0" smtClean="0"/>
              <a:t>-kültürel yapıları, uluslararası ilişkileri konularında uzmanlaşmış elemanları yetiştirmeyi amaçlar.</a:t>
            </a:r>
            <a:br>
              <a:rPr lang="tr-TR" b="1" dirty="0" smtClean="0"/>
            </a:br>
            <a:r>
              <a:rPr lang="tr-TR" b="1" dirty="0" smtClean="0"/>
              <a:t/>
            </a:r>
            <a:br>
              <a:rPr lang="tr-TR" b="1" dirty="0" smtClean="0"/>
            </a:br>
            <a:r>
              <a:rPr lang="tr-TR" b="1" dirty="0" smtClean="0"/>
              <a:t>Kişisel Özellikler</a:t>
            </a:r>
          </a:p>
          <a:p>
            <a:pPr fontAlgn="base"/>
            <a:r>
              <a:rPr lang="tr-TR" b="1" dirty="0" smtClean="0"/>
              <a:t>Çağdaş Türk Lehçeleri Programında okumak isteyen öğrencilerin; sözel yeteneğe sahip, öğrenmeye ve araştırmaya istekli, dil ve edebiyata ilgili ve bu alanlarda başarılı kimseler olmaları gerekir.</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Öğretim sürecince; her bir lehçe için ses bilgisi, konuşma-çeviri, edebiyat tarihi, modern edebiyat, siyasi ve kültürel tarih alanlarından oluşan bir program uygulanır.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Programı başarıyla tamamlayanlara "Türkolog" unvanı verilmektedir. </a:t>
            </a:r>
            <a:br>
              <a:rPr lang="tr-TR" b="1" dirty="0" smtClean="0"/>
            </a:br>
            <a:r>
              <a:rPr lang="tr-TR" b="1" dirty="0" smtClean="0"/>
              <a:t/>
            </a:r>
            <a:br>
              <a:rPr lang="tr-TR" b="1" dirty="0" smtClean="0"/>
            </a:br>
            <a:r>
              <a:rPr lang="tr-TR" b="1" dirty="0" smtClean="0"/>
              <a:t>Çalışma Sahaları</a:t>
            </a:r>
          </a:p>
          <a:p>
            <a:r>
              <a:rPr lang="tr-TR" b="1" dirty="0" smtClean="0"/>
              <a:t>Mezun öğrencileri geniş bir iş alanı beklemektedir. Mezunlar Türk Cumhuriyetleri ile iş yapan özel sektörün sunduğu zengin iş imkânları dışında ilgili kamu kurum ve kuruluşlarında, çeşitli araştırma kurumlarında alan uzmanı olarak da çalışabilmektedirler. Ayrıca, gerekli pedagojik şartları yerine getirdiklerinde örgün eğitim kurumlarının orta öğretim programlarında Türk Dili ve Edebiyatı ve Türkçe Öğretmenliği yapma hakkına da sahiptirler.</a:t>
            </a:r>
            <a:endParaRPr lang="tr-TR"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arita.png"/>
          <p:cNvPicPr>
            <a:picLocks noGrp="1" noChangeAspect="1"/>
          </p:cNvPicPr>
          <p:nvPr>
            <p:ph sz="quarter" idx="1"/>
          </p:nvPr>
        </p:nvPicPr>
        <p:blipFill>
          <a:blip r:embed="rId2" cstate="print"/>
          <a:stretch>
            <a:fillRect/>
          </a:stretch>
        </p:blipFill>
        <p:spPr>
          <a:xfrm>
            <a:off x="0" y="0"/>
            <a:ext cx="9144000" cy="4581128"/>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509121"/>
          <a:ext cx="9144000" cy="2376263"/>
        </p:xfrm>
        <a:graphic>
          <a:graphicData uri="http://schemas.openxmlformats.org/drawingml/2006/table">
            <a:tbl>
              <a:tblPr firstRow="1" bandRow="1">
                <a:tableStyleId>{08FB837D-C827-4EFA-A057-4D05807E0F7C}</a:tableStyleId>
              </a:tblPr>
              <a:tblGrid>
                <a:gridCol w="3483429"/>
                <a:gridCol w="1596571"/>
                <a:gridCol w="2032000"/>
                <a:gridCol w="2032000"/>
              </a:tblGrid>
              <a:tr h="432047">
                <a:tc>
                  <a:txBody>
                    <a:bodyPr/>
                    <a:lstStyle/>
                    <a:p>
                      <a:pPr algn="ctr"/>
                      <a:r>
                        <a:rPr lang="tr-TR" sz="1400" dirty="0" smtClean="0">
                          <a:latin typeface="Arial Black" pitchFamily="34" charset="0"/>
                        </a:rPr>
                        <a:t>Üniversite</a:t>
                      </a:r>
                      <a:endParaRPr lang="tr-TR" sz="1400" dirty="0">
                        <a:solidFill>
                          <a:schemeClr val="tx1"/>
                        </a:solidFill>
                        <a:latin typeface="Arial Black" pitchFamily="34" charset="0"/>
                      </a:endParaRPr>
                    </a:p>
                  </a:txBody>
                  <a:tcPr/>
                </a:tc>
                <a:tc>
                  <a:txBody>
                    <a:bodyPr/>
                    <a:lstStyle/>
                    <a:p>
                      <a:pPr algn="ctr"/>
                      <a:r>
                        <a:rPr lang="tr-TR" sz="1400" dirty="0" smtClean="0">
                          <a:latin typeface="Arial Black" pitchFamily="34" charset="0"/>
                        </a:rPr>
                        <a:t>Puan Türü</a:t>
                      </a:r>
                      <a:endParaRPr lang="tr-TR" sz="14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27118">
                <a:tc>
                  <a:txBody>
                    <a:bodyPr/>
                    <a:lstStyle/>
                    <a:p>
                      <a:pPr algn="ctr"/>
                      <a:r>
                        <a:rPr lang="tr-TR" sz="1600" baseline="0" dirty="0" smtClean="0">
                          <a:latin typeface="Arial Black" pitchFamily="34" charset="0"/>
                        </a:rPr>
                        <a:t>İstanbul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dirty="0" smtClean="0">
                          <a:solidFill>
                            <a:schemeClr val="dk1"/>
                          </a:solidFill>
                          <a:latin typeface="Arial Black" pitchFamily="34" charset="0"/>
                        </a:rPr>
                        <a:t>TS-2</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58400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350,951</a:t>
                      </a:r>
                    </a:p>
                  </a:txBody>
                  <a:tcPr marL="9525" marR="9525" marT="9525" marB="0" anchor="ctr"/>
                </a:tc>
              </a:tr>
              <a:tr h="449662">
                <a:tc>
                  <a:txBody>
                    <a:bodyPr/>
                    <a:lstStyle/>
                    <a:p>
                      <a:pPr algn="ctr"/>
                      <a:r>
                        <a:rPr lang="tr-TR" sz="1600" dirty="0" smtClean="0">
                          <a:latin typeface="Arial Black" pitchFamily="34" charset="0"/>
                        </a:rPr>
                        <a:t>Hacettepe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smtClean="0">
                          <a:solidFill>
                            <a:schemeClr val="dk1"/>
                          </a:solidFill>
                          <a:latin typeface="Arial Black" pitchFamily="34" charset="0"/>
                        </a:rPr>
                        <a:t>TS-2</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62100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348,353</a:t>
                      </a:r>
                    </a:p>
                  </a:txBody>
                  <a:tcPr marL="9525" marR="9525" marT="9525" marB="0" anchor="ctr"/>
                </a:tc>
              </a:tr>
              <a:tr h="449662">
                <a:tc>
                  <a:txBody>
                    <a:bodyPr/>
                    <a:lstStyle/>
                    <a:p>
                      <a:pPr algn="ctr"/>
                      <a:r>
                        <a:rPr lang="tr-TR" sz="1600" dirty="0" smtClean="0">
                          <a:latin typeface="Arial Black" pitchFamily="34" charset="0"/>
                        </a:rPr>
                        <a:t>Kırklareli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smtClean="0">
                          <a:solidFill>
                            <a:schemeClr val="dk1"/>
                          </a:solidFill>
                          <a:latin typeface="Arial Black" pitchFamily="34" charset="0"/>
                        </a:rPr>
                        <a:t>TS-2</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157000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301,906</a:t>
                      </a:r>
                    </a:p>
                  </a:txBody>
                  <a:tcPr marL="9525" marR="9525" marT="9525" marB="0" anchor="ctr"/>
                </a:tc>
              </a:tr>
              <a:tr h="717774">
                <a:tc>
                  <a:txBody>
                    <a:bodyPr/>
                    <a:lstStyle/>
                    <a:p>
                      <a:pPr algn="ctr"/>
                      <a:r>
                        <a:rPr lang="tr-TR" sz="1600" dirty="0" smtClean="0">
                          <a:latin typeface="Arial Black" pitchFamily="34" charset="0"/>
                        </a:rPr>
                        <a:t>Uşak</a:t>
                      </a:r>
                      <a:r>
                        <a:rPr lang="tr-TR" sz="1600" baseline="0" dirty="0" smtClean="0">
                          <a:latin typeface="Arial Black" pitchFamily="34" charset="0"/>
                        </a:rPr>
                        <a:t> Üniversitesi (İ.Ö)</a:t>
                      </a:r>
                      <a:endParaRPr lang="tr-TR" sz="1600" dirty="0">
                        <a:latin typeface="Arial Black" pitchFamily="34" charset="0"/>
                      </a:endParaRPr>
                    </a:p>
                  </a:txBody>
                  <a:tcPr/>
                </a:tc>
                <a:tc>
                  <a:txBody>
                    <a:bodyPr/>
                    <a:lstStyle/>
                    <a:p>
                      <a:pPr algn="ctr" fontAlgn="ctr"/>
                      <a:r>
                        <a:rPr lang="tr-TR" sz="1400" b="0" i="0" u="none" strike="noStrike" dirty="0" smtClean="0">
                          <a:solidFill>
                            <a:schemeClr val="dk1"/>
                          </a:solidFill>
                          <a:latin typeface="Arial Black" pitchFamily="34" charset="0"/>
                        </a:rPr>
                        <a:t>TS-2</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189000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290,631</a:t>
                      </a:r>
                    </a:p>
                  </a:txBody>
                  <a:tcPr marL="9525" marR="9525" marT="9525" marB="0"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384"/>
            <a:ext cx="9144000" cy="692696"/>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sz="2000" b="1" dirty="0" smtClean="0"/>
              <a:t>ÇALIŞMA EKONOMİSİ VE ENDÜSTRİ İLİŞKİLERİ</a:t>
            </a:r>
            <a:endParaRPr lang="tr-TR" sz="2000" b="1" dirty="0"/>
          </a:p>
        </p:txBody>
      </p:sp>
      <p:sp>
        <p:nvSpPr>
          <p:cNvPr id="3" name="2 İçerik Yer Tutucusu"/>
          <p:cNvSpPr>
            <a:spLocks noGrp="1"/>
          </p:cNvSpPr>
          <p:nvPr>
            <p:ph sz="quarter" idx="1"/>
          </p:nvPr>
        </p:nvSpPr>
        <p:spPr>
          <a:xfrm>
            <a:off x="0" y="764704"/>
            <a:ext cx="9144000" cy="6093296"/>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fontAlgn="base"/>
            <a:endParaRPr lang="tr-TR" b="1" dirty="0" smtClean="0">
              <a:solidFill>
                <a:srgbClr val="FFFF00"/>
              </a:solidFill>
            </a:endParaRPr>
          </a:p>
          <a:p>
            <a:pPr fontAlgn="base"/>
            <a:r>
              <a:rPr lang="tr-TR" b="1" dirty="0" smtClean="0">
                <a:solidFill>
                  <a:srgbClr val="FFFF00"/>
                </a:solidFill>
              </a:rPr>
              <a:t>Kısaca</a:t>
            </a:r>
          </a:p>
          <a:p>
            <a:pPr fontAlgn="base"/>
            <a:r>
              <a:rPr lang="tr-TR" b="1" dirty="0" smtClean="0"/>
              <a:t>Çalışma Ekonomisi ve Endüstri İlişkileri Programı; işçi-işveren ilişkileri, sosyal güvenlik, endüstriyel demokrasi, servet ve gelir politikası, uluslararası planda sosyal politika konularında uzmanlaşmış elemanlar yetiştirmeyi amaçlar. </a:t>
            </a:r>
            <a:br>
              <a:rPr lang="tr-TR" b="1" dirty="0" smtClean="0"/>
            </a:br>
            <a:r>
              <a:rPr lang="tr-TR" b="1" dirty="0" smtClean="0"/>
              <a:t/>
            </a:r>
            <a:br>
              <a:rPr lang="tr-TR" b="1" dirty="0" smtClean="0"/>
            </a:br>
            <a:r>
              <a:rPr lang="tr-TR" b="1" dirty="0" smtClean="0">
                <a:solidFill>
                  <a:srgbClr val="FFFF00"/>
                </a:solidFill>
              </a:rPr>
              <a:t>Kişisel Özellikler</a:t>
            </a:r>
          </a:p>
          <a:p>
            <a:pPr fontAlgn="base"/>
            <a:r>
              <a:rPr lang="tr-TR" b="1" dirty="0" smtClean="0"/>
              <a:t>Bu programda okumak isteyenlerin; ekonomi ve sosyolojiye karşı ilgili, üstün akademik yeteneğe ve ikna gücüne sahip ve insanlarla iyi ilişkiler kurabilen bireyler olması gerekir. </a:t>
            </a:r>
            <a:br>
              <a:rPr lang="tr-TR" b="1" dirty="0" smtClean="0"/>
            </a:br>
            <a:r>
              <a:rPr lang="tr-TR" b="1" dirty="0" smtClean="0"/>
              <a:t/>
            </a:r>
            <a:br>
              <a:rPr lang="tr-TR" b="1" dirty="0" smtClean="0"/>
            </a:br>
            <a:r>
              <a:rPr lang="tr-TR" b="1" dirty="0" smtClean="0">
                <a:solidFill>
                  <a:srgbClr val="FFFF00"/>
                </a:solidFill>
              </a:rPr>
              <a:t>Dersler ve Eğitim Süreleri</a:t>
            </a:r>
          </a:p>
          <a:p>
            <a:pPr fontAlgn="base"/>
            <a:r>
              <a:rPr lang="tr-TR" b="1" dirty="0" smtClean="0"/>
              <a:t>Programın öğretim süresi dört yıldır. Öğretim süresince; Hukuk, Ekonomi, Maliye, İşletmecilik, Yönetim Bilimleri, Matematik, Sosyal Düşünceler ve Sosyal Politika Tarihi, Çalışma Ekonomisi, Sendikacılık, Sosyal Güvenlik, Endüstriyel Demokrasi, Gelir ve Servet Dağılımı, Ücretler, Kentleşme ve Konut Politikası, Türkiye Ekonomisi ve Sosyal Yapısı, Kooperatifçilik, İnsan Kaynakları ve İstatistik gibi dersler okutulur. </a:t>
            </a:r>
            <a:br>
              <a:rPr lang="tr-TR" b="1" dirty="0" smtClean="0"/>
            </a:br>
            <a:r>
              <a:rPr lang="tr-TR" b="1" dirty="0" smtClean="0"/>
              <a:t/>
            </a:r>
            <a:br>
              <a:rPr lang="tr-TR" b="1" dirty="0" smtClean="0"/>
            </a:br>
            <a:r>
              <a:rPr lang="tr-TR" b="1" dirty="0" smtClean="0">
                <a:solidFill>
                  <a:srgbClr val="FFFF00"/>
                </a:solidFill>
              </a:rPr>
              <a:t>Sosyal Statü ve Unvanlar</a:t>
            </a:r>
          </a:p>
          <a:p>
            <a:pPr fontAlgn="base"/>
            <a:r>
              <a:rPr lang="tr-TR" b="1" dirty="0" smtClean="0"/>
              <a:t>Çalışma Ekonomisi ve Endüstri İlişkileri Programını bitirenler "Çalışma Ekonomisti" unvanı kazanırlar.</a:t>
            </a:r>
            <a:br>
              <a:rPr lang="tr-TR" b="1" dirty="0" smtClean="0"/>
            </a:br>
            <a:r>
              <a:rPr lang="tr-TR" b="1" dirty="0" smtClean="0"/>
              <a:t/>
            </a:r>
            <a:br>
              <a:rPr lang="tr-TR" b="1" dirty="0" smtClean="0"/>
            </a:br>
            <a:r>
              <a:rPr lang="tr-TR" b="1" dirty="0" smtClean="0">
                <a:solidFill>
                  <a:srgbClr val="FFFF00"/>
                </a:solidFill>
              </a:rPr>
              <a:t>Çalışma Sahaları</a:t>
            </a:r>
          </a:p>
          <a:p>
            <a:pPr fontAlgn="base"/>
            <a:r>
              <a:rPr lang="tr-TR" b="1" dirty="0" smtClean="0"/>
              <a:t>Bu alanda öğrenim görenler, DPT'de, Çalışma Bakanlığının yurt dışı ve yurt içi ünitelerinde, sosyal güvenlik kurumlarında, müfettiş veya uzman olarak kamu iktisadi teşebbüsleri ve özel işletmelerin endüstriyel ilişkiler ve sosyal işler bölümlerinin yöneticilik ve danışmanlık hizmetlerinde çalışabilirler. Çalışma ekonomistlerinin önemli bir çalışma alanı ise sendikalarda danışmanlıktır. Çalışma ekonomistleri ayrıca kamu yönetimi, iktisat ve işletme bölümleri mezunlarının çalışabilecekleri öteki alanlarda da görev alabilirler. Özel sektörde ilerleme kişisel yeteneğe ve yabancı dil bilmeye bağlıdır. </a:t>
            </a:r>
            <a:br>
              <a:rPr lang="tr-TR" b="1" dirty="0" smtClean="0"/>
            </a:br>
            <a:r>
              <a:rPr lang="tr-TR" b="1" dirty="0" smtClean="0"/>
              <a:t/>
            </a:r>
            <a:br>
              <a:rPr lang="tr-TR" b="1" dirty="0" smtClean="0"/>
            </a:br>
            <a:endParaRPr lang="tr-TR" b="1" dirty="0" smtClean="0"/>
          </a:p>
          <a:p>
            <a:r>
              <a:rPr lang="tr-TR" b="1" dirty="0" smtClean="0"/>
              <a:t/>
            </a:r>
            <a:br>
              <a:rPr lang="tr-TR" b="1" dirty="0" smtClean="0"/>
            </a:br>
            <a:endParaRPr lang="tr-TR"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_13133926_url.jpg"/>
          <p:cNvPicPr>
            <a:picLocks noGrp="1" noChangeAspect="1"/>
          </p:cNvPicPr>
          <p:nvPr>
            <p:ph sz="quarter" idx="1"/>
          </p:nvPr>
        </p:nvPicPr>
        <p:blipFill>
          <a:blip r:embed="rId2" cstate="print"/>
          <a:stretch>
            <a:fillRect/>
          </a:stretch>
        </p:blipFill>
        <p:spPr>
          <a:xfrm>
            <a:off x="0" y="0"/>
            <a:ext cx="9144000" cy="537321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509121"/>
          <a:ext cx="9144000" cy="2376263"/>
        </p:xfrm>
        <a:graphic>
          <a:graphicData uri="http://schemas.openxmlformats.org/drawingml/2006/table">
            <a:tbl>
              <a:tblPr firstRow="1" bandRow="1">
                <a:tableStyleId>{08FB837D-C827-4EFA-A057-4D05807E0F7C}</a:tableStyleId>
              </a:tblPr>
              <a:tblGrid>
                <a:gridCol w="3483429"/>
                <a:gridCol w="1596571"/>
                <a:gridCol w="2032000"/>
                <a:gridCol w="2032000"/>
              </a:tblGrid>
              <a:tr h="432047">
                <a:tc>
                  <a:txBody>
                    <a:bodyPr/>
                    <a:lstStyle/>
                    <a:p>
                      <a:pPr algn="ctr"/>
                      <a:r>
                        <a:rPr lang="tr-TR" sz="1400" dirty="0" smtClean="0">
                          <a:latin typeface="Arial Black" pitchFamily="34" charset="0"/>
                        </a:rPr>
                        <a:t>Üniversite</a:t>
                      </a:r>
                      <a:endParaRPr lang="tr-TR" sz="1400" dirty="0">
                        <a:solidFill>
                          <a:schemeClr val="tx1"/>
                        </a:solidFill>
                        <a:latin typeface="Arial Black" pitchFamily="34" charset="0"/>
                      </a:endParaRPr>
                    </a:p>
                  </a:txBody>
                  <a:tcPr/>
                </a:tc>
                <a:tc>
                  <a:txBody>
                    <a:bodyPr/>
                    <a:lstStyle/>
                    <a:p>
                      <a:pPr algn="ctr"/>
                      <a:r>
                        <a:rPr lang="tr-TR" sz="1400" dirty="0" smtClean="0">
                          <a:latin typeface="Arial Black" pitchFamily="34" charset="0"/>
                        </a:rPr>
                        <a:t>Puan Türü</a:t>
                      </a:r>
                      <a:endParaRPr lang="tr-TR" sz="14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27118">
                <a:tc>
                  <a:txBody>
                    <a:bodyPr/>
                    <a:lstStyle/>
                    <a:p>
                      <a:pPr algn="ctr"/>
                      <a:r>
                        <a:rPr lang="tr-TR" sz="1600" baseline="0" dirty="0" smtClean="0">
                          <a:latin typeface="Arial Black" pitchFamily="34" charset="0"/>
                        </a:rPr>
                        <a:t>Ankara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dirty="0" smtClean="0">
                          <a:solidFill>
                            <a:schemeClr val="dk1"/>
                          </a:solidFill>
                          <a:latin typeface="Arial Black" pitchFamily="34" charset="0"/>
                        </a:rPr>
                        <a:t>TM-1</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84800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335,717</a:t>
                      </a:r>
                    </a:p>
                  </a:txBody>
                  <a:tcPr marL="9525" marR="9525" marT="9525" marB="0" anchor="ctr"/>
                </a:tc>
              </a:tr>
              <a:tr h="449662">
                <a:tc>
                  <a:txBody>
                    <a:bodyPr/>
                    <a:lstStyle/>
                    <a:p>
                      <a:pPr algn="ctr"/>
                      <a:r>
                        <a:rPr lang="tr-TR" sz="1600" dirty="0" smtClean="0">
                          <a:latin typeface="Arial Black" pitchFamily="34" charset="0"/>
                        </a:rPr>
                        <a:t>Gazi Üniversitesi</a:t>
                      </a:r>
                      <a:endParaRPr lang="tr-TR" sz="1600" dirty="0">
                        <a:latin typeface="Arial Black" pitchFamily="34" charset="0"/>
                      </a:endParaRPr>
                    </a:p>
                  </a:txBody>
                  <a:tcPr marL="9525" marR="9525" marT="9525" marB="0" anchor="ctr"/>
                </a:tc>
                <a:tc>
                  <a:txBody>
                    <a:bodyPr/>
                    <a:lstStyle/>
                    <a:p>
                      <a:pPr algn="ctr" fontAlgn="ctr"/>
                      <a:r>
                        <a:rPr lang="tr-TR" sz="1400" b="0" i="0" u="none" strike="noStrike" smtClean="0">
                          <a:solidFill>
                            <a:schemeClr val="dk1"/>
                          </a:solidFill>
                          <a:latin typeface="Arial Black" pitchFamily="34" charset="0"/>
                        </a:rPr>
                        <a:t>TM-1</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139000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303,954</a:t>
                      </a:r>
                    </a:p>
                  </a:txBody>
                  <a:tcPr marL="9525" marR="9525" marT="9525" marB="0" anchor="ctr"/>
                </a:tc>
              </a:tr>
              <a:tr h="449662">
                <a:tc>
                  <a:txBody>
                    <a:bodyPr/>
                    <a:lstStyle/>
                    <a:p>
                      <a:pPr algn="ctr"/>
                      <a:r>
                        <a:rPr lang="tr-TR" sz="1600" dirty="0" smtClean="0">
                          <a:latin typeface="Arial Black" pitchFamily="34" charset="0"/>
                        </a:rPr>
                        <a:t>Atatürk</a:t>
                      </a:r>
                      <a:r>
                        <a:rPr lang="tr-TR" sz="1600" baseline="0" dirty="0" smtClean="0">
                          <a:latin typeface="Arial Black" pitchFamily="34" charset="0"/>
                        </a:rPr>
                        <a:t> Üniversitesi(İ.Ö)</a:t>
                      </a:r>
                      <a:endParaRPr lang="tr-TR" sz="1600" dirty="0">
                        <a:latin typeface="Arial Black" pitchFamily="34" charset="0"/>
                      </a:endParaRPr>
                    </a:p>
                  </a:txBody>
                  <a:tcPr marL="9525" marR="9525" marT="9525" marB="0" anchor="ctr"/>
                </a:tc>
                <a:tc>
                  <a:txBody>
                    <a:bodyPr/>
                    <a:lstStyle/>
                    <a:p>
                      <a:pPr algn="ctr" fontAlgn="ctr"/>
                      <a:r>
                        <a:rPr lang="tr-TR" sz="1400" b="0" i="0" u="none" strike="noStrike" smtClean="0">
                          <a:solidFill>
                            <a:schemeClr val="dk1"/>
                          </a:solidFill>
                          <a:latin typeface="Arial Black" pitchFamily="34" charset="0"/>
                        </a:rPr>
                        <a:t>TM-1</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402000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231,653</a:t>
                      </a:r>
                    </a:p>
                  </a:txBody>
                  <a:tcPr marL="9525" marR="9525" marT="9525" marB="0" anchor="ctr"/>
                </a:tc>
              </a:tr>
              <a:tr h="717774">
                <a:tc>
                  <a:txBody>
                    <a:bodyPr/>
                    <a:lstStyle/>
                    <a:p>
                      <a:pPr algn="ctr"/>
                      <a:r>
                        <a:rPr lang="tr-TR" sz="1600" dirty="0" smtClean="0">
                          <a:latin typeface="Arial Black" pitchFamily="34" charset="0"/>
                        </a:rPr>
                        <a:t>Çankırı </a:t>
                      </a:r>
                      <a:r>
                        <a:rPr lang="tr-TR" sz="1600" dirty="0" err="1" smtClean="0">
                          <a:latin typeface="Arial Black" pitchFamily="34" charset="0"/>
                        </a:rPr>
                        <a:t>Karatekin</a:t>
                      </a:r>
                      <a:r>
                        <a:rPr lang="tr-TR" sz="1600" dirty="0" smtClean="0">
                          <a:latin typeface="Arial Black" pitchFamily="34" charset="0"/>
                        </a:rPr>
                        <a:t> Üniversitesi</a:t>
                      </a:r>
                      <a:r>
                        <a:rPr lang="tr-TR" sz="1600" baseline="0" dirty="0" smtClean="0">
                          <a:latin typeface="Arial Black" pitchFamily="34" charset="0"/>
                        </a:rPr>
                        <a:t> (İ.Ö)</a:t>
                      </a:r>
                      <a:endParaRPr lang="tr-TR" sz="1600" dirty="0">
                        <a:latin typeface="Arial Black" pitchFamily="34" charset="0"/>
                      </a:endParaRPr>
                    </a:p>
                  </a:txBody>
                  <a:tcPr/>
                </a:tc>
                <a:tc>
                  <a:txBody>
                    <a:bodyPr/>
                    <a:lstStyle/>
                    <a:p>
                      <a:pPr algn="ctr" fontAlgn="ctr"/>
                      <a:r>
                        <a:rPr lang="tr-TR" sz="1400" b="0" i="0" u="none" strike="noStrike" dirty="0" smtClean="0">
                          <a:solidFill>
                            <a:schemeClr val="dk1"/>
                          </a:solidFill>
                          <a:latin typeface="Arial Black" pitchFamily="34" charset="0"/>
                        </a:rPr>
                        <a:t>TM-1</a:t>
                      </a:r>
                      <a:endParaRPr lang="tr-TR" sz="1400" b="0" i="0" u="none" strike="noStrike" dirty="0">
                        <a:solidFill>
                          <a:srgbClr val="000000"/>
                        </a:solidFill>
                        <a:latin typeface="Arial Black" pitchFamily="34" charset="0"/>
                      </a:endParaRPr>
                    </a:p>
                  </a:txBody>
                  <a:tcPr marL="9525" marR="9525" marT="9525" marB="0" anchor="ctr"/>
                </a:tc>
                <a:tc>
                  <a:txBody>
                    <a:bodyPr/>
                    <a:lstStyle/>
                    <a:p>
                      <a:pPr algn="ctr" fontAlgn="ctr"/>
                      <a:r>
                        <a:rPr lang="tr-TR" sz="1400" b="0" i="0" u="none" strike="noStrike">
                          <a:solidFill>
                            <a:srgbClr val="000000"/>
                          </a:solidFill>
                          <a:latin typeface="Arial Black" pitchFamily="34" charset="0"/>
                        </a:rPr>
                        <a:t>433000</a:t>
                      </a:r>
                    </a:p>
                  </a:txBody>
                  <a:tcPr marL="9525" marR="9525" marT="9525" marB="0" anchor="ctr"/>
                </a:tc>
                <a:tc>
                  <a:txBody>
                    <a:bodyPr/>
                    <a:lstStyle/>
                    <a:p>
                      <a:pPr algn="ctr" fontAlgn="ctr"/>
                      <a:r>
                        <a:rPr lang="tr-TR" sz="1400" b="0" i="0" u="none" strike="noStrike" dirty="0">
                          <a:solidFill>
                            <a:srgbClr val="000000"/>
                          </a:solidFill>
                          <a:latin typeface="Arial Black" pitchFamily="34" charset="0"/>
                        </a:rPr>
                        <a:t>225,147</a:t>
                      </a:r>
                    </a:p>
                  </a:txBody>
                  <a:tcPr marL="9525" marR="9525" marT="9525" marB="0" anchor="ct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8848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3,098</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77.718</a:t>
                      </a:r>
                    </a:p>
                  </a:txBody>
                  <a:tcPr marL="47625" marR="47625" marT="47625" marB="47625" anchor="ctr">
                    <a:solidFill>
                      <a:srgbClr val="92D050"/>
                    </a:solidFill>
                  </a:tcPr>
                </a:tc>
                <a:tc>
                  <a:txBody>
                    <a:bodyPr/>
                    <a:lstStyle/>
                    <a:p>
                      <a:pPr algn="ctr" fontAlgn="ctr"/>
                      <a:r>
                        <a:rPr lang="tr-TR" sz="1200" b="1" dirty="0"/>
                        <a:t>97.166</a:t>
                      </a:r>
                    </a:p>
                  </a:txBody>
                  <a:tcPr marL="47625" marR="47625" marT="47625" marB="47625" anchor="ctr">
                    <a:solidFill>
                      <a:srgbClr val="92D050"/>
                    </a:solidFill>
                  </a:tcPr>
                </a:tc>
              </a:tr>
              <a:tr h="457200">
                <a:tc>
                  <a:txBody>
                    <a:bodyPr/>
                    <a:lstStyle/>
                    <a:p>
                      <a:pPr algn="ctr" fontAlgn="ctr"/>
                      <a:r>
                        <a:rPr lang="tr-TR" sz="1200"/>
                        <a:t>Bilet Kontrol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86.583</a:t>
                      </a:r>
                    </a:p>
                  </a:txBody>
                  <a:tcPr marL="47625" marR="47625" marT="47625" marB="47625" anchor="ctr"/>
                </a:tc>
                <a:tc>
                  <a:txBody>
                    <a:bodyPr/>
                    <a:lstStyle/>
                    <a:p>
                      <a:pPr algn="ctr" fontAlgn="ctr"/>
                      <a:r>
                        <a:rPr lang="tr-TR" sz="1200"/>
                        <a:t>87.194</a:t>
                      </a:r>
                    </a:p>
                  </a:txBody>
                  <a:tcPr marL="47625" marR="47625" marT="47625" marB="47625" anchor="ctr"/>
                </a:tc>
              </a:tr>
              <a:tr h="457200">
                <a:tc>
                  <a:txBody>
                    <a:bodyPr/>
                    <a:lstStyle/>
                    <a:p>
                      <a:pPr algn="ctr" fontAlgn="ctr"/>
                      <a:r>
                        <a:rPr lang="tr-TR" sz="1200"/>
                        <a:t>Bilet Kontrol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84.844</a:t>
                      </a:r>
                    </a:p>
                  </a:txBody>
                  <a:tcPr marL="47625" marR="47625" marT="47625" marB="47625" anchor="ctr"/>
                </a:tc>
                <a:tc>
                  <a:txBody>
                    <a:bodyPr/>
                    <a:lstStyle/>
                    <a:p>
                      <a:pPr algn="ctr" fontAlgn="ctr"/>
                      <a:r>
                        <a:rPr lang="tr-TR" sz="1200"/>
                        <a:t>87.946</a:t>
                      </a:r>
                    </a:p>
                  </a:txBody>
                  <a:tcPr marL="47625" marR="47625" marT="47625" marB="47625" anchor="ctr"/>
                </a:tc>
              </a:tr>
              <a:tr h="457200">
                <a:tc>
                  <a:txBody>
                    <a:bodyPr/>
                    <a:lstStyle/>
                    <a:p>
                      <a:pPr algn="ctr" fontAlgn="ctr"/>
                      <a:r>
                        <a:rPr lang="tr-TR" sz="1200"/>
                        <a:t>Bilet Kontrol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78.648</a:t>
                      </a:r>
                    </a:p>
                  </a:txBody>
                  <a:tcPr marL="47625" marR="47625" marT="47625" marB="47625" anchor="ctr"/>
                </a:tc>
                <a:tc>
                  <a:txBody>
                    <a:bodyPr/>
                    <a:lstStyle/>
                    <a:p>
                      <a:pPr algn="ctr" fontAlgn="ctr"/>
                      <a:r>
                        <a:rPr lang="tr-TR" sz="1200"/>
                        <a:t>92.611</a:t>
                      </a:r>
                    </a:p>
                  </a:txBody>
                  <a:tcPr marL="47625" marR="47625" marT="47625" marB="47625" anchor="ctr"/>
                </a:tc>
              </a:tr>
              <a:tr h="457200">
                <a:tc>
                  <a:txBody>
                    <a:bodyPr/>
                    <a:lstStyle/>
                    <a:p>
                      <a:pPr algn="ctr" fontAlgn="ctr"/>
                      <a:r>
                        <a:rPr lang="tr-TR" sz="1200" b="1" dirty="0"/>
                        <a:t>Bilet Kontrol Memuru</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78.648</a:t>
                      </a:r>
                    </a:p>
                  </a:txBody>
                  <a:tcPr marL="47625" marR="47625" marT="47625" marB="47625" anchor="ctr">
                    <a:solidFill>
                      <a:srgbClr val="92D050"/>
                    </a:solidFill>
                  </a:tcPr>
                </a:tc>
                <a:tc>
                  <a:txBody>
                    <a:bodyPr/>
                    <a:lstStyle/>
                    <a:p>
                      <a:pPr algn="ctr" fontAlgn="ctr"/>
                      <a:r>
                        <a:rPr lang="tr-TR" sz="1200" b="1" dirty="0"/>
                        <a:t>92.611</a:t>
                      </a:r>
                    </a:p>
                  </a:txBody>
                  <a:tcPr marL="47625" marR="47625" marT="47625" marB="47625" anchor="ctr">
                    <a:solidFill>
                      <a:srgbClr val="92D050"/>
                    </a:solidFill>
                  </a:tcP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83.779</a:t>
                      </a:r>
                    </a:p>
                  </a:txBody>
                  <a:tcPr marL="47625" marR="47625" marT="47625" marB="47625" anchor="ctr"/>
                </a:tc>
                <a:tc>
                  <a:txBody>
                    <a:bodyPr/>
                    <a:lstStyle/>
                    <a:p>
                      <a:pPr algn="ctr" fontAlgn="ctr"/>
                      <a:r>
                        <a:rPr lang="tr-TR" sz="1200"/>
                        <a:t>89.155</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82.485</a:t>
                      </a:r>
                    </a:p>
                  </a:txBody>
                  <a:tcPr marL="47625" marR="47625" marT="47625" marB="47625" anchor="ctr"/>
                </a:tc>
                <a:tc>
                  <a:txBody>
                    <a:bodyPr/>
                    <a:lstStyle/>
                    <a:p>
                      <a:pPr algn="ctr" fontAlgn="ctr"/>
                      <a:r>
                        <a:rPr lang="tr-TR" sz="1200"/>
                        <a:t>91.087</a:t>
                      </a:r>
                    </a:p>
                  </a:txBody>
                  <a:tcPr marL="47625" marR="47625" marT="47625" marB="47625" anchor="ctr"/>
                </a:tc>
              </a:tr>
              <a:tr h="457200">
                <a:tc>
                  <a:txBody>
                    <a:bodyPr/>
                    <a:lstStyle/>
                    <a:p>
                      <a:pPr algn="ctr" fontAlgn="ctr"/>
                      <a:r>
                        <a:rPr lang="tr-TR" sz="1200"/>
                        <a:t>Bilgisayar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77.923</a:t>
                      </a:r>
                    </a:p>
                  </a:txBody>
                  <a:tcPr marL="47625" marR="47625" marT="47625" marB="47625" anchor="ctr"/>
                </a:tc>
                <a:tc>
                  <a:txBody>
                    <a:bodyPr/>
                    <a:lstStyle/>
                    <a:p>
                      <a:pPr algn="ctr" fontAlgn="ctr"/>
                      <a:r>
                        <a:rPr lang="tr-TR" sz="1200"/>
                        <a:t>94.112</a:t>
                      </a:r>
                    </a:p>
                  </a:txBody>
                  <a:tcPr marL="47625" marR="47625" marT="47625" marB="47625" anchor="ctr"/>
                </a:tc>
              </a:tr>
              <a:tr h="457200">
                <a:tc>
                  <a:txBody>
                    <a:bodyPr/>
                    <a:lstStyle/>
                    <a:p>
                      <a:pPr algn="ctr" fontAlgn="ctr"/>
                      <a:r>
                        <a:rPr lang="tr-TR" sz="1200" b="1" dirty="0"/>
                        <a:t>Bilgisayar İşletmeni</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77.923</a:t>
                      </a:r>
                    </a:p>
                  </a:txBody>
                  <a:tcPr marL="47625" marR="47625" marT="47625" marB="47625" anchor="ctr">
                    <a:solidFill>
                      <a:srgbClr val="92D050"/>
                    </a:solidFill>
                  </a:tcPr>
                </a:tc>
                <a:tc>
                  <a:txBody>
                    <a:bodyPr/>
                    <a:lstStyle/>
                    <a:p>
                      <a:pPr algn="ctr" fontAlgn="ctr"/>
                      <a:r>
                        <a:rPr lang="tr-TR" sz="1200" b="1" dirty="0"/>
                        <a:t>94.112</a:t>
                      </a:r>
                    </a:p>
                  </a:txBody>
                  <a:tcPr marL="47625" marR="47625" marT="47625" marB="47625" anchor="ctr">
                    <a:solidFill>
                      <a:srgbClr val="92D050"/>
                    </a:solidFill>
                  </a:tcPr>
                </a:tc>
              </a:tr>
              <a:tr h="457200">
                <a:tc>
                  <a:txBody>
                    <a:bodyPr/>
                    <a:lstStyle/>
                    <a:p>
                      <a:pPr algn="ctr" fontAlgn="ctr"/>
                      <a:r>
                        <a:rPr lang="tr-TR" sz="1200"/>
                        <a:t>İcra Memuru</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86.369</a:t>
                      </a:r>
                    </a:p>
                  </a:txBody>
                  <a:tcPr marL="47625" marR="47625" marT="47625" marB="47625" anchor="ctr"/>
                </a:tc>
                <a:tc>
                  <a:txBody>
                    <a:bodyPr/>
                    <a:lstStyle/>
                    <a:p>
                      <a:pPr algn="ctr" fontAlgn="ctr"/>
                      <a:r>
                        <a:rPr lang="tr-TR" sz="1200"/>
                        <a:t>90.504</a:t>
                      </a:r>
                    </a:p>
                  </a:txBody>
                  <a:tcPr marL="47625" marR="47625" marT="47625" marB="47625" anchor="ctr"/>
                </a:tc>
              </a:tr>
              <a:tr h="457200">
                <a:tc>
                  <a:txBody>
                    <a:bodyPr/>
                    <a:lstStyle/>
                    <a:p>
                      <a:pPr algn="ctr" fontAlgn="ctr"/>
                      <a:r>
                        <a:rPr lang="tr-TR" sz="1200"/>
                        <a:t>İcra Memuru</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87.995</a:t>
                      </a:r>
                    </a:p>
                  </a:txBody>
                  <a:tcPr marL="47625" marR="47625" marT="47625" marB="47625" anchor="ctr"/>
                </a:tc>
                <a:tc>
                  <a:txBody>
                    <a:bodyPr/>
                    <a:lstStyle/>
                    <a:p>
                      <a:pPr algn="ctr" fontAlgn="ctr"/>
                      <a:r>
                        <a:rPr lang="tr-TR" sz="1200"/>
                        <a:t>91.401</a:t>
                      </a:r>
                    </a:p>
                  </a:txBody>
                  <a:tcPr marL="47625" marR="47625" marT="47625" marB="47625" anchor="ctr"/>
                </a:tc>
              </a:tr>
              <a:tr h="457200">
                <a:tc>
                  <a:txBody>
                    <a:bodyPr/>
                    <a:lstStyle/>
                    <a:p>
                      <a:pPr algn="ctr" fontAlgn="ctr"/>
                      <a:r>
                        <a:rPr lang="tr-TR" sz="1200"/>
                        <a:t>İcra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332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83.670</a:t>
                      </a:r>
                    </a:p>
                  </a:txBody>
                  <a:tcPr marL="47625" marR="47625" marT="47625" marB="47625" anchor="ctr"/>
                </a:tc>
                <a:tc>
                  <a:txBody>
                    <a:bodyPr/>
                    <a:lstStyle/>
                    <a:p>
                      <a:pPr algn="ctr" fontAlgn="ctr"/>
                      <a:r>
                        <a:rPr lang="tr-TR" sz="1200"/>
                        <a:t>93.474</a:t>
                      </a:r>
                    </a:p>
                  </a:txBody>
                  <a:tcPr marL="47625" marR="47625" marT="47625" marB="47625" anchor="ctr"/>
                </a:tc>
              </a:tr>
              <a:tr h="457200">
                <a:tc>
                  <a:txBody>
                    <a:bodyPr/>
                    <a:lstStyle/>
                    <a:p>
                      <a:pPr algn="ctr" fontAlgn="ctr"/>
                      <a:r>
                        <a:rPr lang="tr-TR" sz="1200"/>
                        <a:t>İcra Memuru</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64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79.371</a:t>
                      </a:r>
                    </a:p>
                  </a:txBody>
                  <a:tcPr marL="47625" marR="47625" marT="47625" marB="47625" anchor="ctr"/>
                </a:tc>
                <a:tc>
                  <a:txBody>
                    <a:bodyPr/>
                    <a:lstStyle/>
                    <a:p>
                      <a:pPr algn="ctr" fontAlgn="ctr"/>
                      <a:r>
                        <a:rPr lang="tr-TR" sz="1200"/>
                        <a:t>95.276</a:t>
                      </a:r>
                    </a:p>
                  </a:txBody>
                  <a:tcPr marL="47625" marR="47625" marT="47625" marB="47625" anchor="ctr"/>
                </a:tc>
              </a:tr>
              <a:tr h="457200">
                <a:tc>
                  <a:txBody>
                    <a:bodyPr/>
                    <a:lstStyle/>
                    <a:p>
                      <a:pPr algn="ctr" fontAlgn="ctr"/>
                      <a:r>
                        <a:rPr lang="tr-TR" sz="1200" b="1" dirty="0"/>
                        <a:t>İcra Memuru</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444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79.371</a:t>
                      </a:r>
                    </a:p>
                  </a:txBody>
                  <a:tcPr marL="47625" marR="47625" marT="47625" marB="47625" anchor="ctr">
                    <a:solidFill>
                      <a:srgbClr val="92D050"/>
                    </a:solidFill>
                  </a:tcPr>
                </a:tc>
                <a:tc>
                  <a:txBody>
                    <a:bodyPr/>
                    <a:lstStyle/>
                    <a:p>
                      <a:pPr algn="ctr" fontAlgn="ctr"/>
                      <a:r>
                        <a:rPr lang="tr-TR" sz="1200" b="1" dirty="0"/>
                        <a:t>95.276</a:t>
                      </a:r>
                    </a:p>
                  </a:txBody>
                  <a:tcPr marL="47625" marR="47625" marT="47625" marB="47625" anchor="ctr">
                    <a:solidFill>
                      <a:srgbClr val="92D050"/>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1"/>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73947">
                <a:tc>
                  <a:txBody>
                    <a:bodyPr/>
                    <a:lstStyle/>
                    <a:p>
                      <a:pPr algn="ctr" fontAlgn="ctr"/>
                      <a:r>
                        <a:rPr lang="tr-TR" sz="1200" b="0" dirty="0">
                          <a:solidFill>
                            <a:schemeClr val="tx1"/>
                          </a:solidFill>
                        </a:rPr>
                        <a:t>Memur</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2015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145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86.435</a:t>
                      </a:r>
                    </a:p>
                  </a:txBody>
                  <a:tcPr marL="47625" marR="47625" marT="47625" marB="47625" anchor="ctr">
                    <a:solidFill>
                      <a:schemeClr val="accent3">
                        <a:lumMod val="20000"/>
                        <a:lumOff val="80000"/>
                      </a:schemeClr>
                    </a:solidFill>
                  </a:tcPr>
                </a:tc>
                <a:tc>
                  <a:txBody>
                    <a:bodyPr/>
                    <a:lstStyle/>
                    <a:p>
                      <a:pPr algn="ctr" fontAlgn="ctr"/>
                      <a:r>
                        <a:rPr lang="tr-TR" sz="1200" b="0" dirty="0">
                          <a:solidFill>
                            <a:schemeClr val="tx1"/>
                          </a:solidFill>
                        </a:rPr>
                        <a:t>92.526</a:t>
                      </a:r>
                    </a:p>
                  </a:txBody>
                  <a:tcPr marL="47625" marR="47625" marT="47625" marB="47625" anchor="ctr">
                    <a:solidFill>
                      <a:schemeClr val="accent3">
                        <a:lumMod val="20000"/>
                        <a:lumOff val="80000"/>
                      </a:schemeClr>
                    </a:solidFill>
                  </a:tcPr>
                </a:tc>
              </a:tr>
              <a:tr h="318767">
                <a:tc>
                  <a:txBody>
                    <a:bodyPr/>
                    <a:lstStyle/>
                    <a:p>
                      <a:pPr algn="ctr" fontAlgn="ctr"/>
                      <a:r>
                        <a:rPr lang="tr-TR" sz="1200"/>
                        <a:t>Memur</a:t>
                      </a:r>
                    </a:p>
                  </a:txBody>
                  <a:tcPr marL="47625" marR="47625" marT="47625" marB="47625" anchor="ctr"/>
                </a:tc>
                <a:tc>
                  <a:txBody>
                    <a:bodyPr/>
                    <a:lstStyle/>
                    <a:p>
                      <a:pPr algn="ctr" fontAlgn="ctr"/>
                      <a:r>
                        <a:rPr lang="tr-TR" sz="1200" dirty="0"/>
                        <a:t>2014</a:t>
                      </a:r>
                    </a:p>
                  </a:txBody>
                  <a:tcPr marL="47625" marR="47625" marT="47625" marB="47625" anchor="ctr"/>
                </a:tc>
                <a:tc>
                  <a:txBody>
                    <a:bodyPr/>
                    <a:lstStyle/>
                    <a:p>
                      <a:pPr algn="ctr" fontAlgn="ctr"/>
                      <a:r>
                        <a:rPr lang="tr-TR" sz="1200" dirty="0"/>
                        <a:t>115</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a:t>83.828</a:t>
                      </a:r>
                    </a:p>
                  </a:txBody>
                  <a:tcPr marL="47625" marR="47625" marT="47625" marB="47625" anchor="ctr"/>
                </a:tc>
                <a:tc>
                  <a:txBody>
                    <a:bodyPr/>
                    <a:lstStyle/>
                    <a:p>
                      <a:pPr algn="ctr" fontAlgn="ctr"/>
                      <a:r>
                        <a:rPr lang="tr-TR" sz="1200"/>
                        <a:t>97.166</a:t>
                      </a:r>
                    </a:p>
                  </a:txBody>
                  <a:tcPr marL="47625" marR="47625" marT="47625" marB="47625" anchor="ctr"/>
                </a:tc>
              </a:tr>
              <a:tr h="298582">
                <a:tc>
                  <a:txBody>
                    <a:bodyPr/>
                    <a:lstStyle/>
                    <a:p>
                      <a:pPr algn="ctr" fontAlgn="ctr"/>
                      <a:r>
                        <a:rPr lang="tr-TR" sz="1200"/>
                        <a:t>Memur</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649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82.403</a:t>
                      </a:r>
                    </a:p>
                  </a:txBody>
                  <a:tcPr marL="47625" marR="47625" marT="47625" marB="47625" anchor="ctr"/>
                </a:tc>
                <a:tc>
                  <a:txBody>
                    <a:bodyPr/>
                    <a:lstStyle/>
                    <a:p>
                      <a:pPr algn="ctr" fontAlgn="ctr"/>
                      <a:r>
                        <a:rPr lang="tr-TR" sz="1200"/>
                        <a:t>95.287</a:t>
                      </a:r>
                    </a:p>
                  </a:txBody>
                  <a:tcPr marL="47625" marR="47625" marT="47625" marB="47625" anchor="ctr"/>
                </a:tc>
              </a:tr>
              <a:tr h="447873">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1,345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77.718</a:t>
                      </a:r>
                    </a:p>
                  </a:txBody>
                  <a:tcPr marL="47625" marR="47625" marT="47625" marB="47625" anchor="ctr"/>
                </a:tc>
                <a:tc>
                  <a:txBody>
                    <a:bodyPr/>
                    <a:lstStyle/>
                    <a:p>
                      <a:pPr algn="ctr" fontAlgn="ctr"/>
                      <a:r>
                        <a:rPr lang="tr-TR" sz="1200"/>
                        <a:t>95.472</a:t>
                      </a:r>
                    </a:p>
                  </a:txBody>
                  <a:tcPr marL="47625" marR="47625" marT="47625" marB="47625" anchor="ctr"/>
                </a:tc>
              </a:tr>
              <a:tr h="373228">
                <a:tc>
                  <a:txBody>
                    <a:bodyPr/>
                    <a:lstStyle/>
                    <a:p>
                      <a:pPr algn="ctr" fontAlgn="ctr"/>
                      <a:r>
                        <a:rPr lang="tr-TR" sz="1200" b="1" dirty="0"/>
                        <a:t>Memur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2,254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77.718</a:t>
                      </a:r>
                    </a:p>
                  </a:txBody>
                  <a:tcPr marL="47625" marR="47625" marT="47625" marB="47625" anchor="ctr">
                    <a:solidFill>
                      <a:srgbClr val="92D050"/>
                    </a:solidFill>
                  </a:tcPr>
                </a:tc>
                <a:tc>
                  <a:txBody>
                    <a:bodyPr/>
                    <a:lstStyle/>
                    <a:p>
                      <a:pPr algn="ctr" fontAlgn="ctr"/>
                      <a:r>
                        <a:rPr lang="tr-TR" sz="1200" b="1" dirty="0"/>
                        <a:t>97.166</a:t>
                      </a:r>
                    </a:p>
                  </a:txBody>
                  <a:tcPr marL="47625" marR="47625" marT="47625" marB="47625" anchor="ctr">
                    <a:solidFill>
                      <a:srgbClr val="92D050"/>
                    </a:solidFill>
                  </a:tcPr>
                </a:tc>
              </a:tr>
              <a:tr h="477896">
                <a:tc>
                  <a:txBody>
                    <a:bodyPr/>
                    <a:lstStyle/>
                    <a:p>
                      <a:pPr algn="ctr" fontAlgn="ctr"/>
                      <a:r>
                        <a:rPr lang="tr-TR" sz="1200"/>
                        <a:t>Merkezi Satınalma Uzm. Yrd.</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87.226</a:t>
                      </a:r>
                    </a:p>
                  </a:txBody>
                  <a:tcPr marL="47625" marR="47625" marT="47625" marB="47625" anchor="ctr"/>
                </a:tc>
                <a:tc>
                  <a:txBody>
                    <a:bodyPr/>
                    <a:lstStyle/>
                    <a:p>
                      <a:pPr algn="ctr" fontAlgn="ctr"/>
                      <a:r>
                        <a:rPr lang="tr-TR" sz="1200"/>
                        <a:t>93.638</a:t>
                      </a:r>
                    </a:p>
                  </a:txBody>
                  <a:tcPr marL="47625" marR="47625" marT="47625" marB="47625" anchor="ctr"/>
                </a:tc>
              </a:tr>
              <a:tr h="477896">
                <a:tc>
                  <a:txBody>
                    <a:bodyPr/>
                    <a:lstStyle/>
                    <a:p>
                      <a:pPr algn="ctr" fontAlgn="ctr"/>
                      <a:r>
                        <a:rPr lang="tr-TR" sz="1200"/>
                        <a:t>Merkezi Satınalma Uzm. Yrd.</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86.040</a:t>
                      </a:r>
                    </a:p>
                  </a:txBody>
                  <a:tcPr marL="47625" marR="47625" marT="47625" marB="47625" anchor="ctr"/>
                </a:tc>
                <a:tc>
                  <a:txBody>
                    <a:bodyPr/>
                    <a:lstStyle/>
                    <a:p>
                      <a:pPr algn="ctr" fontAlgn="ctr"/>
                      <a:r>
                        <a:rPr lang="tr-TR" sz="1200"/>
                        <a:t>86.040</a:t>
                      </a:r>
                    </a:p>
                  </a:txBody>
                  <a:tcPr marL="47625" marR="47625" marT="47625" marB="47625" anchor="ctr"/>
                </a:tc>
              </a:tr>
              <a:tr h="473947">
                <a:tc>
                  <a:txBody>
                    <a:bodyPr/>
                    <a:lstStyle/>
                    <a:p>
                      <a:pPr algn="ctr" fontAlgn="ctr"/>
                      <a:r>
                        <a:rPr lang="tr-TR" sz="1100" b="1" dirty="0"/>
                        <a:t>Merkezi </a:t>
                      </a:r>
                      <a:r>
                        <a:rPr lang="tr-TR" sz="1100" b="1" dirty="0" err="1"/>
                        <a:t>Satınalma</a:t>
                      </a:r>
                      <a:r>
                        <a:rPr lang="tr-TR" sz="1100" b="1" dirty="0"/>
                        <a:t> </a:t>
                      </a:r>
                      <a:r>
                        <a:rPr lang="tr-TR" sz="1100" b="1" dirty="0" err="1"/>
                        <a:t>Uzm</a:t>
                      </a:r>
                      <a:r>
                        <a:rPr lang="tr-TR" sz="1100" b="1" dirty="0"/>
                        <a:t>. Yrd.</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10</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86.040</a:t>
                      </a:r>
                    </a:p>
                  </a:txBody>
                  <a:tcPr marL="47625" marR="47625" marT="47625" marB="47625" anchor="ctr">
                    <a:solidFill>
                      <a:srgbClr val="92D050"/>
                    </a:solidFill>
                  </a:tcPr>
                </a:tc>
                <a:tc>
                  <a:txBody>
                    <a:bodyPr/>
                    <a:lstStyle/>
                    <a:p>
                      <a:pPr algn="ctr" fontAlgn="ctr"/>
                      <a:r>
                        <a:rPr lang="tr-TR" sz="1200" b="1" dirty="0"/>
                        <a:t>93.638</a:t>
                      </a:r>
                    </a:p>
                  </a:txBody>
                  <a:tcPr marL="47625" marR="47625" marT="47625" marB="47625" anchor="ctr">
                    <a:solidFill>
                      <a:srgbClr val="92D050"/>
                    </a:solidFill>
                  </a:tcPr>
                </a:tc>
              </a:tr>
              <a:tr h="361754">
                <a:tc>
                  <a:txBody>
                    <a:bodyPr/>
                    <a:lstStyle/>
                    <a:p>
                      <a:pPr algn="ctr" fontAlgn="ctr"/>
                      <a:r>
                        <a:rPr lang="tr-TR" sz="1200"/>
                        <a:t>Uzman</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93.839</a:t>
                      </a:r>
                    </a:p>
                  </a:txBody>
                  <a:tcPr marL="47625" marR="47625" marT="47625" marB="47625" anchor="ctr"/>
                </a:tc>
                <a:tc>
                  <a:txBody>
                    <a:bodyPr/>
                    <a:lstStyle/>
                    <a:p>
                      <a:pPr algn="ctr" fontAlgn="ctr"/>
                      <a:r>
                        <a:rPr lang="tr-TR" sz="1200"/>
                        <a:t>93.839</a:t>
                      </a:r>
                    </a:p>
                  </a:txBody>
                  <a:tcPr marL="47625" marR="47625" marT="47625" marB="47625" anchor="ctr"/>
                </a:tc>
              </a:tr>
              <a:tr h="298582">
                <a:tc>
                  <a:txBody>
                    <a:bodyPr/>
                    <a:lstStyle/>
                    <a:p>
                      <a:pPr algn="ctr" fontAlgn="ctr"/>
                      <a:r>
                        <a:rPr lang="tr-TR" sz="1200" b="1" dirty="0"/>
                        <a:t>Uzman</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93.839</a:t>
                      </a:r>
                    </a:p>
                  </a:txBody>
                  <a:tcPr marL="47625" marR="47625" marT="47625" marB="47625" anchor="ctr">
                    <a:solidFill>
                      <a:srgbClr val="92D050"/>
                    </a:solidFill>
                  </a:tcPr>
                </a:tc>
                <a:tc>
                  <a:txBody>
                    <a:bodyPr/>
                    <a:lstStyle/>
                    <a:p>
                      <a:pPr algn="ctr" fontAlgn="ctr"/>
                      <a:r>
                        <a:rPr lang="tr-TR" sz="1200" b="1" dirty="0"/>
                        <a:t>93.839</a:t>
                      </a:r>
                    </a:p>
                  </a:txBody>
                  <a:tcPr marL="47625" marR="47625" marT="47625" marB="47625" anchor="ctr">
                    <a:solidFill>
                      <a:srgbClr val="92D050"/>
                    </a:solidFill>
                  </a:tcPr>
                </a:tc>
              </a:tr>
              <a:tr h="477896">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85.522</a:t>
                      </a:r>
                    </a:p>
                  </a:txBody>
                  <a:tcPr marL="47625" marR="47625" marT="47625" marB="47625" anchor="ctr"/>
                </a:tc>
                <a:tc>
                  <a:txBody>
                    <a:bodyPr/>
                    <a:lstStyle/>
                    <a:p>
                      <a:pPr algn="ctr" fontAlgn="ctr"/>
                      <a:r>
                        <a:rPr lang="tr-TR" sz="1200"/>
                        <a:t>89.168</a:t>
                      </a:r>
                    </a:p>
                  </a:txBody>
                  <a:tcPr marL="47625" marR="47625" marT="47625" marB="47625" anchor="ctr"/>
                </a:tc>
              </a:tr>
              <a:tr h="477896">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84.249</a:t>
                      </a:r>
                    </a:p>
                  </a:txBody>
                  <a:tcPr marL="47625" marR="47625" marT="47625" marB="47625" anchor="ctr"/>
                </a:tc>
                <a:tc>
                  <a:txBody>
                    <a:bodyPr/>
                    <a:lstStyle/>
                    <a:p>
                      <a:pPr algn="ctr" fontAlgn="ctr"/>
                      <a:r>
                        <a:rPr lang="tr-TR" sz="1200"/>
                        <a:t>90.115</a:t>
                      </a:r>
                    </a:p>
                  </a:txBody>
                  <a:tcPr marL="47625" marR="47625" marT="47625" marB="47625" anchor="ctr"/>
                </a:tc>
              </a:tr>
              <a:tr h="477896">
                <a:tc>
                  <a:txBody>
                    <a:bodyPr/>
                    <a:lstStyle/>
                    <a:p>
                      <a:pPr algn="ctr" fontAlgn="ctr"/>
                      <a:r>
                        <a:rPr lang="tr-TR" sz="1200"/>
                        <a:t>Veri Hazırlama ve Kontrol İşletmeni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204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78.320</a:t>
                      </a:r>
                    </a:p>
                  </a:txBody>
                  <a:tcPr marL="47625" marR="47625" marT="47625" marB="47625" anchor="ctr"/>
                </a:tc>
                <a:tc>
                  <a:txBody>
                    <a:bodyPr/>
                    <a:lstStyle/>
                    <a:p>
                      <a:pPr algn="ctr" fontAlgn="ctr"/>
                      <a:r>
                        <a:rPr lang="tr-TR" sz="1200"/>
                        <a:t>95.035</a:t>
                      </a:r>
                    </a:p>
                  </a:txBody>
                  <a:tcPr marL="47625" marR="47625" marT="47625" marB="47625" anchor="ctr"/>
                </a:tc>
              </a:tr>
              <a:tr h="473947">
                <a:tc>
                  <a:txBody>
                    <a:bodyPr/>
                    <a:lstStyle/>
                    <a:p>
                      <a:pPr algn="ctr" fontAlgn="ctr"/>
                      <a:r>
                        <a:rPr lang="tr-TR" sz="1100" b="1" dirty="0"/>
                        <a:t>Veri Hazırlama ve Kontrol İşletmeni</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251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78.320</a:t>
                      </a:r>
                    </a:p>
                  </a:txBody>
                  <a:tcPr marL="47625" marR="47625" marT="47625" marB="47625" anchor="ctr">
                    <a:solidFill>
                      <a:srgbClr val="92D050"/>
                    </a:solidFill>
                  </a:tcPr>
                </a:tc>
                <a:tc>
                  <a:txBody>
                    <a:bodyPr/>
                    <a:lstStyle/>
                    <a:p>
                      <a:pPr algn="ctr" fontAlgn="ctr"/>
                      <a:r>
                        <a:rPr lang="tr-TR" sz="1200" b="1" dirty="0"/>
                        <a:t>95.035</a:t>
                      </a:r>
                    </a:p>
                  </a:txBody>
                  <a:tcPr marL="47625" marR="47625" marT="47625" marB="47625" anchor="ctr">
                    <a:solidFill>
                      <a:srgbClr val="92D050"/>
                    </a:solidFill>
                  </a:tcPr>
                </a:tc>
              </a:tr>
              <a:tr h="473947">
                <a:tc>
                  <a:txBody>
                    <a:bodyPr/>
                    <a:lstStyle/>
                    <a:p>
                      <a:pPr algn="ctr" fontAlgn="ctr"/>
                      <a:r>
                        <a:rPr lang="tr-TR" sz="1200" dirty="0"/>
                        <a:t>Veznedar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78.443</a:t>
                      </a:r>
                    </a:p>
                  </a:txBody>
                  <a:tcPr marL="47625" marR="47625" marT="47625" marB="47625" anchor="ctr"/>
                </a:tc>
                <a:tc>
                  <a:txBody>
                    <a:bodyPr/>
                    <a:lstStyle/>
                    <a:p>
                      <a:pPr algn="ctr" fontAlgn="ctr"/>
                      <a:r>
                        <a:rPr lang="tr-TR" sz="1200" dirty="0"/>
                        <a:t>87.881</a:t>
                      </a:r>
                    </a:p>
                  </a:txBody>
                  <a:tcPr marL="47625" marR="47625" marT="47625" marB="47625" anchor="ctr"/>
                </a:tc>
              </a:tr>
              <a:tr h="473947">
                <a:tc>
                  <a:txBody>
                    <a:bodyPr/>
                    <a:lstStyle/>
                    <a:p>
                      <a:pPr algn="ctr" fontAlgn="ctr"/>
                      <a:r>
                        <a:rPr lang="tr-TR" sz="1200" b="1"/>
                        <a:t>Veznedar</a:t>
                      </a:r>
                    </a:p>
                  </a:txBody>
                  <a:tcPr marL="47625" marR="47625" marT="47625" marB="47625" anchor="ctr">
                    <a:solidFill>
                      <a:srgbClr val="92D050"/>
                    </a:solidFill>
                  </a:tcPr>
                </a:tc>
                <a:tc>
                  <a:txBody>
                    <a:bodyPr/>
                    <a:lstStyle/>
                    <a:p>
                      <a:pPr algn="ctr" fontAlgn="ctr"/>
                      <a:r>
                        <a:rPr lang="tr-TR" sz="1200" b="1"/>
                        <a:t>Yıllar Toplamı</a:t>
                      </a:r>
                    </a:p>
                  </a:txBody>
                  <a:tcPr marL="47625" marR="47625" marT="47625" marB="47625" anchor="ctr">
                    <a:solidFill>
                      <a:srgbClr val="92D050"/>
                    </a:solidFill>
                  </a:tcPr>
                </a:tc>
                <a:tc>
                  <a:txBody>
                    <a:bodyPr/>
                    <a:lstStyle/>
                    <a:p>
                      <a:pPr algn="ctr" fontAlgn="ctr"/>
                      <a:r>
                        <a:rPr lang="tr-TR" sz="1200" b="1"/>
                        <a:t>9</a:t>
                      </a:r>
                    </a:p>
                  </a:txBody>
                  <a:tcPr marL="47625" marR="47625" marT="47625" marB="47625" anchor="ctr">
                    <a:solidFill>
                      <a:srgbClr val="92D050"/>
                    </a:solidFill>
                  </a:tcPr>
                </a:tc>
                <a:tc>
                  <a:txBody>
                    <a:bodyPr/>
                    <a:lstStyle/>
                    <a:p>
                      <a:pPr algn="ctr" fontAlgn="ctr"/>
                      <a:r>
                        <a:rPr lang="tr-TR" sz="1200" b="1"/>
                        <a:t>-</a:t>
                      </a:r>
                    </a:p>
                  </a:txBody>
                  <a:tcPr marL="47625" marR="47625" marT="47625" marB="47625" anchor="ctr">
                    <a:solidFill>
                      <a:srgbClr val="92D050"/>
                    </a:solidFill>
                  </a:tcPr>
                </a:tc>
                <a:tc>
                  <a:txBody>
                    <a:bodyPr/>
                    <a:lstStyle/>
                    <a:p>
                      <a:pPr algn="ctr" fontAlgn="ctr"/>
                      <a:r>
                        <a:rPr lang="tr-TR" sz="1200" b="1"/>
                        <a:t>78.443</a:t>
                      </a:r>
                    </a:p>
                  </a:txBody>
                  <a:tcPr marL="47625" marR="47625" marT="47625" marB="47625" anchor="ctr">
                    <a:solidFill>
                      <a:srgbClr val="92D050"/>
                    </a:solidFill>
                  </a:tcPr>
                </a:tc>
                <a:tc>
                  <a:txBody>
                    <a:bodyPr/>
                    <a:lstStyle/>
                    <a:p>
                      <a:pPr algn="ctr" fontAlgn="ctr"/>
                      <a:r>
                        <a:rPr lang="tr-TR" sz="1200" b="1" dirty="0"/>
                        <a:t>87.881</a:t>
                      </a:r>
                    </a:p>
                  </a:txBody>
                  <a:tcPr marL="47625" marR="47625" marT="47625" marB="47625" anchor="ctr">
                    <a:solidFill>
                      <a:srgbClr val="92D050"/>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568952" cy="70609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tr-TR" dirty="0" smtClean="0">
                <a:latin typeface="Arial Black" pitchFamily="34" charset="0"/>
              </a:rPr>
              <a:t>Çevre Mühendisliği</a:t>
            </a:r>
            <a:endParaRPr lang="tr-TR" dirty="0">
              <a:latin typeface="Arial Black" pitchFamily="34" charset="0"/>
            </a:endParaRPr>
          </a:p>
        </p:txBody>
      </p:sp>
      <p:sp>
        <p:nvSpPr>
          <p:cNvPr id="3" name="2 İçerik Yer Tutucusu"/>
          <p:cNvSpPr>
            <a:spLocks noGrp="1"/>
          </p:cNvSpPr>
          <p:nvPr>
            <p:ph sz="quarter" idx="1"/>
          </p:nvPr>
        </p:nvSpPr>
        <p:spPr>
          <a:xfrm>
            <a:off x="179512" y="980728"/>
            <a:ext cx="8640960" cy="5688632"/>
          </a:xfrm>
        </p:spPr>
        <p:style>
          <a:lnRef idx="1">
            <a:schemeClr val="accent6"/>
          </a:lnRef>
          <a:fillRef idx="3">
            <a:schemeClr val="accent6"/>
          </a:fillRef>
          <a:effectRef idx="2">
            <a:schemeClr val="accent6"/>
          </a:effectRef>
          <a:fontRef idx="minor">
            <a:schemeClr val="lt1"/>
          </a:fontRef>
        </p:style>
        <p:txBody>
          <a:bodyPr>
            <a:normAutofit fontScale="47500" lnSpcReduction="20000"/>
          </a:bodyPr>
          <a:lstStyle/>
          <a:p>
            <a:pPr fontAlgn="base"/>
            <a:endParaRPr lang="tr-TR" b="1" dirty="0" smtClean="0">
              <a:solidFill>
                <a:srgbClr val="FF0000"/>
              </a:solidFill>
            </a:endParaRPr>
          </a:p>
          <a:p>
            <a:pPr fontAlgn="base"/>
            <a:r>
              <a:rPr lang="tr-TR" b="1" dirty="0" smtClean="0">
                <a:solidFill>
                  <a:srgbClr val="FF0000"/>
                </a:solidFill>
              </a:rPr>
              <a:t>Kısaca</a:t>
            </a:r>
          </a:p>
          <a:p>
            <a:pPr fontAlgn="base"/>
            <a:r>
              <a:rPr lang="tr-TR" dirty="0" smtClean="0"/>
              <a:t>Çevre Mühendisliği, yerel ve küresel ölçekte, insanları çevrenin, çevreyi de insanların olumsuz etkilerinden korumak, insan sağlığı ve refahı için çevre koşullarını iyileştirmek yönünde temel bilimsel kavramları uygulamaya koyan mühendislik dalıdır. Çevre Mühendisliği Programı; araştırıcı, akademik yeteneğe sahip, çevre sorunlarına duyarlı, matematik, fizik, kimya ve biyoloji gibi fen derslerinin yanı sıra ekonomi, sosyoloji, hukuk ve işletme gibi sosyal alanlara da ilgi duyan, daha iyi ve sağlıklı bir çevre yaratabilmek için mücadele edebilecek mühendisler yetiştirmeyi amaçlar.</a:t>
            </a:r>
            <a:br>
              <a:rPr lang="tr-TR" dirty="0" smtClean="0"/>
            </a:br>
            <a:r>
              <a:rPr lang="tr-TR" dirty="0" smtClean="0"/>
              <a:t/>
            </a:r>
            <a:br>
              <a:rPr lang="tr-TR" dirty="0" smtClean="0"/>
            </a:br>
            <a:r>
              <a:rPr lang="tr-TR" b="1" dirty="0" smtClean="0">
                <a:solidFill>
                  <a:srgbClr val="FF0000"/>
                </a:solidFill>
              </a:rPr>
              <a:t>Kişisel Özellikler</a:t>
            </a:r>
          </a:p>
          <a:p>
            <a:pPr fontAlgn="base"/>
            <a:r>
              <a:rPr lang="tr-TR" dirty="0" smtClean="0"/>
              <a:t>Çevre Mühendisi olmak isteyen bireylerin, çevreye karşı duyarlı, üretken, matematik, kimya ve biyolojiye ilgili, yönetim ve kontrol yeteneği olan, ileri görüşlü, çalışkan, üretici, yeniliklere daima açık, araştırmacı kişiler olması gereklidir.</a:t>
            </a:r>
            <a:br>
              <a:rPr lang="tr-TR" dirty="0" smtClean="0"/>
            </a:br>
            <a:r>
              <a:rPr lang="tr-TR" dirty="0" smtClean="0"/>
              <a:t/>
            </a:r>
            <a:br>
              <a:rPr lang="tr-TR" dirty="0" smtClean="0"/>
            </a:br>
            <a:r>
              <a:rPr lang="tr-TR" b="1" dirty="0" smtClean="0">
                <a:solidFill>
                  <a:srgbClr val="FF0000"/>
                </a:solidFill>
              </a:rPr>
              <a:t>Dersler ve Eğitim Süreleri</a:t>
            </a:r>
          </a:p>
          <a:p>
            <a:pPr fontAlgn="base"/>
            <a:r>
              <a:rPr lang="tr-TR" dirty="0" smtClean="0"/>
              <a:t>Çevre Mühendisliği Programında öğrenim süresi dört yıldır. Öğrenimin ilk yılında Matematik, Fizik, Kimya, Biyoloji gibi temel dersler okutulur. Daha sonraki yıllarda, çağdaş çevre mühendisliğinin gerektirdiği mesleki bilgi ve beceriyi kazandıracak dersler verilir. Bunlar arasında ikinci yıldan başlayarak, çevre kimyası, çevre mikrobiyolojisi ve kimyasal mikrobiyoloji, bilgisayar kullanımı, hidrolik, hava, su ve toprak kaynaklarının geliştirilmesi, en iyi biçimde kullanılması, kirliliğin kontrolü ve önlenmesi; katı, sıvı ve gaz atıkların, gerek alışılagelmiş gerekse ileri düzeyde teknikler kullanarak, çevreye zararsız hale getirilmelerine yönelik sistemlerin projelendirilmeleri gibi dersler ve uygulama çalışmaları bulunmaktadır. Bu bölümde ayrıca yaz stajları ve uygulama dersleri zorunludur. </a:t>
            </a:r>
            <a:br>
              <a:rPr lang="tr-TR" dirty="0" smtClean="0"/>
            </a:br>
            <a:r>
              <a:rPr lang="tr-TR" dirty="0" smtClean="0"/>
              <a:t/>
            </a:r>
            <a:br>
              <a:rPr lang="tr-TR" dirty="0" smtClean="0"/>
            </a:br>
            <a:r>
              <a:rPr lang="tr-TR" b="1" dirty="0" smtClean="0">
                <a:solidFill>
                  <a:srgbClr val="FF0000"/>
                </a:solidFill>
              </a:rPr>
              <a:t>Sosyal Statü ve Unvanlar</a:t>
            </a:r>
          </a:p>
          <a:p>
            <a:pPr fontAlgn="base"/>
            <a:r>
              <a:rPr lang="tr-TR" dirty="0" smtClean="0"/>
              <a:t>Mezunlara "Çevre Mühendisi" unvanı verilir. </a:t>
            </a:r>
            <a:br>
              <a:rPr lang="tr-TR" dirty="0" smtClean="0"/>
            </a:br>
            <a:r>
              <a:rPr lang="tr-TR" dirty="0" smtClean="0"/>
              <a:t/>
            </a:r>
            <a:br>
              <a:rPr lang="tr-TR" dirty="0" smtClean="0"/>
            </a:br>
            <a:r>
              <a:rPr lang="tr-TR" b="1" dirty="0" smtClean="0">
                <a:solidFill>
                  <a:srgbClr val="FF0000"/>
                </a:solidFill>
              </a:rPr>
              <a:t>Çalışma Sahaları</a:t>
            </a:r>
          </a:p>
          <a:p>
            <a:r>
              <a:rPr lang="tr-TR" dirty="0" smtClean="0"/>
              <a:t>Mezunlar; İçme suyu temini, su kaynaklarının kirlenmeye karşı korunması, arıtma tesislerinin projelendirilmesi, inşaatı ve işletilmesi, evsel ve endüstriyel atık su arıtma tesislerinin sistem seçimi, projelendirilmesi, inşaatı ve işletilmesi, katı atık toplama, taşıma ve nihai uzaklaştırma konularında her türlü planlama ve tasarım hizmetleri, hava kirliliğinin kontrolüne yönelik radyoaktivite, gaz emisyonları ve kalitesi ölçümlerinin değerlendirilmesi, ısıtma sistemi ve yakıt seçimi, baca gazlarının arıtımı konularındaki mühendislik hizmetleri, çevresel etki değerlendirme konularında disiplinler arası gruplarına koordinatörlük edilmesi, hava, su, toprak gibi çevresel ortamlardan numune alıp analizlerinin yapılması ve analiz sonuçlarının değerlendirmesinin yapılması, yağmur suyu ve kanalizasyon şebekesi projelendirilmesi ve inşaatı, her türlü yerleşim birimine ve endüstriyel alanlara su temini, su iletimi, su dağıtımı ve su arıtımı konularında tasarım, planlama ve mühendislik hizmetlerinin verilmesi, Çevre Yönetim Sistemi (ISO-EN 14000 ve serisi) danışmanlık hizmetlerinin verilmesi, her türlü endüstriyel tesislere, kurum ve kuruluşlara çevre konularında danışmanlık hizmetlerinin verilmesi alanlarında çalışabilirler.</a:t>
            </a:r>
            <a:br>
              <a:rPr lang="tr-TR" dirty="0" smtClean="0"/>
            </a:br>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l.jpg"/>
          <p:cNvPicPr>
            <a:picLocks noGrp="1" noChangeAspect="1"/>
          </p:cNvPicPr>
          <p:nvPr>
            <p:ph sz="quarter" idx="1"/>
          </p:nvPr>
        </p:nvPicPr>
        <p:blipFill>
          <a:blip r:embed="rId2" cstate="print"/>
          <a:stretch>
            <a:fillRect/>
          </a:stretch>
        </p:blipFill>
        <p:spPr>
          <a:xfrm>
            <a:off x="0" y="1"/>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509121"/>
          <a:ext cx="9144000" cy="2348878"/>
        </p:xfrm>
        <a:graphic>
          <a:graphicData uri="http://schemas.openxmlformats.org/drawingml/2006/table">
            <a:tbl>
              <a:tblPr firstRow="1" bandRow="1">
                <a:tableStyleId>{08FB837D-C827-4EFA-A057-4D05807E0F7C}</a:tableStyleId>
              </a:tblPr>
              <a:tblGrid>
                <a:gridCol w="2571554"/>
                <a:gridCol w="1079606"/>
                <a:gridCol w="1079606"/>
                <a:gridCol w="2621147"/>
                <a:gridCol w="1792087"/>
              </a:tblGrid>
              <a:tr h="427068">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solidFill>
                            <a:schemeClr val="bg1"/>
                          </a:solidFill>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23348">
                <a:tc>
                  <a:txBody>
                    <a:bodyPr/>
                    <a:lstStyle/>
                    <a:p>
                      <a:pPr algn="ctr" fontAlgn="ctr"/>
                      <a:r>
                        <a:rPr lang="tr-TR" sz="1100" b="0" i="0" u="none" strike="noStrike">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46100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375,106</a:t>
                      </a:r>
                    </a:p>
                  </a:txBody>
                  <a:tcPr marL="9525" marR="9525" marT="9525" marB="0" anchor="ctr"/>
                </a:tc>
              </a:tr>
              <a:tr h="444480">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72900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338,129</a:t>
                      </a:r>
                    </a:p>
                  </a:txBody>
                  <a:tcPr marL="9525" marR="9525" marT="9525" marB="0" anchor="ctr"/>
                </a:tc>
              </a:tr>
              <a:tr h="444480">
                <a:tc>
                  <a:txBody>
                    <a:bodyPr/>
                    <a:lstStyle/>
                    <a:p>
                      <a:pPr algn="ctr" fontAlgn="ctr"/>
                      <a:r>
                        <a:rPr lang="tr-TR" sz="1100" b="0" i="0" u="none" strike="noStrike">
                          <a:solidFill>
                            <a:srgbClr val="000000"/>
                          </a:solidFill>
                          <a:latin typeface="Arial Black" pitchFamily="34" charset="0"/>
                        </a:rPr>
                        <a:t>Aksaray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09502">
                <a:tc>
                  <a:txBody>
                    <a:bodyPr/>
                    <a:lstStyle/>
                    <a:p>
                      <a:pPr algn="ctr" fontAlgn="ctr"/>
                      <a:r>
                        <a:rPr lang="tr-TR" sz="1100" b="0" i="0" u="none" strike="noStrike">
                          <a:solidFill>
                            <a:srgbClr val="000000"/>
                          </a:solidFill>
                          <a:latin typeface="Arial Black" pitchFamily="34" charset="0"/>
                        </a:rPr>
                        <a:t>Namık Kemal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252000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199,243</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720197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ct val="150000"/>
              </a:lnSpc>
            </a:pPr>
            <a:r>
              <a:rPr lang="tr-TR" sz="2400" b="1" dirty="0" smtClean="0">
                <a:hlinkClick r:id="rId2" action="ppaction://hlinksldjump"/>
              </a:rPr>
              <a:t>FELSEFE</a:t>
            </a:r>
            <a:endParaRPr lang="tr-TR" sz="2400" b="1" dirty="0" smtClean="0"/>
          </a:p>
          <a:p>
            <a:pPr>
              <a:lnSpc>
                <a:spcPct val="150000"/>
              </a:lnSpc>
            </a:pPr>
            <a:r>
              <a:rPr lang="tr-TR" sz="2400" b="1" dirty="0" smtClean="0">
                <a:hlinkClick r:id="rId3" action="ppaction://hlinksldjump"/>
              </a:rPr>
              <a:t>FEN BİLGİSİ ÖĞRETMENLİĞİ</a:t>
            </a:r>
            <a:endParaRPr lang="tr-TR" sz="2400" b="1" dirty="0" smtClean="0"/>
          </a:p>
          <a:p>
            <a:pPr>
              <a:lnSpc>
                <a:spcPct val="150000"/>
              </a:lnSpc>
            </a:pPr>
            <a:r>
              <a:rPr lang="tr-TR" sz="2400" b="1" dirty="0" smtClean="0">
                <a:hlinkClick r:id="rId4" action="ppaction://hlinksldjump"/>
              </a:rPr>
              <a:t>FİZİK</a:t>
            </a:r>
            <a:endParaRPr lang="tr-TR" sz="2400" b="1" dirty="0" smtClean="0"/>
          </a:p>
          <a:p>
            <a:pPr>
              <a:lnSpc>
                <a:spcPct val="150000"/>
              </a:lnSpc>
            </a:pPr>
            <a:r>
              <a:rPr lang="tr-TR" sz="2400" b="1" dirty="0" smtClean="0">
                <a:hlinkClick r:id="rId5" action="ppaction://hlinksldjump"/>
              </a:rPr>
              <a:t>FİZYOTERAPİ VE REHABİLİTASYON</a:t>
            </a:r>
            <a:endParaRPr lang="tr-TR" sz="2400" b="1" dirty="0" smtClean="0"/>
          </a:p>
          <a:p>
            <a:pPr>
              <a:lnSpc>
                <a:spcPct val="150000"/>
              </a:lnSpc>
            </a:pPr>
            <a:r>
              <a:rPr lang="tr-TR" sz="2400" b="1" dirty="0" smtClean="0">
                <a:hlinkClick r:id="rId6" action="ppaction://hlinksldjump"/>
              </a:rPr>
              <a:t>FRANSIZCA ÖĞRETMENLİĞİ</a:t>
            </a:r>
            <a:endParaRPr lang="tr-TR" sz="2400" b="1" dirty="0" smtClean="0"/>
          </a:p>
          <a:p>
            <a:pPr>
              <a:lnSpc>
                <a:spcPct val="150000"/>
              </a:lnSpc>
            </a:pPr>
            <a:r>
              <a:rPr lang="tr-TR" sz="2400" b="1" dirty="0" smtClean="0">
                <a:hlinkClick r:id="rId7" action="ppaction://hlinksldjump"/>
              </a:rPr>
              <a:t>GASTRONOMİ</a:t>
            </a:r>
            <a:endParaRPr lang="tr-TR" sz="2400" b="1" dirty="0" smtClean="0"/>
          </a:p>
          <a:p>
            <a:pPr>
              <a:lnSpc>
                <a:spcPct val="150000"/>
              </a:lnSpc>
            </a:pPr>
            <a:r>
              <a:rPr lang="tr-TR" sz="2400" b="1" dirty="0" smtClean="0">
                <a:hlinkClick r:id="rId8" action="ppaction://hlinksldjump"/>
              </a:rPr>
              <a:t>GAZETECİLİK</a:t>
            </a:r>
            <a:endParaRPr lang="tr-TR" sz="2400" b="1" dirty="0" smtClean="0"/>
          </a:p>
          <a:p>
            <a:pPr>
              <a:lnSpc>
                <a:spcPct val="150000"/>
              </a:lnSpc>
            </a:pPr>
            <a:r>
              <a:rPr lang="tr-TR" sz="2000" b="1" dirty="0" smtClean="0">
                <a:hlinkClick r:id="rId9" action="ppaction://hlinksldjump"/>
              </a:rPr>
              <a:t>GEMİ İNŞAATI VE GEMİ MAKİNELERİ MÜHENDİSLİĞİ</a:t>
            </a:r>
            <a:endParaRPr lang="tr-TR" sz="2000" b="1" dirty="0" smtClean="0"/>
          </a:p>
          <a:p>
            <a:pPr>
              <a:lnSpc>
                <a:spcPct val="150000"/>
              </a:lnSpc>
            </a:pPr>
            <a:r>
              <a:rPr lang="tr-TR" sz="2400" b="1" dirty="0" smtClean="0">
                <a:hlinkClick r:id="rId10" action="ppaction://hlinksldjump"/>
              </a:rPr>
              <a:t>GENETİK VE BİYOMÜHENDİSLİK</a:t>
            </a:r>
            <a:endParaRPr lang="tr-TR" sz="2400" b="1" dirty="0" smtClean="0"/>
          </a:p>
          <a:p>
            <a:pPr>
              <a:lnSpc>
                <a:spcPct val="150000"/>
              </a:lnSpc>
            </a:pPr>
            <a:r>
              <a:rPr lang="tr-TR" sz="2400" b="1" dirty="0" smtClean="0">
                <a:hlinkClick r:id="rId11" action="ppaction://hlinksldjump"/>
              </a:rPr>
              <a:t>GEOMATİK MÜHENDİSLİĞİ</a:t>
            </a:r>
            <a:endParaRPr lang="tr-TR" sz="2400" b="1" dirty="0" smtClean="0"/>
          </a:p>
          <a:p>
            <a:pPr>
              <a:lnSpc>
                <a:spcPct val="150000"/>
              </a:lnSpc>
            </a:pPr>
            <a:r>
              <a:rPr lang="tr-TR" sz="2400" b="1" dirty="0" smtClean="0">
                <a:hlinkClick r:id="rId12" action="ppaction://hlinksldjump"/>
              </a:rPr>
              <a:t>GIDA MÜHENDİSLİĞİ</a:t>
            </a:r>
            <a:endParaRPr lang="tr-TR" sz="2400" b="1" dirty="0" smtClean="0"/>
          </a:p>
          <a:p>
            <a:pPr>
              <a:lnSpc>
                <a:spcPct val="150000"/>
              </a:lnSpc>
            </a:pPr>
            <a:r>
              <a:rPr lang="tr-TR" sz="2400" b="1" dirty="0" smtClean="0">
                <a:hlinkClick r:id="rId13" action="ppaction://hlinksldjump"/>
              </a:rPr>
              <a:t>GÖRME ENGELLİLER ÖĞRETMENLİĞİ</a:t>
            </a:r>
            <a:endParaRPr lang="tr-TR" sz="2400" b="1" dirty="0" smtClean="0"/>
          </a:p>
          <a:p>
            <a:pPr>
              <a:lnSpc>
                <a:spcPct val="150000"/>
              </a:lnSpc>
            </a:pPr>
            <a:endParaRPr lang="tr-TR" sz="2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23455">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23455">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419</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57.112</a:t>
                      </a:r>
                    </a:p>
                  </a:txBody>
                  <a:tcPr marL="47625" marR="47625" marT="47625" marB="47625" anchor="ctr">
                    <a:solidFill>
                      <a:srgbClr val="92D050"/>
                    </a:solidFill>
                  </a:tcPr>
                </a:tc>
                <a:tc>
                  <a:txBody>
                    <a:bodyPr/>
                    <a:lstStyle/>
                    <a:p>
                      <a:pPr algn="ctr" fontAlgn="ctr"/>
                      <a:r>
                        <a:rPr lang="tr-TR" sz="1200" b="1" dirty="0"/>
                        <a:t>95.686</a:t>
                      </a:r>
                    </a:p>
                  </a:txBody>
                  <a:tcPr marL="47625" marR="47625" marT="47625" marB="47625" anchor="ctr">
                    <a:solidFill>
                      <a:srgbClr val="92D050"/>
                    </a:solidFill>
                  </a:tcPr>
                </a:tc>
              </a:tr>
              <a:tr h="623455">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55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57.112</a:t>
                      </a:r>
                    </a:p>
                  </a:txBody>
                  <a:tcPr marL="47625" marR="47625" marT="47625" marB="47625" anchor="ctr"/>
                </a:tc>
                <a:tc>
                  <a:txBody>
                    <a:bodyPr/>
                    <a:lstStyle/>
                    <a:p>
                      <a:pPr algn="ctr" fontAlgn="ctr"/>
                      <a:r>
                        <a:rPr lang="tr-TR" sz="1200"/>
                        <a:t>92.752</a:t>
                      </a:r>
                    </a:p>
                  </a:txBody>
                  <a:tcPr marL="47625" marR="47625" marT="47625" marB="47625" anchor="ctr"/>
                </a:tc>
              </a:tr>
              <a:tr h="623455">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67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81.240</a:t>
                      </a:r>
                    </a:p>
                  </a:txBody>
                  <a:tcPr marL="47625" marR="47625" marT="47625" marB="47625" anchor="ctr"/>
                </a:tc>
                <a:tc>
                  <a:txBody>
                    <a:bodyPr/>
                    <a:lstStyle/>
                    <a:p>
                      <a:pPr algn="ctr" fontAlgn="ctr"/>
                      <a:r>
                        <a:rPr lang="tr-TR" sz="1200"/>
                        <a:t>93.162</a:t>
                      </a:r>
                    </a:p>
                  </a:txBody>
                  <a:tcPr marL="47625" marR="47625" marT="47625" marB="47625" anchor="ctr"/>
                </a:tc>
              </a:tr>
              <a:tr h="623455">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165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82.982</a:t>
                      </a:r>
                    </a:p>
                  </a:txBody>
                  <a:tcPr marL="47625" marR="47625" marT="47625" marB="47625" anchor="ctr"/>
                </a:tc>
                <a:tc>
                  <a:txBody>
                    <a:bodyPr/>
                    <a:lstStyle/>
                    <a:p>
                      <a:pPr algn="ctr" fontAlgn="ctr"/>
                      <a:r>
                        <a:rPr lang="tr-TR" sz="1200"/>
                        <a:t>93.616</a:t>
                      </a:r>
                    </a:p>
                  </a:txBody>
                  <a:tcPr marL="47625" marR="47625" marT="47625" marB="47625" anchor="ctr"/>
                </a:tc>
              </a:tr>
              <a:tr h="623455">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125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85.756</a:t>
                      </a:r>
                    </a:p>
                  </a:txBody>
                  <a:tcPr marL="47625" marR="47625" marT="47625" marB="47625" anchor="ctr"/>
                </a:tc>
                <a:tc>
                  <a:txBody>
                    <a:bodyPr/>
                    <a:lstStyle/>
                    <a:p>
                      <a:pPr algn="ctr" fontAlgn="ctr"/>
                      <a:r>
                        <a:rPr lang="tr-TR" sz="1200"/>
                        <a:t>95.686</a:t>
                      </a:r>
                    </a:p>
                  </a:txBody>
                  <a:tcPr marL="47625" marR="47625" marT="47625" marB="47625" anchor="ctr"/>
                </a:tc>
              </a:tr>
              <a:tr h="623455">
                <a:tc>
                  <a:txBody>
                    <a:bodyPr/>
                    <a:lstStyle/>
                    <a:p>
                      <a:pPr algn="ctr" fontAlgn="ctr"/>
                      <a:r>
                        <a:rPr lang="tr-TR" sz="1200" b="1" dirty="0"/>
                        <a:t>Mühendis</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412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57.112</a:t>
                      </a:r>
                    </a:p>
                  </a:txBody>
                  <a:tcPr marL="47625" marR="47625" marT="47625" marB="47625" anchor="ctr">
                    <a:solidFill>
                      <a:srgbClr val="92D050"/>
                    </a:solidFill>
                  </a:tcPr>
                </a:tc>
                <a:tc>
                  <a:txBody>
                    <a:bodyPr/>
                    <a:lstStyle/>
                    <a:p>
                      <a:pPr algn="ctr" fontAlgn="ctr"/>
                      <a:r>
                        <a:rPr lang="tr-TR" sz="1200" b="1" dirty="0"/>
                        <a:t>95.686</a:t>
                      </a:r>
                    </a:p>
                  </a:txBody>
                  <a:tcPr marL="47625" marR="47625" marT="47625" marB="47625" anchor="ctr">
                    <a:solidFill>
                      <a:srgbClr val="92D050"/>
                    </a:solidFill>
                  </a:tcPr>
                </a:tc>
              </a:tr>
              <a:tr h="623455">
                <a:tc>
                  <a:txBody>
                    <a:bodyPr/>
                    <a:lstStyle/>
                    <a:p>
                      <a:pPr algn="ctr" fontAlgn="ctr"/>
                      <a:r>
                        <a:rPr lang="tr-TR" sz="1200"/>
                        <a:t>Uzman</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dirty="0"/>
                        <a:t>-</a:t>
                      </a:r>
                    </a:p>
                  </a:txBody>
                  <a:tcPr marL="47625" marR="47625" marT="47625" marB="47625" anchor="ctr"/>
                </a:tc>
                <a:tc>
                  <a:txBody>
                    <a:bodyPr/>
                    <a:lstStyle/>
                    <a:p>
                      <a:pPr algn="ctr" fontAlgn="ctr"/>
                      <a:r>
                        <a:rPr lang="tr-TR" sz="1200" dirty="0"/>
                        <a:t>83.845</a:t>
                      </a:r>
                    </a:p>
                  </a:txBody>
                  <a:tcPr marL="47625" marR="47625" marT="47625" marB="47625" anchor="ctr"/>
                </a:tc>
                <a:tc>
                  <a:txBody>
                    <a:bodyPr/>
                    <a:lstStyle/>
                    <a:p>
                      <a:pPr algn="ctr" fontAlgn="ctr"/>
                      <a:r>
                        <a:rPr lang="tr-TR" sz="1200" dirty="0"/>
                        <a:t>83.845</a:t>
                      </a:r>
                    </a:p>
                  </a:txBody>
                  <a:tcPr marL="47625" marR="47625" marT="47625" marB="47625" anchor="ctr"/>
                </a:tc>
              </a:tr>
              <a:tr h="623455">
                <a:tc>
                  <a:txBody>
                    <a:bodyPr/>
                    <a:lstStyle/>
                    <a:p>
                      <a:pPr algn="ctr" fontAlgn="ctr"/>
                      <a:r>
                        <a:rPr lang="tr-TR" sz="1200" b="1" dirty="0"/>
                        <a:t>Uzman</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83.845</a:t>
                      </a:r>
                    </a:p>
                  </a:txBody>
                  <a:tcPr marL="47625" marR="47625" marT="47625" marB="47625" anchor="ctr">
                    <a:solidFill>
                      <a:srgbClr val="92D050"/>
                    </a:solidFill>
                  </a:tcPr>
                </a:tc>
                <a:tc>
                  <a:txBody>
                    <a:bodyPr/>
                    <a:lstStyle/>
                    <a:p>
                      <a:pPr algn="ctr" fontAlgn="ctr"/>
                      <a:r>
                        <a:rPr lang="tr-TR" sz="1200" b="1" dirty="0"/>
                        <a:t>83.845</a:t>
                      </a:r>
                    </a:p>
                  </a:txBody>
                  <a:tcPr marL="47625" marR="47625" marT="47625" marB="47625" anchor="ctr">
                    <a:solidFill>
                      <a:srgbClr val="92D050"/>
                    </a:solidFill>
                  </a:tcPr>
                </a:tc>
              </a:tr>
              <a:tr h="623455">
                <a:tc>
                  <a:txBody>
                    <a:bodyPr/>
                    <a:lstStyle/>
                    <a:p>
                      <a:pPr algn="ctr" fontAlgn="ctr"/>
                      <a:r>
                        <a:rPr lang="tr-TR" sz="1200"/>
                        <a:t>Zabıta Memuru</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83.217</a:t>
                      </a:r>
                    </a:p>
                  </a:txBody>
                  <a:tcPr marL="47625" marR="47625" marT="47625" marB="47625" anchor="ctr"/>
                </a:tc>
                <a:tc>
                  <a:txBody>
                    <a:bodyPr/>
                    <a:lstStyle/>
                    <a:p>
                      <a:pPr algn="ctr" fontAlgn="ctr"/>
                      <a:r>
                        <a:rPr lang="tr-TR" sz="1200"/>
                        <a:t>85.074</a:t>
                      </a:r>
                    </a:p>
                  </a:txBody>
                  <a:tcPr marL="47625" marR="47625" marT="47625" marB="47625" anchor="ctr"/>
                </a:tc>
              </a:tr>
              <a:tr h="623455">
                <a:tc>
                  <a:txBody>
                    <a:bodyPr/>
                    <a:lstStyle/>
                    <a:p>
                      <a:pPr algn="ctr" fontAlgn="ctr"/>
                      <a:r>
                        <a:rPr lang="tr-TR" sz="1200" b="1" dirty="0"/>
                        <a:t>Zabıta Memuru</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6</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83.217</a:t>
                      </a:r>
                    </a:p>
                  </a:txBody>
                  <a:tcPr marL="47625" marR="47625" marT="47625" marB="47625" anchor="ctr">
                    <a:solidFill>
                      <a:srgbClr val="92D050"/>
                    </a:solidFill>
                  </a:tcPr>
                </a:tc>
                <a:tc>
                  <a:txBody>
                    <a:bodyPr/>
                    <a:lstStyle/>
                    <a:p>
                      <a:pPr algn="ctr" fontAlgn="ctr"/>
                      <a:r>
                        <a:rPr lang="tr-TR" sz="1200" b="1" dirty="0"/>
                        <a:t>85.074</a:t>
                      </a:r>
                    </a:p>
                  </a:txBody>
                  <a:tcPr marL="47625" marR="47625" marT="47625" marB="47625" anchor="ctr">
                    <a:solidFill>
                      <a:srgbClr val="92D050"/>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568952" cy="70609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dirty="0" smtClean="0">
                <a:latin typeface="Arial Black" pitchFamily="34" charset="0"/>
              </a:rPr>
              <a:t>ÇOCUK GELİŞİMİ</a:t>
            </a:r>
            <a:endParaRPr lang="tr-TR" dirty="0">
              <a:latin typeface="Arial Black" pitchFamily="34" charset="0"/>
            </a:endParaRPr>
          </a:p>
        </p:txBody>
      </p:sp>
      <p:sp>
        <p:nvSpPr>
          <p:cNvPr id="3" name="2 İçerik Yer Tutucusu"/>
          <p:cNvSpPr>
            <a:spLocks noGrp="1"/>
          </p:cNvSpPr>
          <p:nvPr>
            <p:ph sz="quarter" idx="1"/>
          </p:nvPr>
        </p:nvSpPr>
        <p:spPr>
          <a:xfrm>
            <a:off x="179512" y="908720"/>
            <a:ext cx="8568952" cy="5760640"/>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fontAlgn="base"/>
            <a:endParaRPr lang="tr-TR" b="1" dirty="0" smtClean="0"/>
          </a:p>
          <a:p>
            <a:pPr fontAlgn="base"/>
            <a:r>
              <a:rPr lang="tr-TR" b="1" dirty="0" smtClean="0">
                <a:solidFill>
                  <a:srgbClr val="FFFF00"/>
                </a:solidFill>
              </a:rPr>
              <a:t>Kısaca</a:t>
            </a:r>
          </a:p>
          <a:p>
            <a:pPr fontAlgn="base"/>
            <a:r>
              <a:rPr lang="tr-TR" b="1" dirty="0" smtClean="0"/>
              <a:t>Çocuk Gelişimi ve Eğitimi Programı; genellikle hastanelerde, kreşlerde ve bakımevlerinde bulunan çocukların bedensel, zihinsel, duygusal ve toplumsal yönden gelişmeleri, çocuklara ilişkin çeşitli sorunların çözümü için ana-babaların eğitimi, hastanede tedavi edilen çocukların eğitim sorunlarının çözümü için gerekli programların hazırlanıp uygulanması gibi konularda çalışacak elemanları yetiştirmeyi ve bu alanda araştırma yapmayı amaçlar. </a:t>
            </a:r>
            <a:br>
              <a:rPr lang="tr-TR" b="1" dirty="0" smtClean="0"/>
            </a:br>
            <a:r>
              <a:rPr lang="tr-TR" b="1" dirty="0" smtClean="0"/>
              <a:t/>
            </a:r>
            <a:br>
              <a:rPr lang="tr-TR" b="1" dirty="0" smtClean="0"/>
            </a:br>
            <a:r>
              <a:rPr lang="tr-TR" b="1" dirty="0" smtClean="0">
                <a:solidFill>
                  <a:srgbClr val="FFFF00"/>
                </a:solidFill>
              </a:rPr>
              <a:t>Kişisel Özellikler</a:t>
            </a:r>
          </a:p>
          <a:p>
            <a:pPr fontAlgn="base"/>
            <a:r>
              <a:rPr lang="tr-TR" b="1" dirty="0" smtClean="0"/>
              <a:t>Çocuk Gelişimi ve Eğitimi alanında çalışmak isteyenlerin; akademik yeteneğe sahip, üretken, çocukları seven, onlarla beraber olmaktan bıkmayan, ana-babalarla ve diğer meslektaşları ile iyi iletişim kurabilen, sabırlı, hoşgörülü, kısaca insan ilişkilerinde başarılı kişiler olmaları gerekir. </a:t>
            </a:r>
            <a:br>
              <a:rPr lang="tr-TR" b="1" dirty="0" smtClean="0"/>
            </a:br>
            <a:r>
              <a:rPr lang="tr-TR" b="1" dirty="0" smtClean="0"/>
              <a:t/>
            </a:r>
            <a:br>
              <a:rPr lang="tr-TR" b="1" dirty="0" smtClean="0"/>
            </a:br>
            <a:r>
              <a:rPr lang="tr-TR" b="1" dirty="0" smtClean="0">
                <a:solidFill>
                  <a:srgbClr val="FFFF00"/>
                </a:solidFill>
              </a:rPr>
              <a:t>Dersler ve Eğitim Süreleri</a:t>
            </a:r>
          </a:p>
          <a:p>
            <a:pPr fontAlgn="base"/>
            <a:r>
              <a:rPr lang="tr-TR" b="1" dirty="0" smtClean="0"/>
              <a:t>Programın öğretim süresi dört yıldır. Öğretim süresince; Fizik, Kimya, Biyoloji, Matematik, Sosyoloji, Psikoloji, Çocuk Sağlığı ve Hastalıkları, Özel Eğitim, Aile İlişkileri, Eğitim Felsefesi ve Çocuk Ruh Sağlığı gibi dersler verilmektedir. Ayrıca uygulamalı derslerle ve yuva-anaokulu pratiği gibi staj programlarıyla öğrencilere deneyim kazandırılmaktadır. </a:t>
            </a:r>
            <a:br>
              <a:rPr lang="tr-TR" b="1" dirty="0" smtClean="0"/>
            </a:br>
            <a:r>
              <a:rPr lang="tr-TR" b="1" dirty="0" smtClean="0"/>
              <a:t/>
            </a:r>
            <a:br>
              <a:rPr lang="tr-TR" b="1" dirty="0" smtClean="0"/>
            </a:br>
            <a:r>
              <a:rPr lang="tr-TR" b="1" dirty="0" smtClean="0">
                <a:solidFill>
                  <a:srgbClr val="FFFF00"/>
                </a:solidFill>
              </a:rPr>
              <a:t>Sosyal Statü ve Unvanlar</a:t>
            </a:r>
          </a:p>
          <a:p>
            <a:pPr fontAlgn="base"/>
            <a:r>
              <a:rPr lang="tr-TR" b="1" dirty="0" smtClean="0"/>
              <a:t>Çocuk Gelişimi ve Eğitimi Programı mezunları "Çocuk Gelişimi ve Eğitimcisi" unvanı ile görev almaktadırlar. </a:t>
            </a:r>
            <a:br>
              <a:rPr lang="tr-TR" b="1" dirty="0" smtClean="0"/>
            </a:br>
            <a:r>
              <a:rPr lang="tr-TR" b="1" dirty="0" smtClean="0"/>
              <a:t/>
            </a:r>
            <a:br>
              <a:rPr lang="tr-TR" b="1" dirty="0" smtClean="0"/>
            </a:br>
            <a:r>
              <a:rPr lang="tr-TR" b="1" dirty="0" smtClean="0">
                <a:solidFill>
                  <a:srgbClr val="FFFF00"/>
                </a:solidFill>
              </a:rPr>
              <a:t>Çalışma Sahaları</a:t>
            </a:r>
          </a:p>
          <a:p>
            <a:r>
              <a:rPr lang="tr-TR" b="1" dirty="0" smtClean="0"/>
              <a:t>Mezunlar, Sağlık Bakanlığı ve Milli Eğitim Bakanlığına bağlı yuva ve kreşlerde çocuk gelişimi elemanı; hastanelerde yatan çocukların eğitim ve eğlence etkinliklerini sağlayacak yardımcı hastane elemanı; çocuk hastanesi ve ana-çocuk sağlığı merkezlerinde sağlıklı çocuğun fiziki ve ruhsal gelişiminin incelenmesinde danışman, televizyon ve radyo çocuk programları yapımcısı, çocuk kitapları ve benzeri materyal hazırlamada kitle haberleşme danışmanı olarak çalışabilirler.</a:t>
            </a:r>
            <a:br>
              <a:rPr lang="tr-TR" b="1" dirty="0" smtClean="0"/>
            </a:br>
            <a:endParaRPr lang="tr-TR"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zu_cocuk_gelisimi_3.jpg"/>
          <p:cNvPicPr>
            <a:picLocks noGrp="1" noChangeAspect="1"/>
          </p:cNvPicPr>
          <p:nvPr>
            <p:ph sz="quarter" idx="1"/>
          </p:nvPr>
        </p:nvPicPr>
        <p:blipFill>
          <a:blip r:embed="rId2" cstate="print"/>
          <a:stretch>
            <a:fillRect/>
          </a:stretch>
        </p:blipFill>
        <p:spPr>
          <a:xfrm>
            <a:off x="0" y="0"/>
            <a:ext cx="9144000" cy="443711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t>Üniversite</a:t>
                      </a:r>
                      <a:endParaRPr lang="tr-TR" sz="1200" dirty="0">
                        <a:solidFill>
                          <a:schemeClr val="tx1"/>
                        </a:solidFill>
                        <a:latin typeface="Arial Black" pitchFamily="34" charset="0"/>
                      </a:endParaRPr>
                    </a:p>
                  </a:txBody>
                  <a:tcPr/>
                </a:tc>
                <a:tc>
                  <a:txBody>
                    <a:bodyPr/>
                    <a:lstStyle/>
                    <a:p>
                      <a:pPr algn="ctr"/>
                      <a:r>
                        <a:rPr lang="tr-TR" sz="1200" dirty="0" smtClean="0"/>
                        <a:t>Öğretim</a:t>
                      </a:r>
                      <a:endParaRPr lang="tr-TR" sz="1200" dirty="0">
                        <a:solidFill>
                          <a:schemeClr val="bg1"/>
                        </a:solidFill>
                        <a:latin typeface="Arial Black" pitchFamily="34" charset="0"/>
                      </a:endParaRPr>
                    </a:p>
                  </a:txBody>
                  <a:tcPr/>
                </a:tc>
                <a:tc>
                  <a:txBody>
                    <a:bodyPr/>
                    <a:lstStyle/>
                    <a:p>
                      <a:pPr algn="ctr"/>
                      <a:r>
                        <a:rPr lang="tr-TR" sz="1200" dirty="0" smtClean="0"/>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49300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372,319</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53000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369,278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Karabük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179000</a:t>
                      </a:r>
                    </a:p>
                  </a:txBody>
                  <a:tcPr marL="9525" marR="9525" marT="9525" marB="0" anchor="ctr"/>
                </a:tc>
                <a:tc>
                  <a:txBody>
                    <a:bodyPr/>
                    <a:lstStyle/>
                    <a:p>
                      <a:pPr algn="ctr" fontAlgn="ctr"/>
                      <a:r>
                        <a:rPr lang="tr-TR" sz="1100" b="0" i="0" u="none" strike="noStrike">
                          <a:solidFill>
                            <a:srgbClr val="000000"/>
                          </a:solidFill>
                          <a:latin typeface="Arial Black" pitchFamily="34" charset="0"/>
                        </a:rPr>
                        <a:t>333,942</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Kırklareli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YGS-5</a:t>
                      </a:r>
                    </a:p>
                  </a:txBody>
                  <a:tcPr marL="9525" marR="9525" marT="9525" marB="0" anchor="ctr"/>
                </a:tc>
                <a:tc>
                  <a:txBody>
                    <a:bodyPr/>
                    <a:lstStyle/>
                    <a:p>
                      <a:pPr algn="ctr" fontAlgn="ctr"/>
                      <a:r>
                        <a:rPr lang="tr-TR" sz="1100" b="0" i="0" u="none" strike="noStrike">
                          <a:solidFill>
                            <a:srgbClr val="000000"/>
                          </a:solidFill>
                          <a:latin typeface="Arial Black" pitchFamily="34" charset="0"/>
                        </a:rPr>
                        <a:t>180000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333,555</a:t>
                      </a:r>
                    </a:p>
                  </a:txBody>
                  <a:tcPr marL="9525" marR="9525" marT="9525" marB="0" anchor="ct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685800">
                <a:tc>
                  <a:txBody>
                    <a:bodyPr/>
                    <a:lstStyle/>
                    <a:p>
                      <a:pPr algn="ctr" fontAlgn="t"/>
                      <a:r>
                        <a:rPr lang="tr-TR" sz="1200" b="1" dirty="0" err="1">
                          <a:hlinkClick r:id="rId2" action="ppaction://hlinksldjump"/>
                        </a:rPr>
                        <a:t>Ünvan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6858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519</a:t>
                      </a:r>
                    </a:p>
                  </a:txBody>
                  <a:tcPr marL="47625" marR="47625" marT="47625" marB="47625" anchor="ctr">
                    <a:solidFill>
                      <a:srgbClr val="92D050"/>
                    </a:solidFill>
                  </a:tcPr>
                </a:tc>
                <a:tc>
                  <a:txBody>
                    <a:bodyPr/>
                    <a:lstStyle/>
                    <a:p>
                      <a:pPr algn="ctr" fontAlgn="ctr"/>
                      <a:r>
                        <a:rPr lang="tr-TR" sz="1200" b="1" dirty="0"/>
                        <a:t>83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88.407</a:t>
                      </a:r>
                    </a:p>
                  </a:txBody>
                  <a:tcPr marL="47625" marR="47625" marT="47625" marB="47625" anchor="ctr">
                    <a:solidFill>
                      <a:srgbClr val="92D050"/>
                    </a:solidFill>
                  </a:tcPr>
                </a:tc>
              </a:tr>
              <a:tr h="685800">
                <a:tc>
                  <a:txBody>
                    <a:bodyPr/>
                    <a:lstStyle/>
                    <a:p>
                      <a:pPr algn="ctr" fontAlgn="ctr"/>
                      <a:r>
                        <a:rPr lang="tr-TR" sz="1200"/>
                        <a:t>Çocuk Gelişimcisi</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26</a:t>
                      </a:r>
                    </a:p>
                  </a:txBody>
                  <a:tcPr marL="47625" marR="47625" marT="47625" marB="47625" anchor="ctr"/>
                </a:tc>
                <a:tc>
                  <a:txBody>
                    <a:bodyPr/>
                    <a:lstStyle/>
                    <a:p>
                      <a:pPr algn="ctr" fontAlgn="ctr"/>
                      <a:r>
                        <a:rPr lang="tr-TR" sz="1200"/>
                        <a:t>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84.189</a:t>
                      </a:r>
                    </a:p>
                  </a:txBody>
                  <a:tcPr marL="47625" marR="47625" marT="47625" marB="47625" anchor="ctr"/>
                </a:tc>
              </a:tr>
              <a:tr h="685800">
                <a:tc>
                  <a:txBody>
                    <a:bodyPr/>
                    <a:lstStyle/>
                    <a:p>
                      <a:pPr algn="ctr" fontAlgn="ctr"/>
                      <a:r>
                        <a:rPr lang="tr-TR" sz="1200"/>
                        <a:t>Çocuk Gelişimcisi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244</a:t>
                      </a:r>
                    </a:p>
                  </a:txBody>
                  <a:tcPr marL="47625" marR="47625" marT="47625" marB="47625" anchor="ctr"/>
                </a:tc>
                <a:tc>
                  <a:txBody>
                    <a:bodyPr/>
                    <a:lstStyle/>
                    <a:p>
                      <a:pPr algn="ctr" fontAlgn="ctr"/>
                      <a:r>
                        <a:rPr lang="tr-TR" sz="1200"/>
                        <a:t>7</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88.407</a:t>
                      </a:r>
                    </a:p>
                  </a:txBody>
                  <a:tcPr marL="47625" marR="47625" marT="47625" marB="47625" anchor="ctr"/>
                </a:tc>
              </a:tr>
              <a:tr h="685800">
                <a:tc>
                  <a:txBody>
                    <a:bodyPr/>
                    <a:lstStyle/>
                    <a:p>
                      <a:pPr algn="ctr" fontAlgn="ctr"/>
                      <a:r>
                        <a:rPr lang="tr-TR" sz="1200"/>
                        <a:t>Çocuk Gelişimcisi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74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58.608</a:t>
                      </a:r>
                    </a:p>
                  </a:txBody>
                  <a:tcPr marL="47625" marR="47625" marT="47625" marB="47625" anchor="ctr"/>
                </a:tc>
                <a:tc>
                  <a:txBody>
                    <a:bodyPr/>
                    <a:lstStyle/>
                    <a:p>
                      <a:pPr algn="ctr" fontAlgn="ctr"/>
                      <a:r>
                        <a:rPr lang="tr-TR" sz="1200"/>
                        <a:t>80.093</a:t>
                      </a:r>
                    </a:p>
                  </a:txBody>
                  <a:tcPr marL="47625" marR="47625" marT="47625" marB="47625" anchor="ctr"/>
                </a:tc>
              </a:tr>
              <a:tr h="685800">
                <a:tc>
                  <a:txBody>
                    <a:bodyPr/>
                    <a:lstStyle/>
                    <a:p>
                      <a:pPr algn="ctr" fontAlgn="ctr"/>
                      <a:r>
                        <a:rPr lang="tr-TR" sz="1200"/>
                        <a:t>Çocuk Gelişimcisi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173</a:t>
                      </a:r>
                    </a:p>
                  </a:txBody>
                  <a:tcPr marL="47625" marR="47625" marT="47625" marB="47625" anchor="ctr"/>
                </a:tc>
                <a:tc>
                  <a:txBody>
                    <a:bodyPr/>
                    <a:lstStyle/>
                    <a:p>
                      <a:pPr algn="ctr" fontAlgn="ctr"/>
                      <a:r>
                        <a:rPr lang="tr-TR" sz="1200"/>
                        <a:t>72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83.775</a:t>
                      </a:r>
                    </a:p>
                  </a:txBody>
                  <a:tcPr marL="47625" marR="47625" marT="47625" marB="47625" anchor="ctr"/>
                </a:tc>
              </a:tr>
              <a:tr h="685800">
                <a:tc>
                  <a:txBody>
                    <a:bodyPr/>
                    <a:lstStyle/>
                    <a:p>
                      <a:pPr algn="ctr" fontAlgn="ctr"/>
                      <a:r>
                        <a:rPr lang="tr-TR" sz="1200" b="1" dirty="0"/>
                        <a:t>Çocuk Gelişimcisi</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517</a:t>
                      </a:r>
                    </a:p>
                  </a:txBody>
                  <a:tcPr marL="47625" marR="47625" marT="47625" marB="47625" anchor="ctr">
                    <a:solidFill>
                      <a:srgbClr val="92D050"/>
                    </a:solidFill>
                  </a:tcPr>
                </a:tc>
                <a:tc>
                  <a:txBody>
                    <a:bodyPr/>
                    <a:lstStyle/>
                    <a:p>
                      <a:pPr algn="ctr" fontAlgn="ctr"/>
                      <a:r>
                        <a:rPr lang="tr-TR" sz="1200" b="1" dirty="0"/>
                        <a:t>81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88.407</a:t>
                      </a:r>
                    </a:p>
                  </a:txBody>
                  <a:tcPr marL="47625" marR="47625" marT="47625" marB="47625" anchor="ctr">
                    <a:solidFill>
                      <a:srgbClr val="92D050"/>
                    </a:solidFill>
                  </a:tcPr>
                </a:tc>
              </a:tr>
              <a:tr h="685800">
                <a:tc>
                  <a:txBody>
                    <a:bodyPr/>
                    <a:lstStyle/>
                    <a:p>
                      <a:pPr algn="ctr" fontAlgn="ctr"/>
                      <a:r>
                        <a:rPr lang="tr-TR" sz="1200"/>
                        <a:t>Memur</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a:t>
                      </a:r>
                    </a:p>
                  </a:txBody>
                  <a:tcPr marL="47625" marR="47625" marT="47625" marB="47625" anchor="ctr"/>
                </a:tc>
              </a:tr>
              <a:tr h="6858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a:t>
                      </a:r>
                    </a:p>
                  </a:txBody>
                  <a:tcPr marL="47625" marR="47625" marT="47625" marB="47625" anchor="ctr"/>
                </a:tc>
              </a:tr>
              <a:tr h="685800">
                <a:tc>
                  <a:txBody>
                    <a:bodyPr/>
                    <a:lstStyle/>
                    <a:p>
                      <a:pPr algn="ctr" fontAlgn="ctr"/>
                      <a:r>
                        <a:rPr lang="tr-TR" sz="1200" b="1" dirty="0"/>
                        <a:t>Memur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2</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568952" cy="70609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4400" b="1"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pitchFamily="34" charset="0"/>
              </a:rPr>
              <a:t>COĞRAFYA</a:t>
            </a:r>
            <a:endParaRPr lang="tr-TR" sz="4400" dirty="0">
              <a:latin typeface="Arial Black" pitchFamily="34" charset="0"/>
            </a:endParaRPr>
          </a:p>
        </p:txBody>
      </p:sp>
      <p:sp>
        <p:nvSpPr>
          <p:cNvPr id="3" name="2 İçerik Yer Tutucusu"/>
          <p:cNvSpPr>
            <a:spLocks noGrp="1"/>
          </p:cNvSpPr>
          <p:nvPr>
            <p:ph sz="quarter" idx="1"/>
          </p:nvPr>
        </p:nvSpPr>
        <p:spPr>
          <a:xfrm>
            <a:off x="179512" y="908720"/>
            <a:ext cx="8496944" cy="5760640"/>
          </a:xfrm>
        </p:spPr>
        <p:style>
          <a:lnRef idx="1">
            <a:schemeClr val="dk1"/>
          </a:lnRef>
          <a:fillRef idx="3">
            <a:schemeClr val="dk1"/>
          </a:fillRef>
          <a:effectRef idx="2">
            <a:schemeClr val="dk1"/>
          </a:effectRef>
          <a:fontRef idx="minor">
            <a:schemeClr val="lt1"/>
          </a:fontRef>
        </p:style>
        <p:txBody>
          <a:bodyPr>
            <a:normAutofit fontScale="55000" lnSpcReduction="20000"/>
          </a:bodyPr>
          <a:lstStyle/>
          <a:p>
            <a:pPr fontAlgn="base"/>
            <a:endParaRPr lang="tr-TR" b="1" dirty="0" smtClean="0"/>
          </a:p>
          <a:p>
            <a:pPr fontAlgn="base"/>
            <a:r>
              <a:rPr lang="tr-TR" b="1" dirty="0" smtClean="0">
                <a:solidFill>
                  <a:srgbClr val="FFFF00"/>
                </a:solidFill>
              </a:rPr>
              <a:t>Kısaca</a:t>
            </a:r>
          </a:p>
          <a:p>
            <a:pPr fontAlgn="base"/>
            <a:r>
              <a:rPr lang="tr-TR" b="1" dirty="0" smtClean="0"/>
              <a:t>Coğrafya Programı; doğal ortamın özelliklerini, gelişim sürecini, sağladığı olanakları, doğal ortamla insanın kurduğu ilişkileri, nüfusun dağılımını, ekonomik etkinliklerin dağılımını nedensellik bağları içerisinde değerlendirip bu alanlarda araştırma yapabilecek bilgi ve beceriye erişmiş coğrafyacılar yetiştirmeyi amaçlar.</a:t>
            </a:r>
            <a:br>
              <a:rPr lang="tr-TR" b="1" dirty="0" smtClean="0"/>
            </a:br>
            <a:r>
              <a:rPr lang="tr-TR" b="1" dirty="0" smtClean="0"/>
              <a:t/>
            </a:r>
            <a:br>
              <a:rPr lang="tr-TR" b="1" dirty="0" smtClean="0"/>
            </a:br>
            <a:r>
              <a:rPr lang="tr-TR" b="1" dirty="0" smtClean="0">
                <a:solidFill>
                  <a:srgbClr val="FFFF00"/>
                </a:solidFill>
              </a:rPr>
              <a:t>Kişisel Özellikler</a:t>
            </a:r>
          </a:p>
          <a:p>
            <a:pPr fontAlgn="base"/>
            <a:r>
              <a:rPr lang="tr-TR" b="1" dirty="0" smtClean="0"/>
              <a:t>Coğrafya Programında okumak isteyenlerin; genel akademik yeteneğe sahip, coğrafya yanında, biyoloji, jeoloji sosyoloji ve tarih alanlarına ilgili ve bu alanlarda başarılı, doğayı incelemeye istekli bireyler olmaları gerekir. </a:t>
            </a:r>
            <a:br>
              <a:rPr lang="tr-TR" b="1" dirty="0" smtClean="0"/>
            </a:br>
            <a:r>
              <a:rPr lang="tr-TR" b="1" dirty="0" smtClean="0"/>
              <a:t/>
            </a:r>
            <a:br>
              <a:rPr lang="tr-TR" b="1" dirty="0" smtClean="0"/>
            </a:br>
            <a:r>
              <a:rPr lang="tr-TR" b="1" dirty="0" smtClean="0">
                <a:solidFill>
                  <a:srgbClr val="FFFF00"/>
                </a:solidFill>
              </a:rPr>
              <a:t>Dersler ve Eğitim Süreleri</a:t>
            </a:r>
          </a:p>
          <a:p>
            <a:pPr fontAlgn="base"/>
            <a:r>
              <a:rPr lang="tr-TR" b="1" dirty="0" smtClean="0"/>
              <a:t>Programın öğretim süresi dört yıldır. Öğretim sürecinde; Klimatoloji, Jeomorfoloji, </a:t>
            </a:r>
            <a:r>
              <a:rPr lang="tr-TR" b="1" dirty="0" err="1" smtClean="0"/>
              <a:t>Kartoğrafya</a:t>
            </a:r>
            <a:r>
              <a:rPr lang="tr-TR" b="1" dirty="0" smtClean="0"/>
              <a:t>, Nüfus Coğrafyası, Harita Uygulamaları, Yerleşme Coğrafyası, Toprak-Bitki Coğrafyası, Enerji Kaynakları, Turizm Coğrafyası, Sanayi Coğrafyası, Coğrafyada Metodoloji gibi derslerden oluşan bir program uygulanmaktadır. </a:t>
            </a:r>
            <a:br>
              <a:rPr lang="tr-TR" b="1" dirty="0" smtClean="0"/>
            </a:br>
            <a:r>
              <a:rPr lang="tr-TR" b="1" dirty="0" smtClean="0">
                <a:solidFill>
                  <a:srgbClr val="FFFF00"/>
                </a:solidFill>
              </a:rPr>
              <a:t/>
            </a:r>
            <a:br>
              <a:rPr lang="tr-TR" b="1" dirty="0" smtClean="0">
                <a:solidFill>
                  <a:srgbClr val="FFFF00"/>
                </a:solidFill>
              </a:rPr>
            </a:br>
            <a:r>
              <a:rPr lang="tr-TR" b="1" dirty="0" smtClean="0">
                <a:solidFill>
                  <a:srgbClr val="FFFF00"/>
                </a:solidFill>
              </a:rPr>
              <a:t>Sosyal Statü ve Unvanlar</a:t>
            </a:r>
          </a:p>
          <a:p>
            <a:pPr fontAlgn="base"/>
            <a:r>
              <a:rPr lang="tr-TR" b="1" dirty="0" smtClean="0"/>
              <a:t>Mezun olanlara “Coğrafyacı” unvanı verilir.</a:t>
            </a:r>
            <a:br>
              <a:rPr lang="tr-TR" b="1" dirty="0" smtClean="0"/>
            </a:br>
            <a:r>
              <a:rPr lang="tr-TR" b="1" dirty="0" smtClean="0"/>
              <a:t/>
            </a:r>
            <a:br>
              <a:rPr lang="tr-TR" b="1" dirty="0" smtClean="0"/>
            </a:br>
            <a:r>
              <a:rPr lang="tr-TR" b="1" dirty="0" smtClean="0">
                <a:solidFill>
                  <a:srgbClr val="FFFF00"/>
                </a:solidFill>
              </a:rPr>
              <a:t>Çalışma Sahaları</a:t>
            </a:r>
          </a:p>
          <a:p>
            <a:r>
              <a:rPr lang="tr-TR" b="1" dirty="0" smtClean="0"/>
              <a:t>Mezunlar; Maden Tetkik Arama Enstitüsü, Devlet Su İşleri, Köy Hizmetleri, Orman Genel Müdürlüğü, Karayolları, Meteoroloji İşleri Genel Müdürlüğü, Devlet İstatistik Enstitüsü, Devlet Planlama Teşkilatı vb. gibi resmi kuruluşlar ile Turizm Bakanlığı, Çevre Bakanlığı gibi bakanlıklarda çalışabilmektedirler. Ayrıca pedagojik formasyona sahip olanlar coğrafya öğretmenliği yapabilirler.</a:t>
            </a:r>
            <a:endParaRPr lang="tr-TR"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_03143114_geography_globe.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30000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370,041</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cs typeface="Raavi"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Raavi"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Raavi"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cs typeface="Raavi" pitchFamily="34" charset="0"/>
                        </a:rPr>
                        <a:t>23600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cs typeface="Raavi" pitchFamily="34" charset="0"/>
                        </a:rPr>
                        <a:t>378,722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Bilecik Şeyh Edebali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103000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317,811</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Uşak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TS-1</a:t>
                      </a:r>
                    </a:p>
                  </a:txBody>
                  <a:tcPr marL="9525" marR="9525" marT="9525" marB="0" anchor="ctr"/>
                </a:tc>
                <a:tc>
                  <a:txBody>
                    <a:bodyPr/>
                    <a:lstStyle/>
                    <a:p>
                      <a:pPr algn="ctr" fontAlgn="ctr"/>
                      <a:r>
                        <a:rPr lang="tr-TR" sz="1100" b="0" i="0" u="none" strike="noStrike">
                          <a:solidFill>
                            <a:srgbClr val="000000"/>
                          </a:solidFill>
                          <a:latin typeface="Arial Black" pitchFamily="34" charset="0"/>
                        </a:rPr>
                        <a:t>101000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318,816</a:t>
                      </a:r>
                    </a:p>
                  </a:txBody>
                  <a:tcPr marL="9525" marR="9525" marT="9525" marB="0" anchor="ct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COĞRAFYA</a:t>
                      </a:r>
                      <a:endParaRPr lang="tr-TR" sz="36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a:t>
                      </a:r>
                      <a:endParaRPr lang="tr-TR" sz="36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a:t>
                      </a:r>
                      <a:endParaRPr lang="tr-TR" sz="36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8614"/>
            <a:ext cx="8496944" cy="562074"/>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DİŞ HEKİMLİĞİ</a:t>
            </a:r>
            <a:endParaRPr lang="tr-TR" dirty="0"/>
          </a:p>
        </p:txBody>
      </p:sp>
      <p:sp>
        <p:nvSpPr>
          <p:cNvPr id="3" name="2 İçerik Yer Tutucusu"/>
          <p:cNvSpPr>
            <a:spLocks noGrp="1"/>
          </p:cNvSpPr>
          <p:nvPr>
            <p:ph sz="quarter" idx="1"/>
          </p:nvPr>
        </p:nvSpPr>
        <p:spPr>
          <a:xfrm>
            <a:off x="179512" y="764704"/>
            <a:ext cx="8568952" cy="5832648"/>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fontAlgn="base"/>
            <a:endParaRPr lang="tr-TR" b="1" dirty="0" smtClean="0"/>
          </a:p>
          <a:p>
            <a:pPr fontAlgn="base"/>
            <a:r>
              <a:rPr lang="tr-TR" b="1" dirty="0" smtClean="0">
                <a:solidFill>
                  <a:schemeClr val="bg2">
                    <a:lumMod val="75000"/>
                  </a:schemeClr>
                </a:solidFill>
              </a:rPr>
              <a:t>Kısaca</a:t>
            </a:r>
          </a:p>
          <a:p>
            <a:pPr fontAlgn="base"/>
            <a:r>
              <a:rPr lang="tr-TR" b="1" dirty="0" smtClean="0"/>
              <a:t>Diş Hekimliği Programı, diş sağlığının korunması, diş ve çene hastalıklarının tedavisi ile protez diş yapımı konularında diş ve ağız boşluğu hastalıklarının tedavisi için çalışacak diş hekimlerini yetiştirir ve bu alanda gerekli çalışmaları ve araştırmaları yapar.</a:t>
            </a:r>
            <a:br>
              <a:rPr lang="tr-TR" b="1" dirty="0" smtClean="0"/>
            </a:br>
            <a:r>
              <a:rPr lang="tr-TR" b="1" dirty="0" smtClean="0">
                <a:solidFill>
                  <a:schemeClr val="bg2">
                    <a:lumMod val="75000"/>
                  </a:schemeClr>
                </a:solidFill>
              </a:rPr>
              <a:t/>
            </a:r>
            <a:br>
              <a:rPr lang="tr-TR" b="1" dirty="0" smtClean="0">
                <a:solidFill>
                  <a:schemeClr val="bg2">
                    <a:lumMod val="75000"/>
                  </a:schemeClr>
                </a:solidFill>
              </a:rPr>
            </a:br>
            <a:r>
              <a:rPr lang="tr-TR" b="1" dirty="0" smtClean="0">
                <a:solidFill>
                  <a:schemeClr val="bg2">
                    <a:lumMod val="75000"/>
                  </a:schemeClr>
                </a:solidFill>
              </a:rPr>
              <a:t>Kişisel Özellikler</a:t>
            </a:r>
          </a:p>
          <a:p>
            <a:pPr fontAlgn="base"/>
            <a:r>
              <a:rPr lang="tr-TR" b="1" dirty="0" smtClean="0"/>
              <a:t>Diş Hekimi olmak isteyenlerin; üst düzeyde genel yeteneğe sahip, şekil ve uzay ilişkilerini görebilen, el ve parmakları ustalıkla kullanabilme yeteneği olan, fizik, kimya özellikle biyoloji konularına ilgili ve bu alanda başarılı, hoşgörülü, sabırlı, dikkatli ve sorumluluk sahibi, estetik anlayışı yüksek kimseler olmaları gerekir.</a:t>
            </a:r>
            <a:br>
              <a:rPr lang="tr-TR" b="1" dirty="0" smtClean="0"/>
            </a:br>
            <a:r>
              <a:rPr lang="tr-TR" b="1" dirty="0" smtClean="0">
                <a:solidFill>
                  <a:schemeClr val="bg2">
                    <a:lumMod val="75000"/>
                  </a:schemeClr>
                </a:solidFill>
              </a:rPr>
              <a:t/>
            </a:r>
            <a:br>
              <a:rPr lang="tr-TR" b="1" dirty="0" smtClean="0">
                <a:solidFill>
                  <a:schemeClr val="bg2">
                    <a:lumMod val="75000"/>
                  </a:schemeClr>
                </a:solidFill>
              </a:rPr>
            </a:br>
            <a:r>
              <a:rPr lang="tr-TR" b="1" dirty="0" smtClean="0">
                <a:solidFill>
                  <a:schemeClr val="bg2">
                    <a:lumMod val="75000"/>
                  </a:schemeClr>
                </a:solidFill>
              </a:rPr>
              <a:t>Dersler ve Eğitim Süreleri</a:t>
            </a:r>
          </a:p>
          <a:p>
            <a:pPr fontAlgn="base"/>
            <a:r>
              <a:rPr lang="tr-TR" b="1" dirty="0" smtClean="0"/>
              <a:t>Beş yıl sürecek olan eğitim, kuramsal ve uygulamalı olarak yapılmaktadır. Diş hekimliği programında temel fen derslerinden başka; Biyokimya, Protez, Deontoloji (hekimliğin kuralları, görevleri), </a:t>
            </a:r>
            <a:r>
              <a:rPr lang="tr-TR" b="1" dirty="0" err="1" smtClean="0"/>
              <a:t>Periodontoloji</a:t>
            </a:r>
            <a:r>
              <a:rPr lang="tr-TR" b="1" dirty="0" smtClean="0"/>
              <a:t> (etkin ağız bakımı), Ortodonti (diş ve çene düzensizlikleri), Pedodonti (çocuk dişleri tedavileri, sürekli dişlerin gelişimi), Ağız-Diş-Çene Hastalıkları ve Cerrahisi gibi dersler verilmektedir. Eğitim, uygulama ağırlıklı olup, fakülte kliniklerinde hastaların diş tedavilerini ve protez dişlerinin yapımını içerir. </a:t>
            </a:r>
            <a:br>
              <a:rPr lang="tr-TR" b="1" dirty="0" smtClean="0"/>
            </a:br>
            <a:r>
              <a:rPr lang="tr-TR" b="1" dirty="0" smtClean="0"/>
              <a:t/>
            </a:r>
            <a:br>
              <a:rPr lang="tr-TR" b="1" dirty="0" smtClean="0"/>
            </a:br>
            <a:r>
              <a:rPr lang="tr-TR" b="1" dirty="0" smtClean="0">
                <a:solidFill>
                  <a:schemeClr val="bg2">
                    <a:lumMod val="75000"/>
                  </a:schemeClr>
                </a:solidFill>
              </a:rPr>
              <a:t>Sosyal Statü ve Unvanlar</a:t>
            </a:r>
          </a:p>
          <a:p>
            <a:pPr fontAlgn="base"/>
            <a:r>
              <a:rPr lang="tr-TR" b="1" dirty="0" smtClean="0"/>
              <a:t>Diş Hekimliği Programının ilk iki yılını başarı ile tamamlayan öğrencilere “Temel Diş Hekimliği Bilimlerinde </a:t>
            </a:r>
            <a:r>
              <a:rPr lang="tr-TR" b="1" dirty="0" err="1" smtClean="0"/>
              <a:t>Önlisans</a:t>
            </a:r>
            <a:r>
              <a:rPr lang="tr-TR" b="1" dirty="0" smtClean="0"/>
              <a:t> Diploması”, beş yıllık diş hekimliği fakültesini bitiren öğrencilere ise “Diş Hekimliği Yüksek Lisans Diploması” ve “Diş Hekimi” unvanı verilir. Diş hekimleri diş ve ağız hastalıklarının tanı ve tedavisini gerçekleştirirler.</a:t>
            </a:r>
            <a:br>
              <a:rPr lang="tr-TR" b="1" dirty="0" smtClean="0"/>
            </a:br>
            <a:r>
              <a:rPr lang="tr-TR" b="1" dirty="0" smtClean="0"/>
              <a:t/>
            </a:r>
            <a:br>
              <a:rPr lang="tr-TR" b="1" dirty="0" smtClean="0"/>
            </a:br>
            <a:r>
              <a:rPr lang="tr-TR" b="1" dirty="0" smtClean="0">
                <a:solidFill>
                  <a:schemeClr val="bg2">
                    <a:lumMod val="75000"/>
                  </a:schemeClr>
                </a:solidFill>
              </a:rPr>
              <a:t>Çalışma Sahaları</a:t>
            </a:r>
          </a:p>
          <a:p>
            <a:r>
              <a:rPr lang="tr-TR" b="1" dirty="0" smtClean="0"/>
              <a:t>Diş Hekimleri hastanelerde, dispanserlerde veya özel muayenehanelerde görev yaparlar.</a:t>
            </a:r>
            <a:endParaRPr lang="tr-TR"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13300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447,341</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13600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446,411</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19800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430,793</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Recep Tayyip Erdoğan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19500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431,474</a:t>
                      </a:r>
                    </a:p>
                  </a:txBody>
                  <a:tcPr marL="9525" marR="9525" marT="9525" marB="0" anchor="ct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4873752"/>
          </a:xfrm>
        </p:spPr>
        <p:style>
          <a:lnRef idx="0">
            <a:schemeClr val="dk1"/>
          </a:lnRef>
          <a:fillRef idx="3">
            <a:schemeClr val="dk1"/>
          </a:fillRef>
          <a:effectRef idx="3">
            <a:schemeClr val="dk1"/>
          </a:effectRef>
          <a:fontRef idx="minor">
            <a:schemeClr val="lt1"/>
          </a:fontRef>
        </p:style>
        <p:txBody>
          <a:bodyPr/>
          <a:lstStyle/>
          <a:p>
            <a:pPr algn="ctr"/>
            <a:endParaRPr lang="tr-TR" b="1" dirty="0" smtClean="0"/>
          </a:p>
          <a:p>
            <a:pPr algn="ctr"/>
            <a:endParaRPr lang="tr-TR" b="1" dirty="0" smtClean="0"/>
          </a:p>
          <a:p>
            <a:pPr algn="ctr"/>
            <a:endParaRPr lang="tr-TR" b="1" dirty="0" smtClean="0"/>
          </a:p>
          <a:p>
            <a:pPr algn="ctr">
              <a:buNone/>
            </a:pPr>
            <a:r>
              <a:rPr lang="tr-TR" b="1" dirty="0" smtClean="0"/>
              <a:t>KAYNAK OLARAK GÖSTERİLEN KISIMDAKİ BAĞLANTIDA</a:t>
            </a:r>
          </a:p>
          <a:p>
            <a:pPr algn="ctr"/>
            <a:endParaRPr lang="tr-TR" b="1" dirty="0" smtClean="0">
              <a:solidFill>
                <a:srgbClr val="FF0000"/>
              </a:solidFill>
            </a:endParaRPr>
          </a:p>
          <a:p>
            <a:pPr algn="ctr"/>
            <a:r>
              <a:rPr lang="tr-TR" b="1" dirty="0" smtClean="0">
                <a:solidFill>
                  <a:srgbClr val="FF0000"/>
                </a:solidFill>
              </a:rPr>
              <a:t>KPSS KADROLARINDA UYGUN VERİ BULANAMAMIŞTIR.</a:t>
            </a:r>
          </a:p>
          <a:p>
            <a:pPr algn="ctr"/>
            <a:endParaRPr lang="tr-TR" b="1" dirty="0" smtClean="0">
              <a:solidFill>
                <a:srgbClr val="FF0000"/>
              </a:solidFill>
            </a:endParaRPr>
          </a:p>
          <a:p>
            <a:pPr algn="ctr"/>
            <a:r>
              <a:rPr lang="tr-TR" b="1" dirty="0" smtClean="0">
                <a:solidFill>
                  <a:srgbClr val="FF0000"/>
                </a:solidFill>
                <a:hlinkClick r:id="rId2" action="ppaction://hlinksldjump"/>
              </a:rPr>
              <a:t>GERİ DÖN</a:t>
            </a:r>
            <a:endParaRPr lang="tr-TR"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57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ts val="3100"/>
              </a:lnSpc>
            </a:pPr>
            <a:r>
              <a:rPr lang="tr-TR" sz="2000" b="1" dirty="0" smtClean="0">
                <a:hlinkClick r:id="rId2" action="ppaction://hlinksldjump"/>
              </a:rPr>
              <a:t>HALKLA İLİŞKİLER VE REKLAMCILIK</a:t>
            </a:r>
            <a:endParaRPr lang="tr-TR" sz="2000" b="1" dirty="0" smtClean="0"/>
          </a:p>
          <a:p>
            <a:pPr>
              <a:lnSpc>
                <a:spcPts val="3100"/>
              </a:lnSpc>
            </a:pPr>
            <a:r>
              <a:rPr lang="tr-TR" sz="2000" b="1" dirty="0" smtClean="0">
                <a:hlinkClick r:id="rId3" action="ppaction://hlinksldjump"/>
              </a:rPr>
              <a:t>HARİTA MÜHENDİSLİĞİ</a:t>
            </a:r>
            <a:endParaRPr lang="tr-TR" sz="2000" b="1" dirty="0" smtClean="0"/>
          </a:p>
          <a:p>
            <a:pPr>
              <a:lnSpc>
                <a:spcPts val="3100"/>
              </a:lnSpc>
            </a:pPr>
            <a:r>
              <a:rPr lang="tr-TR" sz="2000" b="1" dirty="0" smtClean="0">
                <a:hlinkClick r:id="rId4" action="ppaction://hlinksldjump"/>
              </a:rPr>
              <a:t>HEMŞİRELİK</a:t>
            </a:r>
            <a:endParaRPr lang="tr-TR" sz="2000" b="1" dirty="0" smtClean="0"/>
          </a:p>
          <a:p>
            <a:pPr>
              <a:lnSpc>
                <a:spcPts val="3100"/>
              </a:lnSpc>
            </a:pPr>
            <a:r>
              <a:rPr lang="tr-TR" sz="2000" b="1" dirty="0" smtClean="0">
                <a:hlinkClick r:id="rId5" action="ppaction://hlinksldjump"/>
              </a:rPr>
              <a:t>HUKUK</a:t>
            </a:r>
            <a:endParaRPr lang="tr-TR" sz="2000" b="1" dirty="0" smtClean="0"/>
          </a:p>
          <a:p>
            <a:pPr>
              <a:lnSpc>
                <a:spcPts val="3100"/>
              </a:lnSpc>
            </a:pPr>
            <a:r>
              <a:rPr lang="tr-TR" sz="2000" b="1" dirty="0" smtClean="0">
                <a:hlinkClick r:id="rId6" action="ppaction://hlinksldjump"/>
              </a:rPr>
              <a:t>İÇ MİMARLIK</a:t>
            </a:r>
            <a:endParaRPr lang="tr-TR" sz="2000" b="1" dirty="0" smtClean="0"/>
          </a:p>
          <a:p>
            <a:pPr>
              <a:lnSpc>
                <a:spcPts val="3100"/>
              </a:lnSpc>
            </a:pPr>
            <a:r>
              <a:rPr lang="tr-TR" sz="2000" b="1" dirty="0" smtClean="0">
                <a:hlinkClick r:id="rId7" action="ppaction://hlinksldjump"/>
              </a:rPr>
              <a:t>İÇ MİMARLIK VE ÇEVRE TASARIMI</a:t>
            </a:r>
            <a:endParaRPr lang="tr-TR" sz="2000" b="1" dirty="0" smtClean="0"/>
          </a:p>
          <a:p>
            <a:pPr>
              <a:lnSpc>
                <a:spcPts val="3100"/>
              </a:lnSpc>
            </a:pPr>
            <a:r>
              <a:rPr lang="tr-TR" sz="2000" b="1" dirty="0" smtClean="0">
                <a:hlinkClick r:id="rId8" action="ppaction://hlinksldjump"/>
              </a:rPr>
              <a:t>İKTİSAT </a:t>
            </a:r>
            <a:endParaRPr lang="tr-TR" sz="2000" b="1" dirty="0" smtClean="0"/>
          </a:p>
          <a:p>
            <a:pPr>
              <a:lnSpc>
                <a:spcPts val="3100"/>
              </a:lnSpc>
            </a:pPr>
            <a:r>
              <a:rPr lang="tr-TR" sz="2000" b="1" dirty="0" smtClean="0">
                <a:hlinkClick r:id="rId9" action="ppaction://hlinksldjump"/>
              </a:rPr>
              <a:t>İLAHİYAT</a:t>
            </a:r>
            <a:endParaRPr lang="tr-TR" sz="2000" b="1" dirty="0" smtClean="0"/>
          </a:p>
          <a:p>
            <a:pPr>
              <a:lnSpc>
                <a:spcPts val="3100"/>
              </a:lnSpc>
            </a:pPr>
            <a:r>
              <a:rPr lang="tr-TR" sz="2000" b="1" dirty="0" smtClean="0">
                <a:hlinkClick r:id="rId10" action="ppaction://hlinksldjump"/>
              </a:rPr>
              <a:t>İLKÖĞRETİM MATEMATİK ÖĞRETMENLİĞİ</a:t>
            </a:r>
            <a:endParaRPr lang="tr-TR" sz="2000" b="1" dirty="0" smtClean="0"/>
          </a:p>
          <a:p>
            <a:pPr>
              <a:lnSpc>
                <a:spcPts val="3100"/>
              </a:lnSpc>
            </a:pPr>
            <a:r>
              <a:rPr lang="tr-TR" sz="2000" b="1" dirty="0" smtClean="0">
                <a:hlinkClick r:id="rId11" action="ppaction://hlinksldjump"/>
              </a:rPr>
              <a:t>İMALAT MÜHENDİSLİĞİ</a:t>
            </a:r>
            <a:endParaRPr lang="tr-TR" sz="2000" b="1" dirty="0" smtClean="0"/>
          </a:p>
          <a:p>
            <a:pPr>
              <a:lnSpc>
                <a:spcPts val="3100"/>
              </a:lnSpc>
            </a:pPr>
            <a:r>
              <a:rPr lang="tr-TR" sz="2000" b="1" dirty="0" smtClean="0">
                <a:hlinkClick r:id="rId12" action="ppaction://hlinksldjump"/>
              </a:rPr>
              <a:t>İNGİLİZ DİLİ VE EDEBİYATI</a:t>
            </a:r>
            <a:endParaRPr lang="tr-TR" sz="2000" b="1" dirty="0" smtClean="0"/>
          </a:p>
          <a:p>
            <a:pPr>
              <a:lnSpc>
                <a:spcPts val="3100"/>
              </a:lnSpc>
            </a:pPr>
            <a:r>
              <a:rPr lang="tr-TR" sz="2000" b="1" dirty="0" smtClean="0">
                <a:hlinkClick r:id="rId13" action="ppaction://hlinksldjump"/>
              </a:rPr>
              <a:t>İNGİLİZCE ÖĞRETMENLİĞİ</a:t>
            </a:r>
            <a:endParaRPr lang="tr-TR" sz="2000" b="1" dirty="0" smtClean="0"/>
          </a:p>
          <a:p>
            <a:pPr>
              <a:lnSpc>
                <a:spcPts val="3100"/>
              </a:lnSpc>
            </a:pPr>
            <a:r>
              <a:rPr lang="tr-TR" sz="2000" b="1" dirty="0" smtClean="0">
                <a:hlinkClick r:id="rId14" action="ppaction://hlinksldjump"/>
              </a:rPr>
              <a:t>İNŞAAT MÜHENDİSLİĞİ</a:t>
            </a:r>
            <a:endParaRPr lang="tr-TR" sz="2000" b="1" dirty="0" smtClean="0"/>
          </a:p>
          <a:p>
            <a:pPr>
              <a:lnSpc>
                <a:spcPts val="3100"/>
              </a:lnSpc>
            </a:pPr>
            <a:r>
              <a:rPr lang="tr-TR" sz="2000" b="1" dirty="0" smtClean="0">
                <a:hlinkClick r:id="rId15" action="ppaction://hlinksldjump"/>
              </a:rPr>
              <a:t>İŞİTME ENGELLİLER ÖĞRETMENLİĞİ</a:t>
            </a:r>
            <a:endParaRPr lang="tr-TR" sz="2000" b="1" dirty="0" smtClean="0"/>
          </a:p>
          <a:p>
            <a:pPr>
              <a:lnSpc>
                <a:spcPts val="3100"/>
              </a:lnSpc>
            </a:pPr>
            <a:r>
              <a:rPr lang="tr-TR" sz="2000" b="1" dirty="0" smtClean="0">
                <a:hlinkClick r:id="rId16" action="ppaction://hlinksldjump"/>
              </a:rPr>
              <a:t>İŞLETME</a:t>
            </a:r>
            <a:endParaRPr lang="tr-TR" sz="2000" b="1" dirty="0" smtClean="0"/>
          </a:p>
          <a:p>
            <a:pPr>
              <a:lnSpc>
                <a:spcPts val="3100"/>
              </a:lnSpc>
            </a:pPr>
            <a:r>
              <a:rPr lang="tr-TR" sz="2000" b="1" dirty="0" smtClean="0">
                <a:hlinkClick r:id="rId17" action="ppaction://hlinksldjump"/>
              </a:rPr>
              <a:t>İSTATİSTİK</a:t>
            </a:r>
            <a:endParaRPr lang="tr-TR" sz="2000" b="1" dirty="0" smtClean="0"/>
          </a:p>
          <a:p>
            <a:pPr>
              <a:lnSpc>
                <a:spcPts val="3100"/>
              </a:lnSpc>
            </a:pPr>
            <a:endParaRPr lang="tr-TR" sz="2000" b="1"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1">
            <a:schemeClr val="dk1"/>
          </a:lnRef>
          <a:fillRef idx="3">
            <a:schemeClr val="dk1"/>
          </a:fillRef>
          <a:effectRef idx="2">
            <a:schemeClr val="dk1"/>
          </a:effectRef>
          <a:fontRef idx="minor">
            <a:schemeClr val="lt1"/>
          </a:fontRef>
        </p:style>
        <p:txBody>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EBELİK</a:t>
            </a:r>
            <a:endParaRPr 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sz="quarter" idx="1"/>
          </p:nvPr>
        </p:nvSpPr>
        <p:spPr>
          <a:xfrm>
            <a:off x="175592" y="692696"/>
            <a:ext cx="8572872" cy="6093296"/>
          </a:xfrm>
        </p:spPr>
        <p:style>
          <a:lnRef idx="0">
            <a:schemeClr val="dk1"/>
          </a:lnRef>
          <a:fillRef idx="3">
            <a:schemeClr val="dk1"/>
          </a:fillRef>
          <a:effectRef idx="3">
            <a:schemeClr val="dk1"/>
          </a:effectRef>
          <a:fontRef idx="minor">
            <a:schemeClr val="lt1"/>
          </a:fontRef>
        </p:style>
        <p:txBody>
          <a:bodyPr>
            <a:normAutofit fontScale="62500" lnSpcReduction="20000"/>
          </a:bodyPr>
          <a:lstStyle/>
          <a:p>
            <a:pPr fontAlgn="base"/>
            <a:endParaRPr lang="tr-TR" b="1" dirty="0" smtClean="0">
              <a:solidFill>
                <a:schemeClr val="bg2">
                  <a:lumMod val="75000"/>
                </a:schemeClr>
              </a:solidFill>
            </a:endParaRPr>
          </a:p>
          <a:p>
            <a:pPr fontAlgn="base"/>
            <a:r>
              <a:rPr lang="tr-TR" b="1" dirty="0" smtClean="0">
                <a:solidFill>
                  <a:schemeClr val="bg2">
                    <a:lumMod val="75000"/>
                  </a:schemeClr>
                </a:solidFill>
              </a:rPr>
              <a:t>Kısaca</a:t>
            </a:r>
          </a:p>
          <a:p>
            <a:pPr fontAlgn="base"/>
            <a:r>
              <a:rPr lang="tr-TR" b="1" dirty="0" smtClean="0"/>
              <a:t>Ebelik Programı; doğum, ana-çocuk sağlığının korunması ve doğumla ilgili hastalıkların tedavisi ile ilgili hizmetlerin yürütülmesinde görev alacak sağlık elemanlarını yetiştirmeyi amaçlar. Ebelik programı; Fakülte olarak LYS puan türü ile Yüksek Okul olarak ise YGS puan türü ile öğrenci almaktadır. </a:t>
            </a:r>
            <a:br>
              <a:rPr lang="tr-TR" b="1" dirty="0" smtClean="0"/>
            </a:br>
            <a:r>
              <a:rPr lang="tr-TR" b="1" dirty="0" smtClean="0"/>
              <a:t/>
            </a:r>
            <a:br>
              <a:rPr lang="tr-TR" b="1" dirty="0" smtClean="0"/>
            </a:br>
            <a:r>
              <a:rPr lang="tr-TR" b="1" dirty="0" smtClean="0">
                <a:solidFill>
                  <a:schemeClr val="bg2">
                    <a:lumMod val="75000"/>
                  </a:schemeClr>
                </a:solidFill>
              </a:rPr>
              <a:t>Kişisel Özellikler</a:t>
            </a:r>
          </a:p>
          <a:p>
            <a:pPr fontAlgn="base"/>
            <a:r>
              <a:rPr lang="tr-TR" b="1" dirty="0" smtClean="0"/>
              <a:t>Ebe olmak isteyenlerin; sağlık konularına ilgili, sevecen ve hoşgörülü, insanlarla iletişim kurmakta başarılı, özveriyle çalışabilecek, dikkatli, ayrıntıları görebilen kişiler olması gerekir.</a:t>
            </a:r>
            <a:br>
              <a:rPr lang="tr-TR" b="1" dirty="0" smtClean="0"/>
            </a:br>
            <a:r>
              <a:rPr lang="tr-TR" b="1" dirty="0" smtClean="0"/>
              <a:t/>
            </a:r>
            <a:br>
              <a:rPr lang="tr-TR" b="1" dirty="0" smtClean="0"/>
            </a:br>
            <a:r>
              <a:rPr lang="tr-TR" b="1" dirty="0" smtClean="0">
                <a:solidFill>
                  <a:schemeClr val="bg2">
                    <a:lumMod val="75000"/>
                  </a:schemeClr>
                </a:solidFill>
              </a:rPr>
              <a:t>Dersler ve Eğitim Süreleri</a:t>
            </a:r>
          </a:p>
          <a:p>
            <a:pPr fontAlgn="base"/>
            <a:r>
              <a:rPr lang="tr-TR" b="1" dirty="0" smtClean="0"/>
              <a:t>Dört yıl sürecek olan eğitim buyunca, mesleki eğitim kurumsal ve uygulamalı olarak yapılır. Ebelik Programında temel fen, tıp ve sosyal bilim dersleri ile ebelik meslek dersleri okutulur. Derslerin tüm uygulamaları hastanelerde, doğumevlerinde ve ana-çocuk sağlığı merkezlerinde yaptırılır.</a:t>
            </a:r>
            <a:br>
              <a:rPr lang="tr-TR" b="1" dirty="0" smtClean="0"/>
            </a:br>
            <a:r>
              <a:rPr lang="tr-TR" b="1" dirty="0" smtClean="0"/>
              <a:t/>
            </a:r>
            <a:br>
              <a:rPr lang="tr-TR" b="1" dirty="0" smtClean="0"/>
            </a:br>
            <a:r>
              <a:rPr lang="tr-TR" b="1" dirty="0" smtClean="0">
                <a:solidFill>
                  <a:schemeClr val="bg2">
                    <a:lumMod val="75000"/>
                  </a:schemeClr>
                </a:solidFill>
              </a:rPr>
              <a:t>Sosyal Statü ve Unvanlar</a:t>
            </a:r>
          </a:p>
          <a:p>
            <a:pPr fontAlgn="base"/>
            <a:r>
              <a:rPr lang="tr-TR" b="1" dirty="0" smtClean="0"/>
              <a:t>Ebelik Programını bitirenlere “Ebe “ unvanı verilir. Ebenin temel görevi, bireyin, ailenin ve toplumun sağlığını koruma, yükseltme ve sürdürmedir.</a:t>
            </a:r>
            <a:br>
              <a:rPr lang="tr-TR" b="1" dirty="0" smtClean="0"/>
            </a:br>
            <a:r>
              <a:rPr lang="tr-TR" b="1" dirty="0" smtClean="0"/>
              <a:t/>
            </a:r>
            <a:br>
              <a:rPr lang="tr-TR" b="1" dirty="0" smtClean="0"/>
            </a:br>
            <a:r>
              <a:rPr lang="tr-TR" b="1" dirty="0" smtClean="0">
                <a:solidFill>
                  <a:schemeClr val="bg2">
                    <a:lumMod val="75000"/>
                  </a:schemeClr>
                </a:solidFill>
              </a:rPr>
              <a:t>Çalışma Sahaları</a:t>
            </a:r>
          </a:p>
          <a:p>
            <a:r>
              <a:rPr lang="tr-TR" b="1" dirty="0" smtClean="0"/>
              <a:t>Ebeler, kırsal alandaki sağlık hizmetlerinde denetici ebe, ziyaretçi ebe olarak; tedavi kurumlarında, doğumhane ve aile planlaması kliniklerinde sorumlu ebe veya klinik ebesi ya da eğitimci ebe olarak görev alırlar.</a:t>
            </a:r>
            <a:r>
              <a:rPr lang="tr-TR" dirty="0" smtClean="0"/>
              <a:t/>
            </a:r>
            <a:br>
              <a:rPr lang="tr-TR" dirty="0" smtClean="0"/>
            </a:b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sz="quarter" idx="1"/>
          </p:nvPr>
        </p:nvPicPr>
        <p:blipFill>
          <a:blip r:embed="rId2" cstate="print"/>
          <a:stretch>
            <a:fillRect/>
          </a:stretch>
        </p:blipFill>
        <p:spPr>
          <a:xfrm>
            <a:off x="0" y="0"/>
            <a:ext cx="9144000" cy="4797152"/>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Ankara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122000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293,85</a:t>
                      </a:r>
                    </a:p>
                  </a:txBody>
                  <a:tcPr marL="9525" marR="9525" marT="9525" marB="0" anchor="ctr"/>
                </a:tc>
              </a:tr>
              <a:tr h="458107">
                <a:tc>
                  <a:txBody>
                    <a:bodyPr/>
                    <a:lstStyle/>
                    <a:p>
                      <a:pPr algn="ctr" fontAlgn="ctr"/>
                      <a:r>
                        <a:rPr lang="tr-TR" sz="1100" b="1" i="0" u="none" strike="noStrike">
                          <a:solidFill>
                            <a:srgbClr val="000000"/>
                          </a:solidFill>
                          <a:latin typeface="Arial Black" pitchFamily="34" charset="0"/>
                        </a:rPr>
                        <a:t>Atatürk Üniversitesi</a:t>
                      </a:r>
                    </a:p>
                  </a:txBody>
                  <a:tcPr marL="9525" marR="9525" marT="9525" marB="0" anchor="ctr"/>
                </a:tc>
                <a:tc>
                  <a:txBody>
                    <a:bodyPr/>
                    <a:lstStyle/>
                    <a:p>
                      <a:pPr algn="ctr" fontAlgn="ctr"/>
                      <a:r>
                        <a:rPr lang="tr-TR" sz="1100" b="1"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1" i="0" u="none" strike="noStrike">
                          <a:solidFill>
                            <a:srgbClr val="000000"/>
                          </a:solidFill>
                          <a:latin typeface="Arial Black" pitchFamily="34" charset="0"/>
                        </a:rPr>
                        <a:t>MF-3</a:t>
                      </a:r>
                    </a:p>
                  </a:txBody>
                  <a:tcPr marL="9525" marR="9525" marT="9525" marB="0" anchor="ctr"/>
                </a:tc>
                <a:tc>
                  <a:txBody>
                    <a:bodyPr/>
                    <a:lstStyle/>
                    <a:p>
                      <a:pPr algn="ctr" fontAlgn="ctr"/>
                      <a:r>
                        <a:rPr lang="tr-TR" sz="1100" b="1" i="0" u="none" strike="noStrike">
                          <a:solidFill>
                            <a:srgbClr val="000000"/>
                          </a:solidFill>
                          <a:latin typeface="Arial Black" pitchFamily="34" charset="0"/>
                        </a:rPr>
                        <a:t>143000</a:t>
                      </a:r>
                    </a:p>
                  </a:txBody>
                  <a:tcPr marL="9525" marR="9525" marT="9525" marB="0" anchor="ctr"/>
                </a:tc>
                <a:tc>
                  <a:txBody>
                    <a:bodyPr/>
                    <a:lstStyle/>
                    <a:p>
                      <a:pPr algn="ctr" fontAlgn="ctr"/>
                      <a:r>
                        <a:rPr lang="tr-TR" sz="1100" b="1" i="0" u="none" strike="noStrike" dirty="0">
                          <a:solidFill>
                            <a:srgbClr val="000000"/>
                          </a:solidFill>
                          <a:latin typeface="Arial Black" pitchFamily="34" charset="0"/>
                        </a:rPr>
                        <a:t>278,426</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Çukurova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166000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311,868</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197000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297,409</a:t>
                      </a:r>
                    </a:p>
                  </a:txBody>
                  <a:tcPr marL="9525" marR="9525" marT="9525" marB="0" anchor="ct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7998"/>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79714">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979714">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4,983</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92.709</a:t>
                      </a:r>
                    </a:p>
                  </a:txBody>
                  <a:tcPr marL="47625" marR="47625" marT="47625" marB="47625" anchor="ctr">
                    <a:solidFill>
                      <a:srgbClr val="92D050"/>
                    </a:solidFill>
                  </a:tcPr>
                </a:tc>
              </a:tr>
              <a:tr h="979714">
                <a:tc>
                  <a:txBody>
                    <a:bodyPr/>
                    <a:lstStyle/>
                    <a:p>
                      <a:pPr algn="ctr" fontAlgn="ctr"/>
                      <a:r>
                        <a:rPr lang="tr-TR" sz="1200"/>
                        <a:t>Ebe</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474</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82.253</a:t>
                      </a:r>
                    </a:p>
                  </a:txBody>
                  <a:tcPr marL="47625" marR="47625" marT="47625" marB="47625" anchor="ctr"/>
                </a:tc>
              </a:tr>
              <a:tr h="979714">
                <a:tc>
                  <a:txBody>
                    <a:bodyPr/>
                    <a:lstStyle/>
                    <a:p>
                      <a:pPr algn="ctr" fontAlgn="ctr"/>
                      <a:r>
                        <a:rPr lang="tr-TR" sz="1200"/>
                        <a:t>Ebe</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999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57.417</a:t>
                      </a:r>
                    </a:p>
                  </a:txBody>
                  <a:tcPr marL="47625" marR="47625" marT="47625" marB="47625" anchor="ctr"/>
                </a:tc>
                <a:tc>
                  <a:txBody>
                    <a:bodyPr/>
                    <a:lstStyle/>
                    <a:p>
                      <a:pPr algn="ctr" fontAlgn="ctr"/>
                      <a:r>
                        <a:rPr lang="tr-TR" sz="1200"/>
                        <a:t>92.709</a:t>
                      </a:r>
                    </a:p>
                  </a:txBody>
                  <a:tcPr marL="47625" marR="47625" marT="47625" marB="47625" anchor="ctr"/>
                </a:tc>
              </a:tr>
              <a:tr h="979714">
                <a:tc>
                  <a:txBody>
                    <a:bodyPr/>
                    <a:lstStyle/>
                    <a:p>
                      <a:pPr algn="ctr" fontAlgn="ctr"/>
                      <a:r>
                        <a:rPr lang="tr-TR" sz="1200"/>
                        <a:t>Ebe</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2,122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56.708</a:t>
                      </a:r>
                    </a:p>
                  </a:txBody>
                  <a:tcPr marL="47625" marR="47625" marT="47625" marB="47625" anchor="ctr"/>
                </a:tc>
                <a:tc>
                  <a:txBody>
                    <a:bodyPr/>
                    <a:lstStyle/>
                    <a:p>
                      <a:pPr algn="ctr" fontAlgn="ctr"/>
                      <a:r>
                        <a:rPr lang="tr-TR" sz="1200"/>
                        <a:t>87.881</a:t>
                      </a:r>
                    </a:p>
                  </a:txBody>
                  <a:tcPr marL="47625" marR="47625" marT="47625" marB="47625" anchor="ctr"/>
                </a:tc>
              </a:tr>
              <a:tr h="979714">
                <a:tc>
                  <a:txBody>
                    <a:bodyPr/>
                    <a:lstStyle/>
                    <a:p>
                      <a:pPr algn="ctr" fontAlgn="ctr"/>
                      <a:r>
                        <a:rPr lang="tr-TR" sz="1200"/>
                        <a:t>Ebe</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1,388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49.149</a:t>
                      </a:r>
                    </a:p>
                  </a:txBody>
                  <a:tcPr marL="47625" marR="47625" marT="47625" marB="47625" anchor="ctr"/>
                </a:tc>
                <a:tc>
                  <a:txBody>
                    <a:bodyPr/>
                    <a:lstStyle/>
                    <a:p>
                      <a:pPr algn="ctr" fontAlgn="ctr"/>
                      <a:r>
                        <a:rPr lang="tr-TR" sz="1200"/>
                        <a:t>92.557</a:t>
                      </a:r>
                    </a:p>
                  </a:txBody>
                  <a:tcPr marL="47625" marR="47625" marT="47625" marB="47625" anchor="ctr"/>
                </a:tc>
              </a:tr>
              <a:tr h="979714">
                <a:tc>
                  <a:txBody>
                    <a:bodyPr/>
                    <a:lstStyle/>
                    <a:p>
                      <a:pPr algn="ctr" fontAlgn="ctr"/>
                      <a:r>
                        <a:rPr lang="tr-TR" sz="1200" b="1" dirty="0"/>
                        <a:t>Ebe</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4,983</a:t>
                      </a:r>
                    </a:p>
                  </a:txBody>
                  <a:tcPr marL="47625" marR="47625" marT="47625" marB="47625" anchor="ctr">
                    <a:solidFill>
                      <a:srgbClr val="92D050"/>
                    </a:solidFill>
                  </a:tcPr>
                </a:tc>
                <a:tc>
                  <a:txBody>
                    <a:bodyPr/>
                    <a:lstStyle/>
                    <a:p>
                      <a:pPr algn="ctr" fontAlgn="ctr"/>
                      <a:r>
                        <a:rPr lang="tr-TR" sz="1200" b="1" dirty="0"/>
                        <a:t>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92.709</a:t>
                      </a:r>
                    </a:p>
                  </a:txBody>
                  <a:tcPr marL="47625" marR="47625" marT="47625" marB="47625" anchor="ctr">
                    <a:solidFill>
                      <a:srgbClr val="92D050"/>
                    </a:solid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tr-TR" b="1" dirty="0" smtClean="0">
                <a:latin typeface="Arial Black" pitchFamily="34" charset="0"/>
              </a:rPr>
              <a:t>ECZACILIK</a:t>
            </a:r>
            <a:endParaRPr lang="tr-TR" b="1" dirty="0">
              <a:latin typeface="Arial Black" pitchFamily="34" charset="0"/>
            </a:endParaRPr>
          </a:p>
        </p:txBody>
      </p:sp>
      <p:sp>
        <p:nvSpPr>
          <p:cNvPr id="3" name="2 İçerik Yer Tutucusu"/>
          <p:cNvSpPr>
            <a:spLocks noGrp="1"/>
          </p:cNvSpPr>
          <p:nvPr>
            <p:ph sz="quarter" idx="1"/>
          </p:nvPr>
        </p:nvSpPr>
        <p:spPr>
          <a:xfrm>
            <a:off x="179512" y="692696"/>
            <a:ext cx="8568952" cy="6165304"/>
          </a:xfrm>
        </p:spPr>
        <p:style>
          <a:lnRef idx="0">
            <a:schemeClr val="accent5"/>
          </a:lnRef>
          <a:fillRef idx="3">
            <a:schemeClr val="accent5"/>
          </a:fillRef>
          <a:effectRef idx="3">
            <a:schemeClr val="accent5"/>
          </a:effectRef>
          <a:fontRef idx="minor">
            <a:schemeClr val="lt1"/>
          </a:fontRef>
        </p:style>
        <p:txBody>
          <a:bodyPr>
            <a:normAutofit fontScale="55000" lnSpcReduction="20000"/>
          </a:bodyPr>
          <a:lstStyle/>
          <a:p>
            <a:pPr fontAlgn="base"/>
            <a:r>
              <a:rPr lang="tr-TR" b="1" dirty="0" smtClean="0">
                <a:solidFill>
                  <a:srgbClr val="FF0000"/>
                </a:solidFill>
              </a:rPr>
              <a:t>Kısaca</a:t>
            </a:r>
          </a:p>
          <a:p>
            <a:pPr fontAlgn="base"/>
            <a:r>
              <a:rPr lang="tr-TR" b="1" dirty="0" smtClean="0"/>
              <a:t>Eczacılık Programı; ilaçların özeliklerini inceleyecek, fiziksel, kimyasal ve biyolojik laboratuarda geliştirilmesini sağlayacak ve ilaçların analiziyle ilgili araştırmalar yapacak, doktorlarca düzenlenen reçetelerde yer alan ilaçların müşteriye satılmasını sağlayacak olan eczacıların yetiştirilmesini ve bu alanda bilimsel araştırmalar yapılmasını amaçlar. </a:t>
            </a:r>
            <a:br>
              <a:rPr lang="tr-TR" b="1" dirty="0" smtClean="0"/>
            </a:br>
            <a:r>
              <a:rPr lang="tr-TR" b="1" dirty="0" smtClean="0">
                <a:solidFill>
                  <a:srgbClr val="FF0000"/>
                </a:solidFill>
              </a:rPr>
              <a:t/>
            </a:r>
            <a:br>
              <a:rPr lang="tr-TR" b="1" dirty="0" smtClean="0">
                <a:solidFill>
                  <a:srgbClr val="FF0000"/>
                </a:solidFill>
              </a:rPr>
            </a:br>
            <a:r>
              <a:rPr lang="tr-TR" b="1" dirty="0" smtClean="0">
                <a:solidFill>
                  <a:srgbClr val="FF0000"/>
                </a:solidFill>
              </a:rPr>
              <a:t>Kişisel Özellikler</a:t>
            </a:r>
          </a:p>
          <a:p>
            <a:pPr fontAlgn="base"/>
            <a:r>
              <a:rPr lang="tr-TR" b="1" dirty="0" smtClean="0"/>
              <a:t>Eczacı olmak isteyenlerin; üst düzeyde genel yeteneğe sahip, kimya ve biyoloji konularına meraklı ve bu alanlarda başarılı, sorumluluk duygusu yüksek, dikkatli, tertipli ve düzenli, İlaç ve kimyasal maddelere karşı alerjisi olmayan kimseler olmaları gerekir.</a:t>
            </a:r>
            <a:br>
              <a:rPr lang="tr-TR" b="1" dirty="0" smtClean="0"/>
            </a:br>
            <a:r>
              <a:rPr lang="tr-TR" b="1" dirty="0" smtClean="0"/>
              <a:t/>
            </a:r>
            <a:br>
              <a:rPr lang="tr-TR" b="1" dirty="0" smtClean="0"/>
            </a:br>
            <a:r>
              <a:rPr lang="tr-TR" b="1" dirty="0" smtClean="0">
                <a:solidFill>
                  <a:srgbClr val="FF0000"/>
                </a:solidFill>
              </a:rPr>
              <a:t>Dersler ve Eğitim Süreleri</a:t>
            </a:r>
          </a:p>
          <a:p>
            <a:pPr fontAlgn="base"/>
            <a:r>
              <a:rPr lang="tr-TR" b="1" dirty="0" smtClean="0"/>
              <a:t>Mesleğin öğretim süresi beş yıldır. Dersler teorik ve pratik olarak verilmektedir. Öğrenciler uygulama derslerini fakülte laboratuarlarında sürdürmekte ve eğitim süresi boyunca eczane, hastane ve ilaç fabrikalarında staj yapmaktadırlar. Öğretim süresince; Fizik, Kimya, Matematik, Tıbbi Biyoloji ve Genetik, Anatomi, </a:t>
            </a:r>
            <a:r>
              <a:rPr lang="tr-TR" b="1" dirty="0" err="1" smtClean="0"/>
              <a:t>Biyoistatistik</a:t>
            </a:r>
            <a:r>
              <a:rPr lang="tr-TR" b="1" dirty="0" smtClean="0"/>
              <a:t>, Fizyoloji, Patoloji, Besin Analizi, Mikrobiyoloji, Halk Sağlığı, Farmakoloji, Eczacılık Tarihi ve Deontoloji, Eczacılık Mevzuatı, Tıbbi İlk Yardım derslerini alırlar. </a:t>
            </a:r>
            <a:br>
              <a:rPr lang="tr-TR" b="1" dirty="0" smtClean="0"/>
            </a:br>
            <a:r>
              <a:rPr lang="tr-TR" b="1" dirty="0" smtClean="0"/>
              <a:t/>
            </a:r>
            <a:br>
              <a:rPr lang="tr-TR" b="1" dirty="0" smtClean="0"/>
            </a:br>
            <a:r>
              <a:rPr lang="tr-TR" b="1" dirty="0" smtClean="0">
                <a:solidFill>
                  <a:srgbClr val="FF0000"/>
                </a:solidFill>
              </a:rPr>
              <a:t>Sosyal Statü ve Unvanlar</a:t>
            </a:r>
          </a:p>
          <a:p>
            <a:pPr fontAlgn="base"/>
            <a:r>
              <a:rPr lang="tr-TR" b="1" dirty="0" smtClean="0"/>
              <a:t>Bölümden mezun olanlar Eczacı unvanını kazanırlar.</a:t>
            </a:r>
            <a:br>
              <a:rPr lang="tr-TR" b="1" dirty="0" smtClean="0"/>
            </a:br>
            <a:r>
              <a:rPr lang="tr-TR" b="1" dirty="0" smtClean="0"/>
              <a:t/>
            </a:r>
            <a:br>
              <a:rPr lang="tr-TR" b="1" dirty="0" smtClean="0"/>
            </a:br>
            <a:r>
              <a:rPr lang="tr-TR" b="1" dirty="0" smtClean="0">
                <a:solidFill>
                  <a:srgbClr val="FF0000"/>
                </a:solidFill>
              </a:rPr>
              <a:t>Çalışma Sahaları</a:t>
            </a:r>
          </a:p>
          <a:p>
            <a:r>
              <a:rPr lang="tr-TR" b="1" dirty="0" smtClean="0"/>
              <a:t>Eczacılar, Sağlık Bakanlığı'na bağlı birimlerde, çeşitli laboratuarlarda (hastane veya özel), ilaç endüstrisinde (fabrika veya depo), kalite kontrol birimlerinde, kendilerine ait veya hastanelerde bulunan eczanelerde çalışırlar. Eczacılar özel sektörde üretim ve pazarlama alanlarında çalışabilirler. Ayrıca son yıllarda ilaç tanıtıcısı olarak çalışanlar da bir hayli fazladır. Eczacılar çalıştıkları işyerinde, hazırlanan plan dâhilinde, nöbet tutmak zorundadırlar.</a:t>
            </a:r>
            <a:br>
              <a:rPr lang="tr-TR" b="1" dirty="0" smtClean="0"/>
            </a:br>
            <a:endParaRPr lang="tr-TR"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iqNOQD-1-eczacilik1.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21700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426,433</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23500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422,24</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Yüzüncü Yıl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33500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402,379</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Ağrı İbrahim Çeçen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36400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397,159</a:t>
                      </a:r>
                    </a:p>
                  </a:txBody>
                  <a:tcPr marL="9525" marR="9525" marT="9525" marB="0" anchor="ct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714500">
                <a:tc>
                  <a:txBody>
                    <a:bodyPr/>
                    <a:lstStyle/>
                    <a:p>
                      <a:pPr algn="ctr" fontAlgn="t"/>
                      <a:endParaRPr lang="tr-TR" sz="1800" b="1" dirty="0" smtClean="0"/>
                    </a:p>
                    <a:p>
                      <a:pPr algn="ctr" fontAlgn="t"/>
                      <a:r>
                        <a:rPr lang="tr-TR" sz="1800" b="1" dirty="0" smtClean="0">
                          <a:hlinkClick r:id="rId2" action="ppaction://hlinksldjump"/>
                        </a:rPr>
                        <a:t>Unvan</a:t>
                      </a:r>
                      <a:endParaRPr lang="tr-TR" sz="1800" b="1" dirty="0"/>
                    </a:p>
                  </a:txBody>
                  <a:tcPr marL="47625" marR="47625" marT="76200" marB="76200">
                    <a:solidFill>
                      <a:schemeClr val="tx1"/>
                    </a:solidFill>
                  </a:tcPr>
                </a:tc>
                <a:tc>
                  <a:txBody>
                    <a:bodyPr/>
                    <a:lstStyle/>
                    <a:p>
                      <a:pPr algn="ctr" fontAlgn="t"/>
                      <a:endParaRPr lang="tr-TR" sz="1800" b="1" dirty="0" smtClean="0"/>
                    </a:p>
                    <a:p>
                      <a:pPr algn="ctr" fontAlgn="t"/>
                      <a:r>
                        <a:rPr lang="tr-TR" sz="1800" b="1" dirty="0" smtClean="0"/>
                        <a:t>Yıl</a:t>
                      </a:r>
                      <a:endParaRPr lang="tr-TR" sz="1800" b="1" dirty="0"/>
                    </a:p>
                  </a:txBody>
                  <a:tcPr marL="47625" marR="47625" marT="76200" marB="76200">
                    <a:solidFill>
                      <a:schemeClr val="tx1"/>
                    </a:solidFill>
                  </a:tcPr>
                </a:tc>
                <a:tc>
                  <a:txBody>
                    <a:bodyPr/>
                    <a:lstStyle/>
                    <a:p>
                      <a:pPr algn="ctr" fontAlgn="t"/>
                      <a:endParaRPr lang="tr-TR" sz="1800" b="1" dirty="0" smtClean="0"/>
                    </a:p>
                    <a:p>
                      <a:pPr algn="ctr" fontAlgn="t"/>
                      <a:r>
                        <a:rPr lang="tr-TR" sz="1800" b="1" dirty="0" smtClean="0"/>
                        <a:t>Kontenjan</a:t>
                      </a:r>
                      <a:endParaRPr lang="tr-TR" sz="1800" b="1" dirty="0"/>
                    </a:p>
                  </a:txBody>
                  <a:tcPr marL="47625" marR="47625" marT="76200" marB="76200">
                    <a:solidFill>
                      <a:schemeClr val="tx1"/>
                    </a:solidFill>
                  </a:tcPr>
                </a:tc>
                <a:tc>
                  <a:txBody>
                    <a:bodyPr/>
                    <a:lstStyle/>
                    <a:p>
                      <a:pPr algn="ctr" fontAlgn="t"/>
                      <a:endParaRPr lang="tr-TR" sz="1800" b="1" dirty="0" smtClean="0"/>
                    </a:p>
                    <a:p>
                      <a:pPr algn="ctr" fontAlgn="t"/>
                      <a:r>
                        <a:rPr lang="tr-TR" sz="1800" b="1" dirty="0" smtClean="0"/>
                        <a:t>Boş </a:t>
                      </a:r>
                      <a:r>
                        <a:rPr lang="tr-TR" sz="1800" b="1" dirty="0"/>
                        <a:t>Kadro</a:t>
                      </a:r>
                    </a:p>
                  </a:txBody>
                  <a:tcPr marL="47625" marR="47625" marT="76200" marB="76200">
                    <a:solidFill>
                      <a:schemeClr val="tx1"/>
                    </a:solidFill>
                  </a:tcPr>
                </a:tc>
                <a:tc>
                  <a:txBody>
                    <a:bodyPr/>
                    <a:lstStyle/>
                    <a:p>
                      <a:pPr algn="ctr" fontAlgn="t"/>
                      <a:endParaRPr lang="tr-TR" sz="1800" b="1" dirty="0" smtClean="0"/>
                    </a:p>
                    <a:p>
                      <a:pPr algn="ctr" fontAlgn="t"/>
                      <a:r>
                        <a:rPr lang="tr-TR" sz="1800" b="1" dirty="0" err="1" smtClean="0"/>
                        <a:t>Min</a:t>
                      </a:r>
                      <a:r>
                        <a:rPr lang="tr-TR" sz="1800" b="1" dirty="0" smtClean="0"/>
                        <a:t>.Puan</a:t>
                      </a:r>
                      <a:endParaRPr lang="tr-TR" sz="1800" b="1" dirty="0"/>
                    </a:p>
                  </a:txBody>
                  <a:tcPr marL="47625" marR="47625" marT="76200" marB="76200">
                    <a:solidFill>
                      <a:schemeClr val="tx1"/>
                    </a:solidFill>
                  </a:tcPr>
                </a:tc>
                <a:tc>
                  <a:txBody>
                    <a:bodyPr/>
                    <a:lstStyle/>
                    <a:p>
                      <a:pPr algn="ctr" fontAlgn="t"/>
                      <a:endParaRPr lang="tr-TR" sz="1800" b="1" dirty="0" smtClean="0"/>
                    </a:p>
                    <a:p>
                      <a:pPr algn="ctr" fontAlgn="t"/>
                      <a:r>
                        <a:rPr lang="tr-TR" sz="1800" b="1" dirty="0" err="1" smtClean="0"/>
                        <a:t>Max</a:t>
                      </a:r>
                      <a:r>
                        <a:rPr lang="tr-TR" sz="1800" b="1" dirty="0" smtClean="0"/>
                        <a:t>.Puan</a:t>
                      </a:r>
                      <a:endParaRPr lang="tr-TR" sz="1800" b="1" dirty="0"/>
                    </a:p>
                  </a:txBody>
                  <a:tcPr marL="47625" marR="47625" marT="76200" marB="76200">
                    <a:solidFill>
                      <a:schemeClr val="tx1"/>
                    </a:solidFill>
                  </a:tcPr>
                </a:tc>
              </a:tr>
              <a:tr h="17145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15</a:t>
                      </a:r>
                    </a:p>
                  </a:txBody>
                  <a:tcPr marL="47625" marR="47625" marT="47625" marB="47625" anchor="ctr">
                    <a:solidFill>
                      <a:srgbClr val="92D050"/>
                    </a:solidFill>
                  </a:tcPr>
                </a:tc>
                <a:tc>
                  <a:txBody>
                    <a:bodyPr/>
                    <a:lstStyle/>
                    <a:p>
                      <a:pPr algn="ctr" fontAlgn="ctr"/>
                      <a:r>
                        <a:rPr lang="tr-TR" sz="1200" b="1" dirty="0"/>
                        <a:t>13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80.080</a:t>
                      </a:r>
                    </a:p>
                  </a:txBody>
                  <a:tcPr marL="47625" marR="47625" marT="47625" marB="47625" anchor="ctr">
                    <a:solidFill>
                      <a:srgbClr val="92D050"/>
                    </a:solidFill>
                  </a:tcPr>
                </a:tc>
              </a:tr>
              <a:tr h="1714500">
                <a:tc>
                  <a:txBody>
                    <a:bodyPr/>
                    <a:lstStyle/>
                    <a:p>
                      <a:pPr algn="ctr" fontAlgn="ctr"/>
                      <a:r>
                        <a:rPr lang="tr-TR" sz="1200"/>
                        <a:t>Memur</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15</a:t>
                      </a:r>
                    </a:p>
                  </a:txBody>
                  <a:tcPr marL="47625" marR="47625" marT="47625" marB="47625" anchor="ctr"/>
                </a:tc>
                <a:tc>
                  <a:txBody>
                    <a:bodyPr/>
                    <a:lstStyle/>
                    <a:p>
                      <a:pPr algn="ctr" fontAlgn="ctr"/>
                      <a:r>
                        <a:rPr lang="tr-TR" sz="1200"/>
                        <a:t>13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80.080</a:t>
                      </a:r>
                    </a:p>
                  </a:txBody>
                  <a:tcPr marL="47625" marR="47625" marT="47625" marB="47625" anchor="ctr"/>
                </a:tc>
              </a:tr>
              <a:tr h="1714500">
                <a:tc>
                  <a:txBody>
                    <a:bodyPr/>
                    <a:lstStyle/>
                    <a:p>
                      <a:pPr algn="ctr" fontAlgn="ctr"/>
                      <a:r>
                        <a:rPr lang="tr-TR" sz="1200" b="1" dirty="0"/>
                        <a:t>Memur</a:t>
                      </a:r>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15</a:t>
                      </a:r>
                    </a:p>
                  </a:txBody>
                  <a:tcPr marL="47625" marR="47625" marT="47625" marB="47625" anchor="ctr">
                    <a:solidFill>
                      <a:srgbClr val="92D050"/>
                    </a:solidFill>
                  </a:tcPr>
                </a:tc>
                <a:tc>
                  <a:txBody>
                    <a:bodyPr/>
                    <a:lstStyle/>
                    <a:p>
                      <a:pPr algn="ctr" fontAlgn="ctr"/>
                      <a:r>
                        <a:rPr lang="tr-TR" sz="1200" b="1" dirty="0"/>
                        <a:t>13</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80.080</a:t>
                      </a:r>
                    </a:p>
                  </a:txBody>
                  <a:tcPr marL="47625" marR="47625" marT="47625" marB="47625" anchor="ctr">
                    <a:solidFill>
                      <a:srgbClr val="92D050"/>
                    </a:solidFil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496944" cy="490066"/>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ELEKTRİK MÜHENDİSLİĞİ</a:t>
            </a:r>
            <a:endParaRPr 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sz="quarter" idx="1"/>
          </p:nvPr>
        </p:nvSpPr>
        <p:spPr>
          <a:xfrm>
            <a:off x="179512" y="620688"/>
            <a:ext cx="8568952" cy="6048672"/>
          </a:xfrm>
        </p:spPr>
        <p:style>
          <a:lnRef idx="0">
            <a:schemeClr val="accent3"/>
          </a:lnRef>
          <a:fillRef idx="3">
            <a:schemeClr val="accent3"/>
          </a:fillRef>
          <a:effectRef idx="3">
            <a:schemeClr val="accent3"/>
          </a:effectRef>
          <a:fontRef idx="minor">
            <a:schemeClr val="lt1"/>
          </a:fontRef>
        </p:style>
        <p:txBody>
          <a:bodyPr>
            <a:normAutofit fontScale="47500" lnSpcReduction="20000"/>
          </a:bodyPr>
          <a:lstStyle/>
          <a:p>
            <a:pPr fontAlgn="base"/>
            <a:endParaRPr lang="tr-TR" b="1" dirty="0" smtClean="0"/>
          </a:p>
          <a:p>
            <a:pPr fontAlgn="base"/>
            <a:endParaRPr lang="tr-TR" b="1" dirty="0" smtClean="0"/>
          </a:p>
          <a:p>
            <a:pPr fontAlgn="base"/>
            <a:r>
              <a:rPr lang="tr-TR" b="1" dirty="0" smtClean="0">
                <a:solidFill>
                  <a:schemeClr val="bg2">
                    <a:lumMod val="90000"/>
                  </a:schemeClr>
                </a:solidFill>
              </a:rPr>
              <a:t>Kısaca</a:t>
            </a:r>
          </a:p>
          <a:p>
            <a:pPr fontAlgn="base"/>
            <a:r>
              <a:rPr lang="tr-TR" b="1" dirty="0" smtClean="0"/>
              <a:t>Elektrik Mühendisliği programı, elektrik enerjisinin üretimi, iletimi, dağıtımı, enerji sistemleri ve elektrik enerjisi ile çalışan her türlü elektrikli cihazların (elektrik makineleri, güç transformatörleri vb.) tasarımı, geliştirilmesi, korunması, kontrolü, güvenliği ve işletilmesi konularında uluslararası düzeyde çalışabilecek ve araştırma yapabilecek mühendisler ve bilim adamları yetiştirmeyi amaçlarlar. </a:t>
            </a:r>
            <a:br>
              <a:rPr lang="tr-TR" b="1" dirty="0" smtClean="0"/>
            </a:br>
            <a:r>
              <a:rPr lang="tr-TR" b="1" dirty="0" smtClean="0"/>
              <a:t/>
            </a:r>
            <a:br>
              <a:rPr lang="tr-TR" b="1" dirty="0" smtClean="0"/>
            </a:br>
            <a:r>
              <a:rPr lang="tr-TR" b="1" dirty="0" smtClean="0">
                <a:solidFill>
                  <a:schemeClr val="bg2">
                    <a:lumMod val="90000"/>
                  </a:schemeClr>
                </a:solidFill>
              </a:rPr>
              <a:t>Kişisel Özellikler</a:t>
            </a:r>
          </a:p>
          <a:p>
            <a:pPr fontAlgn="base"/>
            <a:r>
              <a:rPr lang="tr-TR" b="1" dirty="0" smtClean="0"/>
              <a:t>Bu programda okumak isteyenlerin; çalışmalarını gerektiğinde bağımsız, gerektiğinde grup ile birlikte sürdürebilecek, teknolojideki araştırma geliştirme ve yenilikleri takip edebilen, kavrama, yaratıcılık ve iletişim yetenekleri gelişmiş, matematik ve fiziğe ilgili ve bu alanlarda başarılı, dikkatli ve sabırlı bireyler olmaları gerekir. </a:t>
            </a:r>
            <a:br>
              <a:rPr lang="tr-TR" b="1" dirty="0" smtClean="0"/>
            </a:br>
            <a:r>
              <a:rPr lang="tr-TR" b="1" dirty="0" smtClean="0"/>
              <a:t/>
            </a:r>
            <a:br>
              <a:rPr lang="tr-TR" b="1" dirty="0" smtClean="0"/>
            </a:br>
            <a:r>
              <a:rPr lang="tr-TR" b="1" dirty="0" smtClean="0">
                <a:solidFill>
                  <a:schemeClr val="bg2">
                    <a:lumMod val="90000"/>
                  </a:schemeClr>
                </a:solidFill>
              </a:rPr>
              <a:t>Dersler ve Eğitim Süreleri</a:t>
            </a:r>
          </a:p>
          <a:p>
            <a:pPr fontAlgn="base"/>
            <a:r>
              <a:rPr lang="tr-TR" b="1" dirty="0" smtClean="0"/>
              <a:t>Özellikle laboratuar çalışmalarının ağırlıklı olduğu dört yıllık eğitim süresince Matematik, Fizik, Kimya derslerinden başka, Devre Analizine Giriş, Devre Teorisi, Elektromanyetik Teorisi, Sayısal Elektronik, Elektronik Devreler, </a:t>
            </a:r>
            <a:r>
              <a:rPr lang="tr-TR" b="1" dirty="0" err="1" smtClean="0"/>
              <a:t>Anolog</a:t>
            </a:r>
            <a:r>
              <a:rPr lang="tr-TR" b="1" dirty="0" smtClean="0"/>
              <a:t> Haberleşme, Sayısal Haberleşme, Mikrodalgalar, İletişim, Mikro İşlemlere Giriş gibi yoğun mühendislik dersleri verilmektedir. </a:t>
            </a:r>
            <a:br>
              <a:rPr lang="tr-TR" b="1" dirty="0" smtClean="0"/>
            </a:br>
            <a:r>
              <a:rPr lang="tr-TR" b="1" dirty="0" smtClean="0"/>
              <a:t/>
            </a:r>
            <a:br>
              <a:rPr lang="tr-TR" b="1" dirty="0" smtClean="0"/>
            </a:br>
            <a:r>
              <a:rPr lang="tr-TR" b="1" dirty="0" smtClean="0">
                <a:solidFill>
                  <a:schemeClr val="bg2">
                    <a:lumMod val="90000"/>
                  </a:schemeClr>
                </a:solidFill>
              </a:rPr>
              <a:t>Sosyal Statü ve Unvanlar</a:t>
            </a:r>
          </a:p>
          <a:p>
            <a:pPr fontAlgn="base"/>
            <a:r>
              <a:rPr lang="tr-TR" b="1" dirty="0" smtClean="0"/>
              <a:t>Bölümden mezun olanlara Elektrik Mühendisi unvanı verilmektedir.</a:t>
            </a:r>
            <a:br>
              <a:rPr lang="tr-TR" b="1" dirty="0" smtClean="0"/>
            </a:br>
            <a:r>
              <a:rPr lang="tr-TR" b="1" dirty="0" smtClean="0"/>
              <a:t/>
            </a:r>
            <a:br>
              <a:rPr lang="tr-TR" b="1" dirty="0" smtClean="0"/>
            </a:br>
            <a:r>
              <a:rPr lang="tr-TR" b="1" dirty="0" smtClean="0">
                <a:solidFill>
                  <a:schemeClr val="bg2">
                    <a:lumMod val="90000"/>
                  </a:schemeClr>
                </a:solidFill>
              </a:rPr>
              <a:t>Çalışma Sahaları</a:t>
            </a:r>
          </a:p>
          <a:p>
            <a:pPr fontAlgn="base"/>
            <a:r>
              <a:rPr lang="tr-TR" b="1" dirty="0" smtClean="0"/>
              <a:t>Mezunların çalışma alanları; elektromekanik sanayi, yurtiçi ve yurtdışı fabrika ve işletmelerinin elektrik müteahhitlik, işletim ve danışmanlık hizmetleri, enerji üretim, iletim, dağıtım, tüketim sektörü, elektrik makineleri ve transformatör imalat sanayi, güç elektroniği ve sürücü sistemler, elektrik makineleri dinamiği, modellenmesi ve kontrolü, bina ve yol aydınlatmaları, fabrika ve bina otomasyonları, elektrikle ısıtma, proje ve uygulama mühendisliği, yüksek gerilim şalt cihazları üretimi alanları olarak söylenebilir. Tüm bunların yanı sıra kendi danışmanlık ve müteahhitlik bürolarını da kurabilirler. İş bulma olanakları başta büyük şehirler olmak üzere sanayileşmiş bölgeler ve ticaret merkezlerinde yoğunlaşmıştır. İşe alınırken cinsiyet ayrımı olmamakta birlikte işe girecek şahsın şantiye ve fabrikaların zor şartlarının kendisine göre uygun olup olmadığını araştırması ve değerlendirmesi gerekir.</a:t>
            </a:r>
            <a:br>
              <a:rPr lang="tr-TR" b="1" dirty="0" smtClean="0"/>
            </a:br>
            <a:r>
              <a:rPr lang="tr-TR" b="1" dirty="0" smtClean="0"/>
              <a:t/>
            </a:r>
            <a:br>
              <a:rPr lang="tr-TR" b="1" dirty="0" smtClean="0"/>
            </a:br>
            <a:endParaRPr lang="tr-TR" b="1" dirty="0" smtClean="0"/>
          </a:p>
          <a:p>
            <a:r>
              <a:rPr lang="tr-TR" b="1" dirty="0" smtClean="0"/>
              <a:t/>
            </a:r>
            <a:br>
              <a:rPr lang="tr-TR" b="1" dirty="0" smtClean="0"/>
            </a:br>
            <a:endParaRPr lang="tr-TR"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au_elektrik_ve_elektronik_muhendisliginden_arastirma_h23392.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İstanbul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15500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435,656</a:t>
                      </a:r>
                    </a:p>
                  </a:txBody>
                  <a:tcPr marL="9525" marR="9525" marT="9525" marB="0" anchor="ctr"/>
                </a:tc>
              </a:tr>
              <a:tr h="458107">
                <a:tc>
                  <a:txBody>
                    <a:bodyPr/>
                    <a:lstStyle/>
                    <a:p>
                      <a:pPr algn="ctr" fontAlgn="ctr"/>
                      <a:r>
                        <a:rPr lang="tr-TR" sz="1100" b="0" i="0" u="none" strike="noStrike" dirty="0">
                          <a:solidFill>
                            <a:srgbClr val="000000"/>
                          </a:solidFill>
                          <a:latin typeface="Arial Black" pitchFamily="34" charset="0"/>
                        </a:rPr>
                        <a:t>Yıldız Teknik Üniversitesi</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406,42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Kocaeli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58000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357,35</a:t>
                      </a:r>
                    </a:p>
                  </a:txBody>
                  <a:tcPr marL="9525" marR="9525" marT="9525" marB="0" anchor="ctr"/>
                </a:tc>
              </a:tr>
              <a:tr h="731253">
                <a:tc>
                  <a:txBody>
                    <a:bodyPr/>
                    <a:lstStyle/>
                    <a:p>
                      <a:pPr algn="ctr" fontAlgn="ctr"/>
                      <a:r>
                        <a:rPr lang="tr-TR" sz="1100" b="0" i="0" u="none" strike="noStrike" dirty="0">
                          <a:solidFill>
                            <a:srgbClr val="000000"/>
                          </a:solidFill>
                          <a:latin typeface="Arial Black" pitchFamily="34" charset="0"/>
                        </a:rPr>
                        <a:t>Afyon Kocatepe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122000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289,852</a:t>
                      </a:r>
                    </a:p>
                  </a:txBody>
                  <a:tcPr marL="9525" marR="9525" marT="9525" marB="0" anchor="ct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619672"/>
                <a:gridCol w="1512168"/>
                <a:gridCol w="144016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1,379</a:t>
                      </a:r>
                    </a:p>
                  </a:txBody>
                  <a:tcPr marL="47625" marR="47625" marT="47625" marB="47625" anchor="ctr">
                    <a:solidFill>
                      <a:srgbClr val="92D050"/>
                    </a:solidFill>
                  </a:tcPr>
                </a:tc>
                <a:tc>
                  <a:txBody>
                    <a:bodyPr/>
                    <a:lstStyle/>
                    <a:p>
                      <a:pPr algn="ctr" fontAlgn="ctr"/>
                      <a:r>
                        <a:rPr lang="tr-TR" sz="1200" b="1" dirty="0"/>
                        <a:t>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97.204</a:t>
                      </a:r>
                    </a:p>
                  </a:txBody>
                  <a:tcPr marL="47625" marR="47625" marT="47625" marB="47625" anchor="ctr">
                    <a:solidFill>
                      <a:srgbClr val="92D050"/>
                    </a:solidFill>
                  </a:tcPr>
                </a:tc>
              </a:tr>
              <a:tr h="457200">
                <a:tc>
                  <a:txBody>
                    <a:bodyPr/>
                    <a:lstStyle/>
                    <a:p>
                      <a:pPr algn="ctr" fontAlgn="ctr"/>
                      <a:r>
                        <a:rPr lang="tr-TR" sz="1200"/>
                        <a:t>Çözümleyici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89.296</a:t>
                      </a:r>
                    </a:p>
                  </a:txBody>
                  <a:tcPr marL="47625" marR="47625" marT="47625" marB="47625" anchor="ctr"/>
                </a:tc>
                <a:tc>
                  <a:txBody>
                    <a:bodyPr/>
                    <a:lstStyle/>
                    <a:p>
                      <a:pPr algn="ctr" fontAlgn="ctr"/>
                      <a:r>
                        <a:rPr lang="tr-TR" sz="1200"/>
                        <a:t>95.358</a:t>
                      </a:r>
                    </a:p>
                  </a:txBody>
                  <a:tcPr marL="47625" marR="47625" marT="47625" marB="47625" anchor="ctr"/>
                </a:tc>
              </a:tr>
              <a:tr h="457200">
                <a:tc>
                  <a:txBody>
                    <a:bodyPr/>
                    <a:lstStyle/>
                    <a:p>
                      <a:pPr algn="ctr" fontAlgn="ctr"/>
                      <a:r>
                        <a:rPr lang="tr-TR" sz="1200"/>
                        <a:t>Çözümleyici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89.132</a:t>
                      </a:r>
                    </a:p>
                  </a:txBody>
                  <a:tcPr marL="47625" marR="47625" marT="47625" marB="47625" anchor="ctr"/>
                </a:tc>
                <a:tc>
                  <a:txBody>
                    <a:bodyPr/>
                    <a:lstStyle/>
                    <a:p>
                      <a:pPr algn="ctr" fontAlgn="ctr"/>
                      <a:r>
                        <a:rPr lang="tr-TR" sz="1200"/>
                        <a:t>93.910</a:t>
                      </a:r>
                    </a:p>
                  </a:txBody>
                  <a:tcPr marL="47625" marR="47625" marT="47625" marB="47625" anchor="ctr"/>
                </a:tc>
              </a:tr>
              <a:tr h="457200">
                <a:tc>
                  <a:txBody>
                    <a:bodyPr/>
                    <a:lstStyle/>
                    <a:p>
                      <a:pPr algn="ctr" fontAlgn="ctr"/>
                      <a:r>
                        <a:rPr lang="tr-TR" sz="1200"/>
                        <a:t>Çözümleyici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87.066</a:t>
                      </a:r>
                    </a:p>
                  </a:txBody>
                  <a:tcPr marL="47625" marR="47625" marT="47625" marB="47625" anchor="ctr"/>
                </a:tc>
                <a:tc>
                  <a:txBody>
                    <a:bodyPr/>
                    <a:lstStyle/>
                    <a:p>
                      <a:pPr algn="ctr" fontAlgn="ctr"/>
                      <a:r>
                        <a:rPr lang="tr-TR" sz="1200"/>
                        <a:t>95.440</a:t>
                      </a:r>
                    </a:p>
                  </a:txBody>
                  <a:tcPr marL="47625" marR="47625" marT="47625" marB="47625" anchor="ctr"/>
                </a:tc>
              </a:tr>
              <a:tr h="457200">
                <a:tc>
                  <a:txBody>
                    <a:bodyPr/>
                    <a:lstStyle/>
                    <a:p>
                      <a:pPr algn="ctr" fontAlgn="ctr"/>
                      <a:r>
                        <a:rPr lang="tr-TR" sz="1200" dirty="0"/>
                        <a:t>Çözümleyici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87.066</a:t>
                      </a:r>
                    </a:p>
                  </a:txBody>
                  <a:tcPr marL="47625" marR="47625" marT="47625" marB="47625" anchor="ctr">
                    <a:solidFill>
                      <a:srgbClr val="92D050"/>
                    </a:solidFill>
                  </a:tcPr>
                </a:tc>
                <a:tc>
                  <a:txBody>
                    <a:bodyPr/>
                    <a:lstStyle/>
                    <a:p>
                      <a:pPr algn="ctr" fontAlgn="ctr"/>
                      <a:r>
                        <a:rPr lang="tr-TR" sz="1200" dirty="0"/>
                        <a:t>95.440</a:t>
                      </a:r>
                    </a:p>
                  </a:txBody>
                  <a:tcPr marL="47625" marR="47625" marT="47625" marB="47625" anchor="ctr">
                    <a:solidFill>
                      <a:srgbClr val="92D050"/>
                    </a:solidFill>
                  </a:tcPr>
                </a:tc>
              </a:tr>
              <a:tr h="457200">
                <a:tc>
                  <a:txBody>
                    <a:bodyPr/>
                    <a:lstStyle/>
                    <a:p>
                      <a:pPr algn="ctr" fontAlgn="ctr"/>
                      <a:r>
                        <a:rPr lang="tr-TR" sz="1200"/>
                        <a:t>Elektrik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83.310</a:t>
                      </a:r>
                    </a:p>
                  </a:txBody>
                  <a:tcPr marL="47625" marR="47625" marT="47625" marB="47625" anchor="ctr"/>
                </a:tc>
                <a:tc>
                  <a:txBody>
                    <a:bodyPr/>
                    <a:lstStyle/>
                    <a:p>
                      <a:pPr algn="ctr" fontAlgn="ctr"/>
                      <a:r>
                        <a:rPr lang="tr-TR" sz="1200"/>
                        <a:t>84.090</a:t>
                      </a:r>
                    </a:p>
                  </a:txBody>
                  <a:tcPr marL="47625" marR="47625" marT="47625" marB="47625" anchor="ctr"/>
                </a:tc>
              </a:tr>
              <a:tr h="457200">
                <a:tc>
                  <a:txBody>
                    <a:bodyPr/>
                    <a:lstStyle/>
                    <a:p>
                      <a:pPr algn="ctr" fontAlgn="ctr"/>
                      <a:r>
                        <a:rPr lang="tr-TR" sz="1200" dirty="0"/>
                        <a:t>Elektrik Mühendisi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83.310</a:t>
                      </a:r>
                    </a:p>
                  </a:txBody>
                  <a:tcPr marL="47625" marR="47625" marT="47625" marB="47625" anchor="ctr">
                    <a:solidFill>
                      <a:srgbClr val="92D050"/>
                    </a:solidFill>
                  </a:tcPr>
                </a:tc>
                <a:tc>
                  <a:txBody>
                    <a:bodyPr/>
                    <a:lstStyle/>
                    <a:p>
                      <a:pPr algn="ctr" fontAlgn="ctr"/>
                      <a:r>
                        <a:rPr lang="tr-TR" sz="1200" dirty="0"/>
                        <a:t>84.090</a:t>
                      </a:r>
                    </a:p>
                  </a:txBody>
                  <a:tcPr marL="47625" marR="47625" marT="47625" marB="47625" anchor="ctr">
                    <a:solidFill>
                      <a:srgbClr val="92D050"/>
                    </a:solidFill>
                  </a:tcPr>
                </a:tc>
              </a:tr>
              <a:tr h="4572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329</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95.481</a:t>
                      </a:r>
                    </a:p>
                  </a:txBody>
                  <a:tcPr marL="47625" marR="47625" marT="47625" marB="47625" anchor="ctr"/>
                </a:tc>
              </a:tr>
              <a:tr h="4572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322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84.823</a:t>
                      </a:r>
                    </a:p>
                  </a:txBody>
                  <a:tcPr marL="47625" marR="47625" marT="47625" marB="47625" anchor="ctr"/>
                </a:tc>
                <a:tc>
                  <a:txBody>
                    <a:bodyPr/>
                    <a:lstStyle/>
                    <a:p>
                      <a:pPr algn="ctr" fontAlgn="ctr"/>
                      <a:r>
                        <a:rPr lang="tr-TR" sz="1200"/>
                        <a:t>95.393</a:t>
                      </a:r>
                    </a:p>
                  </a:txBody>
                  <a:tcPr marL="47625" marR="47625" marT="47625" marB="47625" anchor="ctr"/>
                </a:tc>
              </a:tr>
              <a:tr h="4572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306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86.155</a:t>
                      </a:r>
                    </a:p>
                  </a:txBody>
                  <a:tcPr marL="47625" marR="47625" marT="47625" marB="47625" anchor="ctr"/>
                </a:tc>
                <a:tc>
                  <a:txBody>
                    <a:bodyPr/>
                    <a:lstStyle/>
                    <a:p>
                      <a:pPr algn="ctr" fontAlgn="ctr"/>
                      <a:r>
                        <a:rPr lang="tr-TR" sz="1200"/>
                        <a:t>94.757</a:t>
                      </a:r>
                    </a:p>
                  </a:txBody>
                  <a:tcPr marL="47625" marR="47625" marT="47625" marB="47625" anchor="ctr"/>
                </a:tc>
              </a:tr>
              <a:tr h="4572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359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83.176</a:t>
                      </a:r>
                    </a:p>
                  </a:txBody>
                  <a:tcPr marL="47625" marR="47625" marT="47625" marB="47625" anchor="ctr"/>
                </a:tc>
                <a:tc>
                  <a:txBody>
                    <a:bodyPr/>
                    <a:lstStyle/>
                    <a:p>
                      <a:pPr algn="ctr" fontAlgn="ctr"/>
                      <a:r>
                        <a:rPr lang="tr-TR" sz="1200"/>
                        <a:t>97.204</a:t>
                      </a:r>
                    </a:p>
                  </a:txBody>
                  <a:tcPr marL="47625" marR="47625" marT="47625" marB="47625" anchor="ctr"/>
                </a:tc>
              </a:tr>
              <a:tr h="4572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1,316</a:t>
                      </a:r>
                    </a:p>
                  </a:txBody>
                  <a:tcPr marL="47625" marR="47625" marT="47625" marB="47625" anchor="ctr">
                    <a:solidFill>
                      <a:srgbClr val="92D050"/>
                    </a:solidFill>
                  </a:tcPr>
                </a:tc>
                <a:tc>
                  <a:txBody>
                    <a:bodyPr/>
                    <a:lstStyle/>
                    <a:p>
                      <a:pPr algn="ctr" fontAlgn="ctr"/>
                      <a:r>
                        <a:rPr lang="tr-TR" sz="1200" dirty="0"/>
                        <a:t>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97.204</a:t>
                      </a:r>
                    </a:p>
                  </a:txBody>
                  <a:tcPr marL="47625" marR="47625" marT="47625" marB="47625" anchor="ctr">
                    <a:solidFill>
                      <a:srgbClr val="92D050"/>
                    </a:solidFill>
                  </a:tcPr>
                </a:tc>
              </a:tr>
              <a:tr h="457200">
                <a:tc>
                  <a:txBody>
                    <a:bodyPr/>
                    <a:lstStyle/>
                    <a:p>
                      <a:pPr algn="ctr" fontAlgn="ctr"/>
                      <a:r>
                        <a:rPr lang="tr-TR" sz="1200"/>
                        <a:t>Programcı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87.150</a:t>
                      </a:r>
                    </a:p>
                  </a:txBody>
                  <a:tcPr marL="47625" marR="47625" marT="47625" marB="47625" anchor="ctr"/>
                </a:tc>
                <a:tc>
                  <a:txBody>
                    <a:bodyPr/>
                    <a:lstStyle/>
                    <a:p>
                      <a:pPr algn="ctr" fontAlgn="ctr"/>
                      <a:r>
                        <a:rPr lang="tr-TR" sz="1200"/>
                        <a:t>94.865</a:t>
                      </a:r>
                    </a:p>
                  </a:txBody>
                  <a:tcPr marL="47625" marR="47625" marT="47625" marB="47625" anchor="ctr"/>
                </a:tc>
              </a:tr>
              <a:tr h="457200">
                <a:tc>
                  <a:txBody>
                    <a:bodyPr/>
                    <a:lstStyle/>
                    <a:p>
                      <a:pPr algn="ctr" fontAlgn="ctr"/>
                      <a:r>
                        <a:rPr lang="tr-TR" sz="1200" dirty="0"/>
                        <a:t>Programcı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87.150</a:t>
                      </a:r>
                    </a:p>
                  </a:txBody>
                  <a:tcPr marL="47625" marR="47625" marT="47625" marB="47625" anchor="ctr">
                    <a:solidFill>
                      <a:srgbClr val="92D050"/>
                    </a:solidFill>
                  </a:tcPr>
                </a:tc>
                <a:tc>
                  <a:txBody>
                    <a:bodyPr/>
                    <a:lstStyle/>
                    <a:p>
                      <a:pPr algn="ctr" fontAlgn="ctr"/>
                      <a:r>
                        <a:rPr lang="tr-TR" sz="1200" dirty="0"/>
                        <a:t>94.865</a:t>
                      </a:r>
                    </a:p>
                  </a:txBody>
                  <a:tcPr marL="47625" marR="47625" marT="47625" marB="47625" anchor="ctr">
                    <a:solidFill>
                      <a:srgbClr val="92D050"/>
                    </a:solidFil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72008"/>
            <a:ext cx="8496944" cy="620688"/>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tr-TR" dirty="0" smtClean="0"/>
              <a:t>ELEKTRİK VE ELEKTRONİK MÜHENDİSLİĞİ</a:t>
            </a:r>
            <a:endParaRPr lang="tr-TR" dirty="0"/>
          </a:p>
        </p:txBody>
      </p:sp>
      <p:sp>
        <p:nvSpPr>
          <p:cNvPr id="3" name="2 İçerik Yer Tutucusu"/>
          <p:cNvSpPr>
            <a:spLocks noGrp="1"/>
          </p:cNvSpPr>
          <p:nvPr>
            <p:ph sz="quarter" idx="1"/>
          </p:nvPr>
        </p:nvSpPr>
        <p:spPr>
          <a:xfrm>
            <a:off x="179512" y="836712"/>
            <a:ext cx="8496944" cy="5832648"/>
          </a:xfrm>
        </p:spPr>
        <p:style>
          <a:lnRef idx="1">
            <a:schemeClr val="accent2"/>
          </a:lnRef>
          <a:fillRef idx="3">
            <a:schemeClr val="accent2"/>
          </a:fillRef>
          <a:effectRef idx="2">
            <a:schemeClr val="accent2"/>
          </a:effectRef>
          <a:fontRef idx="minor">
            <a:schemeClr val="lt1"/>
          </a:fontRef>
        </p:style>
        <p:txBody>
          <a:bodyPr>
            <a:normAutofit fontScale="47500" lnSpcReduction="20000"/>
          </a:bodyPr>
          <a:lstStyle/>
          <a:p>
            <a:pPr fontAlgn="base"/>
            <a:endParaRPr lang="tr-TR" b="1" dirty="0" smtClean="0"/>
          </a:p>
          <a:p>
            <a:pPr fontAlgn="base"/>
            <a:r>
              <a:rPr lang="tr-TR" b="1" dirty="0" smtClean="0">
                <a:solidFill>
                  <a:srgbClr val="FFFF00"/>
                </a:solidFill>
              </a:rPr>
              <a:t>Kısaca</a:t>
            </a:r>
          </a:p>
          <a:p>
            <a:pPr fontAlgn="base"/>
            <a:r>
              <a:rPr lang="tr-TR" b="1" dirty="0" smtClean="0"/>
              <a:t>Elektrik-Elektronik Mühendisliği programı, elektrik enerjisinin üretimi, iletimi, dağıtımı, enerji sistemleri ve elektrik enerjisi ile çalışan her türlü elektrikli cihazların (elektrik makineleri, güç transformatörleri vb.) tasarımı, geliştirilmesi, korunması, kontrolü, güvenliği ve işletilmesi konularında uluslararası düzeyde çalışabilecek ve araştırma yapabilecek mühendisler ve bilim adamları yetiştirmeyi amaçlarlar. </a:t>
            </a:r>
            <a:br>
              <a:rPr lang="tr-TR" b="1" dirty="0" smtClean="0"/>
            </a:br>
            <a:r>
              <a:rPr lang="tr-TR" b="1" dirty="0" smtClean="0"/>
              <a:t/>
            </a:r>
            <a:br>
              <a:rPr lang="tr-TR" b="1" dirty="0" smtClean="0"/>
            </a:br>
            <a:r>
              <a:rPr lang="tr-TR" b="1" dirty="0" smtClean="0">
                <a:solidFill>
                  <a:srgbClr val="FFFF00"/>
                </a:solidFill>
              </a:rPr>
              <a:t>Kişisel Özellikler</a:t>
            </a:r>
          </a:p>
          <a:p>
            <a:pPr fontAlgn="base"/>
            <a:r>
              <a:rPr lang="tr-TR" b="1" dirty="0" smtClean="0"/>
              <a:t>Bu programda okumak isteyenlerin; çalışmalarını gerektiğinde bağımsız, gerektiğinde grup ile birlikte sürdürebilecek, teknolojideki araştırma geliştirme ve yenilikleri takip edebilen, kavrama, yaratıcılık ve iletişim yetenekleri gelişmiş, matematik ve fiziğe ilgili ve bu alanlarda başarılı, dikkatli ve sabırlı bireyler olmaları gerekir. </a:t>
            </a:r>
            <a:br>
              <a:rPr lang="tr-TR" b="1" dirty="0" smtClean="0"/>
            </a:br>
            <a:r>
              <a:rPr lang="tr-TR" b="1" dirty="0" smtClean="0"/>
              <a:t/>
            </a:r>
            <a:br>
              <a:rPr lang="tr-TR" b="1" dirty="0" smtClean="0"/>
            </a:br>
            <a:r>
              <a:rPr lang="tr-TR" b="1" dirty="0" smtClean="0">
                <a:solidFill>
                  <a:srgbClr val="FFFF00"/>
                </a:solidFill>
              </a:rPr>
              <a:t>Dersler ve Eğitim Süreleri</a:t>
            </a:r>
          </a:p>
          <a:p>
            <a:pPr fontAlgn="base"/>
            <a:r>
              <a:rPr lang="tr-TR" b="1" dirty="0" smtClean="0"/>
              <a:t>Özellikle laboratuar çalışmalarının ağırlıklı olduğu dört yıllık eğitim süresince Matematik, Fizik, Kimya derslerinden başka, Devre Analizine Giriş, Devre Teorisi, Elektromanyetik Teorisi, Sayısal Elektronik, Elektronik Devreler, </a:t>
            </a:r>
            <a:r>
              <a:rPr lang="tr-TR" b="1" dirty="0" err="1" smtClean="0"/>
              <a:t>Analog</a:t>
            </a:r>
            <a:r>
              <a:rPr lang="tr-TR" b="1" dirty="0" smtClean="0"/>
              <a:t>  Haberleşme, Sayısal Haberleşme, Mikrodalgalar, İletişim, Mikro İşlemlere Giriş gibi yoğun mühendislik dersleri verilmektedir. </a:t>
            </a:r>
            <a:br>
              <a:rPr lang="tr-TR" b="1" dirty="0" smtClean="0"/>
            </a:br>
            <a:r>
              <a:rPr lang="tr-TR" b="1" dirty="0" smtClean="0"/>
              <a:t/>
            </a:r>
            <a:br>
              <a:rPr lang="tr-TR" b="1" dirty="0" smtClean="0"/>
            </a:br>
            <a:r>
              <a:rPr lang="tr-TR" b="1" dirty="0" smtClean="0">
                <a:solidFill>
                  <a:srgbClr val="FFFF00"/>
                </a:solidFill>
              </a:rPr>
              <a:t>Sosyal Statü ve Unvanlar</a:t>
            </a:r>
          </a:p>
          <a:p>
            <a:pPr fontAlgn="base"/>
            <a:r>
              <a:rPr lang="tr-TR" b="1" dirty="0" smtClean="0"/>
              <a:t>Bölümden mezun olanlara "Elektrik-Elektronik" unvanı verilmektedir.</a:t>
            </a:r>
            <a:br>
              <a:rPr lang="tr-TR" b="1" dirty="0" smtClean="0"/>
            </a:br>
            <a:r>
              <a:rPr lang="tr-TR" b="1" dirty="0" smtClean="0"/>
              <a:t/>
            </a:r>
            <a:br>
              <a:rPr lang="tr-TR" b="1" dirty="0" smtClean="0"/>
            </a:br>
            <a:r>
              <a:rPr lang="tr-TR" b="1" dirty="0" smtClean="0">
                <a:solidFill>
                  <a:srgbClr val="FFFF00"/>
                </a:solidFill>
              </a:rPr>
              <a:t>Çalışma Sahaları</a:t>
            </a:r>
          </a:p>
          <a:p>
            <a:r>
              <a:rPr lang="tr-TR" b="1" dirty="0" smtClean="0"/>
              <a:t>Mezunların çalışma alanları; elektromekanik sanayi, yurtiçi ve yurtdışı fabrika ve işletmelerinin elektrik müteahhitlik, işletim ve danışmanlık hizmetleri, enerji üretim, iletim, dağıtım, tüketim sektörü, elektrik makineleri ve transformatör imalat sanayi, güç elektroniği ve sürücü sistemler, elektrik makineleri dinamiği, modellenmesi ve kontrolü, bina ve yol aydınlatmaları, fabrika ve bina otomasyonları, elektrikle ısıtma, proje ve uygulama mühendisliği, yüksek gerilim şalt cihazları üretimi alanları olarak söylenebilir. Tüm bunların yanı sıra kendi danışmanlık ve müteahhitlik bürolarını da kurabilirler. İş bulma olanakları başta büyük şehirler olmak üzere sanayileşmiş bölgeler ve ticaret merkezlerinde yoğunlaşmıştır. İşe alınırken cinsiyet ayrımı olmamakta birlikte işe girecek şahsın şantiye ve fabrikaların zor şartlarının kendisine göre uygun olup olmadığını araştırması ve değerlendirmesi gerekir.</a:t>
            </a:r>
            <a:br>
              <a:rPr lang="tr-TR" b="1" dirty="0" smtClean="0"/>
            </a:br>
            <a:endParaRPr lang="tr-T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2494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ts val="3300"/>
              </a:lnSpc>
            </a:pPr>
            <a:r>
              <a:rPr lang="tr-TR" sz="2400" b="1" dirty="0" smtClean="0">
                <a:hlinkClick r:id="rId2" action="ppaction://hlinksldjump"/>
              </a:rPr>
              <a:t>KAMU YÖNETİMİ</a:t>
            </a:r>
            <a:endParaRPr lang="tr-TR" sz="2400" b="1" dirty="0" smtClean="0"/>
          </a:p>
          <a:p>
            <a:pPr>
              <a:lnSpc>
                <a:spcPts val="3300"/>
              </a:lnSpc>
            </a:pPr>
            <a:r>
              <a:rPr lang="tr-TR" sz="2400" b="1" dirty="0" smtClean="0">
                <a:hlinkClick r:id="rId3" action="ppaction://hlinksldjump"/>
              </a:rPr>
              <a:t>KİMYA</a:t>
            </a:r>
            <a:endParaRPr lang="tr-TR" sz="2400" b="1" dirty="0" smtClean="0"/>
          </a:p>
          <a:p>
            <a:pPr>
              <a:lnSpc>
                <a:spcPts val="3300"/>
              </a:lnSpc>
            </a:pPr>
            <a:r>
              <a:rPr lang="tr-TR" sz="2400" b="1" dirty="0" smtClean="0">
                <a:hlinkClick r:id="rId4" action="ppaction://hlinksldjump"/>
              </a:rPr>
              <a:t>KİMYA MÜHENDİSLİĞİ</a:t>
            </a:r>
            <a:endParaRPr lang="tr-TR" sz="2400" b="1" dirty="0" smtClean="0"/>
          </a:p>
          <a:p>
            <a:pPr>
              <a:lnSpc>
                <a:spcPts val="3300"/>
              </a:lnSpc>
            </a:pPr>
            <a:r>
              <a:rPr lang="tr-TR" sz="2400" b="1" dirty="0" smtClean="0">
                <a:hlinkClick r:id="rId5" action="ppaction://hlinksldjump"/>
              </a:rPr>
              <a:t>MADEN MÜHENDİSLİĞİ</a:t>
            </a:r>
            <a:endParaRPr lang="tr-TR" sz="2400" b="1" dirty="0" smtClean="0"/>
          </a:p>
          <a:p>
            <a:pPr>
              <a:lnSpc>
                <a:spcPts val="3300"/>
              </a:lnSpc>
            </a:pPr>
            <a:r>
              <a:rPr lang="tr-TR" sz="2400" b="1" dirty="0" smtClean="0">
                <a:hlinkClick r:id="rId6" action="ppaction://hlinksldjump"/>
              </a:rPr>
              <a:t>MAKİNE MÜHENDİSLİĞİ</a:t>
            </a:r>
            <a:endParaRPr lang="tr-TR" sz="2400" b="1" dirty="0" smtClean="0"/>
          </a:p>
          <a:p>
            <a:pPr>
              <a:lnSpc>
                <a:spcPts val="3300"/>
              </a:lnSpc>
            </a:pPr>
            <a:r>
              <a:rPr lang="tr-TR" sz="2400" b="1" dirty="0" smtClean="0">
                <a:hlinkClick r:id="rId7" action="ppaction://hlinksldjump"/>
              </a:rPr>
              <a:t>MALİYE</a:t>
            </a:r>
            <a:endParaRPr lang="tr-TR" sz="2400" b="1" dirty="0" smtClean="0"/>
          </a:p>
          <a:p>
            <a:pPr>
              <a:lnSpc>
                <a:spcPts val="3300"/>
              </a:lnSpc>
            </a:pPr>
            <a:r>
              <a:rPr lang="tr-TR" sz="2400" b="1" dirty="0" smtClean="0">
                <a:hlinkClick r:id="rId8" action="ppaction://hlinksldjump"/>
              </a:rPr>
              <a:t>MALEZEME MÜHENDİSLİĞİ</a:t>
            </a:r>
            <a:endParaRPr lang="tr-TR" sz="2400" b="1" dirty="0" smtClean="0"/>
          </a:p>
          <a:p>
            <a:pPr>
              <a:lnSpc>
                <a:spcPts val="3300"/>
              </a:lnSpc>
            </a:pPr>
            <a:r>
              <a:rPr lang="tr-TR" sz="2400" b="1" dirty="0" smtClean="0">
                <a:hlinkClick r:id="rId9" action="ppaction://hlinksldjump"/>
              </a:rPr>
              <a:t>MATEMATİK</a:t>
            </a:r>
            <a:endParaRPr lang="tr-TR" sz="2400" b="1" dirty="0" smtClean="0"/>
          </a:p>
          <a:p>
            <a:pPr>
              <a:lnSpc>
                <a:spcPts val="3300"/>
              </a:lnSpc>
            </a:pPr>
            <a:r>
              <a:rPr lang="tr-TR" sz="2400" b="1" dirty="0" smtClean="0">
                <a:hlinkClick r:id="rId10" action="ppaction://hlinksldjump"/>
              </a:rPr>
              <a:t>MEKATRONİK MÜHENDİSLİĞİ</a:t>
            </a:r>
            <a:endParaRPr lang="tr-TR" sz="2400" b="1" dirty="0" smtClean="0"/>
          </a:p>
          <a:p>
            <a:pPr>
              <a:lnSpc>
                <a:spcPts val="3300"/>
              </a:lnSpc>
            </a:pPr>
            <a:r>
              <a:rPr lang="tr-TR" sz="2400" b="1" dirty="0" smtClean="0">
                <a:hlinkClick r:id="rId11" action="ppaction://hlinksldjump"/>
              </a:rPr>
              <a:t>METAROLOJİ MÜHENDİSLİĞİ</a:t>
            </a:r>
            <a:endParaRPr lang="tr-TR" sz="2400" b="1" dirty="0" smtClean="0"/>
          </a:p>
          <a:p>
            <a:pPr>
              <a:lnSpc>
                <a:spcPts val="3300"/>
              </a:lnSpc>
            </a:pPr>
            <a:r>
              <a:rPr lang="tr-TR" sz="2400" b="1" dirty="0" smtClean="0">
                <a:hlinkClick r:id="rId12" action="ppaction://hlinksldjump"/>
              </a:rPr>
              <a:t>METALURJİ VE MALZEME MÜHENDİSLİĞİ</a:t>
            </a:r>
            <a:endParaRPr lang="tr-TR" sz="2400" b="1" dirty="0" smtClean="0"/>
          </a:p>
          <a:p>
            <a:pPr>
              <a:lnSpc>
                <a:spcPts val="3300"/>
              </a:lnSpc>
            </a:pPr>
            <a:r>
              <a:rPr lang="tr-TR" sz="2400" b="1" dirty="0" smtClean="0">
                <a:hlinkClick r:id="rId13" action="ppaction://hlinksldjump"/>
              </a:rPr>
              <a:t>MİMARLIK</a:t>
            </a:r>
            <a:endParaRPr lang="tr-TR" sz="2400" b="1" dirty="0" smtClean="0"/>
          </a:p>
          <a:p>
            <a:pPr>
              <a:lnSpc>
                <a:spcPts val="3300"/>
              </a:lnSpc>
            </a:pPr>
            <a:r>
              <a:rPr lang="tr-TR" sz="2400" b="1" dirty="0" smtClean="0">
                <a:hlinkClick r:id="rId14" action="ppaction://hlinksldjump"/>
              </a:rPr>
              <a:t>MOLEKÜLER BİYOLOJİ VE GENETİK</a:t>
            </a:r>
            <a:endParaRPr lang="tr-TR" sz="2400" b="1" dirty="0" smtClean="0"/>
          </a:p>
          <a:p>
            <a:pPr>
              <a:lnSpc>
                <a:spcPts val="3300"/>
              </a:lnSpc>
            </a:pPr>
            <a:r>
              <a:rPr lang="tr-TR" sz="2400" b="1" dirty="0" smtClean="0">
                <a:hlinkClick r:id="rId15" action="ppaction://hlinksldjump"/>
              </a:rPr>
              <a:t>MÜRTECİM TERCÜMANLIK</a:t>
            </a:r>
            <a:endParaRPr lang="tr-TR" sz="2400" b="1" dirty="0" smtClean="0"/>
          </a:p>
          <a:p>
            <a:pPr>
              <a:lnSpc>
                <a:spcPts val="3300"/>
              </a:lnSpc>
            </a:pPr>
            <a:r>
              <a:rPr lang="tr-TR" sz="2400" b="1" dirty="0" smtClean="0">
                <a:hlinkClick r:id="rId16" action="ppaction://hlinksldjump"/>
              </a:rPr>
              <a:t>NÜKLEER ENERJİ MÜHENDSİLİĞİ</a:t>
            </a:r>
            <a:endParaRPr lang="tr-TR" sz="2400" b="1" dirty="0" smtClean="0"/>
          </a:p>
          <a:p>
            <a:pPr>
              <a:lnSpc>
                <a:spcPts val="3300"/>
              </a:lnSpc>
            </a:pPr>
            <a:endParaRPr lang="tr-TR" sz="24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18rcl7n8bath1c9812tm1olrd1f3-xl-slide-thumb.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430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524,348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494,894</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Tunceli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221000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233,339</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Siirt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MF-4</a:t>
                      </a:r>
                    </a:p>
                  </a:txBody>
                  <a:tcPr marL="9525" marR="9525" marT="9525" marB="0" anchor="ctr"/>
                </a:tc>
                <a:tc>
                  <a:txBody>
                    <a:bodyPr/>
                    <a:lstStyle/>
                    <a:p>
                      <a:pPr algn="ctr" fontAlgn="ctr"/>
                      <a:r>
                        <a:rPr lang="tr-TR" sz="1100" b="0" i="0" u="none" strike="noStrike">
                          <a:solidFill>
                            <a:srgbClr val="000000"/>
                          </a:solidFill>
                          <a:latin typeface="Arial Black" pitchFamily="34" charset="0"/>
                        </a:rPr>
                        <a:t>216000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235,741</a:t>
                      </a:r>
                    </a:p>
                  </a:txBody>
                  <a:tcPr marL="9525" marR="9525" marT="9525" marB="0" anchor="ct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572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4572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1,721</a:t>
                      </a:r>
                    </a:p>
                  </a:txBody>
                  <a:tcPr marL="47625" marR="47625" marT="47625" marB="47625" anchor="ctr">
                    <a:solidFill>
                      <a:srgbClr val="92D050"/>
                    </a:solidFill>
                  </a:tcPr>
                </a:tc>
                <a:tc>
                  <a:txBody>
                    <a:bodyPr/>
                    <a:lstStyle/>
                    <a:p>
                      <a:pPr algn="ctr" fontAlgn="ctr"/>
                      <a:r>
                        <a:rPr lang="tr-TR" sz="1200" b="1" dirty="0"/>
                        <a:t>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98.227</a:t>
                      </a:r>
                    </a:p>
                  </a:txBody>
                  <a:tcPr marL="47625" marR="47625" marT="47625" marB="47625" anchor="ctr">
                    <a:solidFill>
                      <a:srgbClr val="92D050"/>
                    </a:solidFill>
                  </a:tcPr>
                </a:tc>
              </a:tr>
              <a:tr h="457200">
                <a:tc>
                  <a:txBody>
                    <a:bodyPr/>
                    <a:lstStyle/>
                    <a:p>
                      <a:pPr algn="ctr" fontAlgn="ctr"/>
                      <a:r>
                        <a:rPr lang="tr-TR" sz="1200"/>
                        <a:t>Çözümleyici</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15</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dirty="0"/>
                        <a:t>89.296</a:t>
                      </a:r>
                    </a:p>
                  </a:txBody>
                  <a:tcPr marL="47625" marR="47625" marT="47625" marB="47625" anchor="ctr"/>
                </a:tc>
                <a:tc>
                  <a:txBody>
                    <a:bodyPr/>
                    <a:lstStyle/>
                    <a:p>
                      <a:pPr algn="ctr" fontAlgn="ctr"/>
                      <a:r>
                        <a:rPr lang="tr-TR" sz="1200"/>
                        <a:t>95.358</a:t>
                      </a:r>
                    </a:p>
                  </a:txBody>
                  <a:tcPr marL="47625" marR="47625" marT="47625" marB="47625" anchor="ctr"/>
                </a:tc>
              </a:tr>
              <a:tr h="457200">
                <a:tc>
                  <a:txBody>
                    <a:bodyPr/>
                    <a:lstStyle/>
                    <a:p>
                      <a:pPr algn="ctr" fontAlgn="ctr"/>
                      <a:r>
                        <a:rPr lang="tr-TR" sz="1200"/>
                        <a:t>Çözümleyici</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6</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89.132</a:t>
                      </a:r>
                    </a:p>
                  </a:txBody>
                  <a:tcPr marL="47625" marR="47625" marT="47625" marB="47625" anchor="ctr"/>
                </a:tc>
                <a:tc>
                  <a:txBody>
                    <a:bodyPr/>
                    <a:lstStyle/>
                    <a:p>
                      <a:pPr algn="ctr" fontAlgn="ctr"/>
                      <a:r>
                        <a:rPr lang="tr-TR" sz="1200"/>
                        <a:t>93.910</a:t>
                      </a:r>
                    </a:p>
                  </a:txBody>
                  <a:tcPr marL="47625" marR="47625" marT="47625" marB="47625" anchor="ctr"/>
                </a:tc>
              </a:tr>
              <a:tr h="457200">
                <a:tc>
                  <a:txBody>
                    <a:bodyPr/>
                    <a:lstStyle/>
                    <a:p>
                      <a:pPr algn="ctr" fontAlgn="ctr"/>
                      <a:r>
                        <a:rPr lang="tr-TR" sz="1200"/>
                        <a:t>Çözümleyici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87.066</a:t>
                      </a:r>
                    </a:p>
                  </a:txBody>
                  <a:tcPr marL="47625" marR="47625" marT="47625" marB="47625" anchor="ctr"/>
                </a:tc>
                <a:tc>
                  <a:txBody>
                    <a:bodyPr/>
                    <a:lstStyle/>
                    <a:p>
                      <a:pPr algn="ctr" fontAlgn="ctr"/>
                      <a:r>
                        <a:rPr lang="tr-TR" sz="1200"/>
                        <a:t>95.440</a:t>
                      </a:r>
                    </a:p>
                  </a:txBody>
                  <a:tcPr marL="47625" marR="47625" marT="47625" marB="47625" anchor="ctr"/>
                </a:tc>
              </a:tr>
              <a:tr h="457200">
                <a:tc>
                  <a:txBody>
                    <a:bodyPr/>
                    <a:lstStyle/>
                    <a:p>
                      <a:pPr algn="ctr" fontAlgn="ctr"/>
                      <a:r>
                        <a:rPr lang="tr-TR" sz="1200" dirty="0"/>
                        <a:t>Çözümleyici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52</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87.066</a:t>
                      </a:r>
                    </a:p>
                  </a:txBody>
                  <a:tcPr marL="47625" marR="47625" marT="47625" marB="47625" anchor="ctr">
                    <a:solidFill>
                      <a:srgbClr val="92D050"/>
                    </a:solidFill>
                  </a:tcPr>
                </a:tc>
                <a:tc>
                  <a:txBody>
                    <a:bodyPr/>
                    <a:lstStyle/>
                    <a:p>
                      <a:pPr algn="ctr" fontAlgn="ctr"/>
                      <a:r>
                        <a:rPr lang="tr-TR" sz="1200" dirty="0"/>
                        <a:t>95.440</a:t>
                      </a:r>
                    </a:p>
                  </a:txBody>
                  <a:tcPr marL="47625" marR="47625" marT="47625" marB="47625" anchor="ctr">
                    <a:solidFill>
                      <a:srgbClr val="92D050"/>
                    </a:solidFill>
                  </a:tcPr>
                </a:tc>
              </a:tr>
              <a:tr h="457200">
                <a:tc>
                  <a:txBody>
                    <a:bodyPr/>
                    <a:lstStyle/>
                    <a:p>
                      <a:pPr algn="ctr" fontAlgn="ctr"/>
                      <a:r>
                        <a:rPr lang="tr-TR" sz="1200"/>
                        <a:t>Elektrik Mühendisi</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3</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83.310</a:t>
                      </a:r>
                    </a:p>
                  </a:txBody>
                  <a:tcPr marL="47625" marR="47625" marT="47625" marB="47625" anchor="ctr"/>
                </a:tc>
                <a:tc>
                  <a:txBody>
                    <a:bodyPr/>
                    <a:lstStyle/>
                    <a:p>
                      <a:pPr algn="ctr" fontAlgn="ctr"/>
                      <a:r>
                        <a:rPr lang="tr-TR" sz="1200"/>
                        <a:t>84.090</a:t>
                      </a:r>
                    </a:p>
                  </a:txBody>
                  <a:tcPr marL="47625" marR="47625" marT="47625" marB="47625" anchor="ctr"/>
                </a:tc>
              </a:tr>
              <a:tr h="457200">
                <a:tc>
                  <a:txBody>
                    <a:bodyPr/>
                    <a:lstStyle/>
                    <a:p>
                      <a:pPr algn="ctr" fontAlgn="ctr"/>
                      <a:r>
                        <a:rPr lang="tr-TR" sz="1200" dirty="0"/>
                        <a:t>Elektrik Mühendisi</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3</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83.310</a:t>
                      </a:r>
                    </a:p>
                  </a:txBody>
                  <a:tcPr marL="47625" marR="47625" marT="47625" marB="47625" anchor="ctr">
                    <a:solidFill>
                      <a:srgbClr val="92D050"/>
                    </a:solidFill>
                  </a:tcPr>
                </a:tc>
                <a:tc>
                  <a:txBody>
                    <a:bodyPr/>
                    <a:lstStyle/>
                    <a:p>
                      <a:pPr algn="ctr" fontAlgn="ctr"/>
                      <a:r>
                        <a:rPr lang="tr-TR" sz="1200" dirty="0"/>
                        <a:t>84.090</a:t>
                      </a:r>
                    </a:p>
                  </a:txBody>
                  <a:tcPr marL="47625" marR="47625" marT="47625" marB="47625" anchor="ctr">
                    <a:solidFill>
                      <a:srgbClr val="92D050"/>
                    </a:solidFill>
                  </a:tcPr>
                </a:tc>
              </a:tr>
              <a:tr h="457200">
                <a:tc>
                  <a:txBody>
                    <a:bodyPr/>
                    <a:lstStyle/>
                    <a:p>
                      <a:pPr algn="ctr" fontAlgn="ctr"/>
                      <a:r>
                        <a:rPr lang="tr-TR" sz="1200"/>
                        <a:t>Mühendis</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368</a:t>
                      </a:r>
                    </a:p>
                  </a:txBody>
                  <a:tcPr marL="47625" marR="47625" marT="47625" marB="47625" anchor="ctr"/>
                </a:tc>
                <a:tc>
                  <a:txBody>
                    <a:bodyPr/>
                    <a:lstStyle/>
                    <a:p>
                      <a:pPr algn="ctr" fontAlgn="ctr"/>
                      <a:r>
                        <a:rPr lang="tr-TR" sz="1200"/>
                        <a:t>4</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95.481</a:t>
                      </a:r>
                    </a:p>
                  </a:txBody>
                  <a:tcPr marL="47625" marR="47625" marT="47625" marB="47625" anchor="ctr"/>
                </a:tc>
              </a:tr>
              <a:tr h="457200">
                <a:tc>
                  <a:txBody>
                    <a:bodyPr/>
                    <a:lstStyle/>
                    <a:p>
                      <a:pPr algn="ctr" fontAlgn="ctr"/>
                      <a:r>
                        <a:rPr lang="tr-TR" sz="1200"/>
                        <a:t>Mühendis</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430</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84.823</a:t>
                      </a:r>
                    </a:p>
                  </a:txBody>
                  <a:tcPr marL="47625" marR="47625" marT="47625" marB="47625" anchor="ctr"/>
                </a:tc>
                <a:tc>
                  <a:txBody>
                    <a:bodyPr/>
                    <a:lstStyle/>
                    <a:p>
                      <a:pPr algn="ctr" fontAlgn="ctr"/>
                      <a:r>
                        <a:rPr lang="tr-TR" sz="1200"/>
                        <a:t>98.227</a:t>
                      </a:r>
                    </a:p>
                  </a:txBody>
                  <a:tcPr marL="47625" marR="47625" marT="47625" marB="47625" anchor="ctr"/>
                </a:tc>
              </a:tr>
              <a:tr h="457200">
                <a:tc>
                  <a:txBody>
                    <a:bodyPr/>
                    <a:lstStyle/>
                    <a:p>
                      <a:pPr algn="ctr" fontAlgn="ctr"/>
                      <a:r>
                        <a:rPr lang="tr-TR" sz="1200"/>
                        <a:t>Mühendis</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431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85.473</a:t>
                      </a:r>
                    </a:p>
                  </a:txBody>
                  <a:tcPr marL="47625" marR="47625" marT="47625" marB="47625" anchor="ctr"/>
                </a:tc>
                <a:tc>
                  <a:txBody>
                    <a:bodyPr/>
                    <a:lstStyle/>
                    <a:p>
                      <a:pPr algn="ctr" fontAlgn="ctr"/>
                      <a:r>
                        <a:rPr lang="tr-TR" sz="1200"/>
                        <a:t>97.051</a:t>
                      </a:r>
                    </a:p>
                  </a:txBody>
                  <a:tcPr marL="47625" marR="47625" marT="47625" marB="47625" anchor="ctr"/>
                </a:tc>
              </a:tr>
              <a:tr h="457200">
                <a:tc>
                  <a:txBody>
                    <a:bodyPr/>
                    <a:lstStyle/>
                    <a:p>
                      <a:pPr algn="ctr" fontAlgn="ctr"/>
                      <a:r>
                        <a:rPr lang="tr-TR" sz="1200"/>
                        <a:t>Mühendis</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429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83.176</a:t>
                      </a:r>
                    </a:p>
                  </a:txBody>
                  <a:tcPr marL="47625" marR="47625" marT="47625" marB="47625" anchor="ctr"/>
                </a:tc>
                <a:tc>
                  <a:txBody>
                    <a:bodyPr/>
                    <a:lstStyle/>
                    <a:p>
                      <a:pPr algn="ctr" fontAlgn="ctr"/>
                      <a:r>
                        <a:rPr lang="tr-TR" sz="1200"/>
                        <a:t>97.324</a:t>
                      </a:r>
                    </a:p>
                  </a:txBody>
                  <a:tcPr marL="47625" marR="47625" marT="47625" marB="47625" anchor="ctr"/>
                </a:tc>
              </a:tr>
              <a:tr h="457200">
                <a:tc>
                  <a:txBody>
                    <a:bodyPr/>
                    <a:lstStyle/>
                    <a:p>
                      <a:pPr algn="ctr" fontAlgn="ctr"/>
                      <a:r>
                        <a:rPr lang="tr-TR" sz="1200" dirty="0"/>
                        <a:t>Mühendis</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1,658</a:t>
                      </a:r>
                    </a:p>
                  </a:txBody>
                  <a:tcPr marL="47625" marR="47625" marT="47625" marB="47625" anchor="ctr">
                    <a:solidFill>
                      <a:srgbClr val="92D050"/>
                    </a:solidFill>
                  </a:tcPr>
                </a:tc>
                <a:tc>
                  <a:txBody>
                    <a:bodyPr/>
                    <a:lstStyle/>
                    <a:p>
                      <a:pPr algn="ctr" fontAlgn="ctr"/>
                      <a:r>
                        <a:rPr lang="tr-TR" sz="1200" dirty="0"/>
                        <a:t>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98.227</a:t>
                      </a:r>
                    </a:p>
                  </a:txBody>
                  <a:tcPr marL="47625" marR="47625" marT="47625" marB="47625" anchor="ctr">
                    <a:solidFill>
                      <a:srgbClr val="92D050"/>
                    </a:solidFill>
                  </a:tcPr>
                </a:tc>
              </a:tr>
              <a:tr h="457200">
                <a:tc>
                  <a:txBody>
                    <a:bodyPr/>
                    <a:lstStyle/>
                    <a:p>
                      <a:pPr algn="ctr" fontAlgn="ctr"/>
                      <a:r>
                        <a:rPr lang="tr-TR" sz="1200"/>
                        <a:t>Programcı</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8</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87.150</a:t>
                      </a:r>
                    </a:p>
                  </a:txBody>
                  <a:tcPr marL="47625" marR="47625" marT="47625" marB="47625" anchor="ctr"/>
                </a:tc>
                <a:tc>
                  <a:txBody>
                    <a:bodyPr/>
                    <a:lstStyle/>
                    <a:p>
                      <a:pPr algn="ctr" fontAlgn="ctr"/>
                      <a:r>
                        <a:rPr lang="tr-TR" sz="1200"/>
                        <a:t>94.865</a:t>
                      </a:r>
                    </a:p>
                  </a:txBody>
                  <a:tcPr marL="47625" marR="47625" marT="47625" marB="47625" anchor="ctr"/>
                </a:tc>
              </a:tr>
              <a:tr h="457200">
                <a:tc>
                  <a:txBody>
                    <a:bodyPr/>
                    <a:lstStyle/>
                    <a:p>
                      <a:pPr algn="ctr" fontAlgn="ctr"/>
                      <a:r>
                        <a:rPr lang="tr-TR" sz="1200" dirty="0"/>
                        <a:t>Programcı</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8</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87.150</a:t>
                      </a:r>
                    </a:p>
                  </a:txBody>
                  <a:tcPr marL="47625" marR="47625" marT="47625" marB="47625" anchor="ctr">
                    <a:solidFill>
                      <a:srgbClr val="92D050"/>
                    </a:solidFill>
                  </a:tcPr>
                </a:tc>
                <a:tc>
                  <a:txBody>
                    <a:bodyPr/>
                    <a:lstStyle/>
                    <a:p>
                      <a:pPr algn="ctr" fontAlgn="ctr"/>
                      <a:r>
                        <a:rPr lang="tr-TR" sz="1200" dirty="0"/>
                        <a:t>94.865</a:t>
                      </a:r>
                    </a:p>
                  </a:txBody>
                  <a:tcPr marL="47625" marR="47625" marT="47625" marB="47625" anchor="ctr">
                    <a:solidFill>
                      <a:srgbClr val="92D050"/>
                    </a:solidFil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1">
            <a:schemeClr val="accent4"/>
          </a:lnRef>
          <a:fillRef idx="3">
            <a:schemeClr val="accent4"/>
          </a:fillRef>
          <a:effectRef idx="2">
            <a:schemeClr val="accent4"/>
          </a:effectRef>
          <a:fontRef idx="minor">
            <a:schemeClr val="lt1"/>
          </a:fontRef>
        </p:style>
        <p:txBody>
          <a:bodyPr/>
          <a:lstStyle/>
          <a:p>
            <a:pPr algn="ctr"/>
            <a:r>
              <a:rPr lang="tr-TR"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ERGO TERAPİ</a:t>
            </a:r>
            <a:endParaRPr 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sz="quarter" idx="1"/>
          </p:nvPr>
        </p:nvSpPr>
        <p:spPr>
          <a:xfrm>
            <a:off x="179512" y="836712"/>
            <a:ext cx="8568952" cy="5832648"/>
          </a:xfrm>
        </p:spPr>
        <p:style>
          <a:lnRef idx="0">
            <a:schemeClr val="accent4"/>
          </a:lnRef>
          <a:fillRef idx="3">
            <a:schemeClr val="accent4"/>
          </a:fillRef>
          <a:effectRef idx="3">
            <a:schemeClr val="accent4"/>
          </a:effectRef>
          <a:fontRef idx="minor">
            <a:schemeClr val="lt1"/>
          </a:fontRef>
        </p:style>
        <p:txBody>
          <a:bodyPr>
            <a:normAutofit fontScale="55000" lnSpcReduction="20000"/>
          </a:bodyPr>
          <a:lstStyle/>
          <a:p>
            <a:pPr fontAlgn="base"/>
            <a:endParaRPr lang="tr-TR" b="1" dirty="0" smtClean="0"/>
          </a:p>
          <a:p>
            <a:pPr fontAlgn="base"/>
            <a:r>
              <a:rPr lang="tr-TR" b="1" dirty="0" smtClean="0">
                <a:solidFill>
                  <a:srgbClr val="FF0000"/>
                </a:solidFill>
              </a:rPr>
              <a:t>Kısaca</a:t>
            </a:r>
          </a:p>
          <a:p>
            <a:pPr fontAlgn="base"/>
            <a:r>
              <a:rPr lang="tr-TR" b="1" dirty="0" err="1" smtClean="0"/>
              <a:t>Ergoterapi</a:t>
            </a:r>
            <a:r>
              <a:rPr lang="tr-TR" b="1" dirty="0" smtClean="0"/>
              <a:t> Programının temel amacı; hastalıklar, kazalar, gelişim bozuklukları nedeniyle, günlük yaşamdaki yetenekleri kısıtlanmış veya kısıtlanabilecek insanların önceden var olan ve herhangi bir nedenle yitirilen zihinsel, sosyal ve fiziksel yeteneklerini yeniden kazandırmayı sağlayacak </a:t>
            </a:r>
            <a:r>
              <a:rPr lang="tr-TR" b="1" dirty="0" err="1" smtClean="0"/>
              <a:t>ergoterapistler</a:t>
            </a:r>
            <a:r>
              <a:rPr lang="tr-TR" b="1" dirty="0" smtClean="0"/>
              <a:t> yetiştirmektir. Bir hastalık sonrasında olası yitimlerin daha da artmasının önüne geçilmesi, ana hedeflerden biridir.</a:t>
            </a:r>
            <a:br>
              <a:rPr lang="tr-TR" b="1" dirty="0" smtClean="0"/>
            </a:br>
            <a:r>
              <a:rPr lang="tr-TR" b="1" dirty="0" smtClean="0"/>
              <a:t/>
            </a:r>
            <a:br>
              <a:rPr lang="tr-TR" b="1" dirty="0" smtClean="0"/>
            </a:br>
            <a:r>
              <a:rPr lang="tr-TR" b="1" dirty="0" smtClean="0">
                <a:solidFill>
                  <a:srgbClr val="FF0000"/>
                </a:solidFill>
              </a:rPr>
              <a:t>Kişisel Özellikler</a:t>
            </a:r>
          </a:p>
          <a:p>
            <a:pPr fontAlgn="base"/>
            <a:r>
              <a:rPr lang="tr-TR" b="1" dirty="0" err="1" smtClean="0"/>
              <a:t>Ergoterapi</a:t>
            </a:r>
            <a:r>
              <a:rPr lang="tr-TR" b="1" dirty="0" smtClean="0"/>
              <a:t> kompleks bir sağlık dalıdır. </a:t>
            </a:r>
            <a:r>
              <a:rPr lang="tr-TR" b="1" dirty="0" err="1" smtClean="0"/>
              <a:t>Ergoterapistin</a:t>
            </a:r>
            <a:r>
              <a:rPr lang="tr-TR" b="1" dirty="0" smtClean="0"/>
              <a:t> tedavideki amacı, hastanın günlük hayata tam olarak iştirak edebilmesini sağlamaktır. Bu amacı hastanın hayata iştirak yeteneklerini artırmak ve bunun için gerekli çevresel düzenlemeleri yapmak suretiyle başarır.</a:t>
            </a:r>
            <a:br>
              <a:rPr lang="tr-TR" b="1" dirty="0" smtClean="0"/>
            </a:br>
            <a:r>
              <a:rPr lang="tr-TR" b="1" dirty="0" smtClean="0"/>
              <a:t/>
            </a:r>
            <a:br>
              <a:rPr lang="tr-TR" b="1" dirty="0" smtClean="0"/>
            </a:br>
            <a:r>
              <a:rPr lang="tr-TR" b="1" dirty="0" smtClean="0">
                <a:solidFill>
                  <a:srgbClr val="FF0000"/>
                </a:solidFill>
              </a:rPr>
              <a:t>Dersler ve Eğitim Süreleri</a:t>
            </a:r>
          </a:p>
          <a:p>
            <a:pPr fontAlgn="base"/>
            <a:r>
              <a:rPr lang="tr-TR" b="1" dirty="0" smtClean="0"/>
              <a:t>Programın öğretim süresi dört yıldır. Lisans eğitimi boyunca; temel bilimler, klinik bilimler, </a:t>
            </a:r>
            <a:r>
              <a:rPr lang="tr-TR" b="1" dirty="0" err="1" smtClean="0"/>
              <a:t>ergoterapi</a:t>
            </a:r>
            <a:r>
              <a:rPr lang="tr-TR" b="1" dirty="0" smtClean="0"/>
              <a:t> ile ilgili teoriler ve modeller, günlük yaşam aktiviteleri, aktivite ve analizi, </a:t>
            </a:r>
            <a:r>
              <a:rPr lang="tr-TR" b="1" dirty="0" err="1" smtClean="0"/>
              <a:t>ergoterapide</a:t>
            </a:r>
            <a:r>
              <a:rPr lang="tr-TR" b="1" dirty="0" smtClean="0"/>
              <a:t> değerlendirme yöntemleri, farklı hastalıklarda </a:t>
            </a:r>
            <a:r>
              <a:rPr lang="tr-TR" b="1" dirty="0" err="1" smtClean="0"/>
              <a:t>ergoterapi</a:t>
            </a:r>
            <a:r>
              <a:rPr lang="tr-TR" b="1" dirty="0" smtClean="0"/>
              <a:t> müdahaleleri, araştırma yöntemleri, </a:t>
            </a:r>
            <a:r>
              <a:rPr lang="tr-TR" b="1" dirty="0" err="1" smtClean="0"/>
              <a:t>ergoterapide</a:t>
            </a:r>
            <a:r>
              <a:rPr lang="tr-TR" b="1" dirty="0" smtClean="0"/>
              <a:t> sanatsal yaklaşımlar, klinik çalışma ve tez çalışmasını kapsayacak şekilde bir eğitim programı sunulur.</a:t>
            </a:r>
            <a:br>
              <a:rPr lang="tr-TR" b="1" dirty="0" smtClean="0"/>
            </a:br>
            <a:r>
              <a:rPr lang="tr-TR" b="1" dirty="0" smtClean="0"/>
              <a:t/>
            </a:r>
            <a:br>
              <a:rPr lang="tr-TR" b="1" dirty="0" smtClean="0"/>
            </a:br>
            <a:r>
              <a:rPr lang="tr-TR" b="1" dirty="0" smtClean="0">
                <a:solidFill>
                  <a:srgbClr val="FF0000"/>
                </a:solidFill>
              </a:rPr>
              <a:t>Sosyal Statü ve </a:t>
            </a:r>
            <a:r>
              <a:rPr lang="tr-TR" b="1" dirty="0" err="1" smtClean="0">
                <a:solidFill>
                  <a:srgbClr val="FF0000"/>
                </a:solidFill>
              </a:rPr>
              <a:t>Ünvanlar</a:t>
            </a:r>
            <a:endParaRPr lang="tr-TR" b="1" dirty="0" smtClean="0">
              <a:solidFill>
                <a:srgbClr val="FF0000"/>
              </a:solidFill>
            </a:endParaRPr>
          </a:p>
          <a:p>
            <a:pPr fontAlgn="base"/>
            <a:r>
              <a:rPr lang="tr-TR" b="1" dirty="0" err="1" smtClean="0"/>
              <a:t>Ergoterapist</a:t>
            </a:r>
            <a:r>
              <a:rPr lang="tr-TR" b="1" dirty="0" smtClean="0"/>
              <a:t> olmak isteyenlerin; sabırlı, hoşgörülü, güler yüzlü, insanlara yardım etmeyi seven, sorumluluk duygusu yüksek, dikkatli, düzenli bireyler olmaları gerekir.</a:t>
            </a:r>
            <a:br>
              <a:rPr lang="tr-TR" b="1" dirty="0" smtClean="0"/>
            </a:br>
            <a:r>
              <a:rPr lang="tr-TR" b="1" dirty="0" smtClean="0"/>
              <a:t/>
            </a:r>
            <a:br>
              <a:rPr lang="tr-TR" b="1" dirty="0" smtClean="0"/>
            </a:br>
            <a:r>
              <a:rPr lang="tr-TR" b="1" dirty="0" smtClean="0">
                <a:solidFill>
                  <a:srgbClr val="FF0000"/>
                </a:solidFill>
              </a:rPr>
              <a:t>Çalışma Sahaları</a:t>
            </a:r>
          </a:p>
          <a:p>
            <a:r>
              <a:rPr lang="tr-TR" b="1" dirty="0" err="1" smtClean="0"/>
              <a:t>Ergoterapi</a:t>
            </a:r>
            <a:r>
              <a:rPr lang="tr-TR" b="1" dirty="0" smtClean="0"/>
              <a:t>, ev, okul, işyeri, fabrika, sağlık merkezi, huzurevi, rehabilitasyon merkezi, hastane ve adli kurum gibi kamu, özel veya gönüllü kuruluşları içeren geniş bir yelpazede uygulama alanına sahiptir.</a:t>
            </a:r>
            <a:r>
              <a:rPr lang="tr-TR" b="1" dirty="0" err="1" smtClean="0"/>
              <a:t>Ergoterapistler</a:t>
            </a:r>
            <a:r>
              <a:rPr lang="tr-TR" b="1" dirty="0" smtClean="0"/>
              <a:t>; Hastaneler, Sağlık merkezleri, Geriatri merkezleri, Rehabilitasyon merkezleri, Özel kurumlar, Sosyal aktivite merkezleri, Hastanın kendi evi ve iş yeri, Halk sağlığı ve iş sağlığı, Özel okullar ve Şirketlerde ergonomi bölümünde görev yaparlar</a:t>
            </a:r>
            <a:br>
              <a:rPr lang="tr-TR" b="1" dirty="0" smtClean="0"/>
            </a:br>
            <a:endParaRPr lang="tr-TR"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sz="quarter" idx="1"/>
          </p:nvPr>
        </p:nvPicPr>
        <p:blipFill>
          <a:blip r:embed="rId2" cstate="print"/>
          <a:stretch>
            <a:fillRect/>
          </a:stretch>
        </p:blipFill>
        <p:spPr>
          <a:xfrm>
            <a:off x="0" y="0"/>
            <a:ext cx="9144000" cy="501317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34200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401,115</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İstanbul Bilgi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Tam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40900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417,908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Girne Amerikan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Ücretli</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Girne Amerikan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%75 Burslu</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1714500">
                <a:tc>
                  <a:txBody>
                    <a:bodyPr/>
                    <a:lstStyle/>
                    <a:p>
                      <a:pPr algn="ctr" fontAlgn="t"/>
                      <a:endParaRPr lang="tr-TR" sz="1600" b="1" dirty="0" smtClean="0"/>
                    </a:p>
                    <a:p>
                      <a:pPr algn="ctr" fontAlgn="t"/>
                      <a:endParaRPr lang="tr-TR" sz="1600" b="1" dirty="0" smtClean="0"/>
                    </a:p>
                    <a:p>
                      <a:pPr algn="ctr" fontAlgn="t"/>
                      <a:r>
                        <a:rPr lang="tr-TR" sz="1600" b="1" dirty="0" smtClean="0">
                          <a:hlinkClick r:id="rId2" action="ppaction://hlinksldjump"/>
                        </a:rPr>
                        <a:t>Unvan</a:t>
                      </a:r>
                      <a:endParaRPr lang="tr-TR" sz="1600" b="1" dirty="0"/>
                    </a:p>
                  </a:txBody>
                  <a:tcPr marL="47625" marR="47625" marT="76200" marB="76200"/>
                </a:tc>
                <a:tc>
                  <a:txBody>
                    <a:bodyPr/>
                    <a:lstStyle/>
                    <a:p>
                      <a:pPr algn="ctr" fontAlgn="t"/>
                      <a:endParaRPr lang="tr-TR" sz="1600" b="1" dirty="0" smtClean="0"/>
                    </a:p>
                    <a:p>
                      <a:pPr algn="ctr" fontAlgn="t"/>
                      <a:endParaRPr lang="tr-TR" sz="1600" b="1" dirty="0" smtClean="0"/>
                    </a:p>
                    <a:p>
                      <a:pPr algn="ctr" fontAlgn="t"/>
                      <a:r>
                        <a:rPr lang="tr-TR" sz="1600" b="1" dirty="0" smtClean="0"/>
                        <a:t>Yıl</a:t>
                      </a:r>
                      <a:endParaRPr lang="tr-TR" sz="1600" b="1" dirty="0"/>
                    </a:p>
                  </a:txBody>
                  <a:tcPr marL="47625" marR="47625" marT="76200" marB="76200"/>
                </a:tc>
                <a:tc>
                  <a:txBody>
                    <a:bodyPr/>
                    <a:lstStyle/>
                    <a:p>
                      <a:pPr algn="ctr" fontAlgn="t"/>
                      <a:endParaRPr lang="tr-TR" sz="1600" b="1" dirty="0" smtClean="0"/>
                    </a:p>
                    <a:p>
                      <a:pPr algn="ctr" fontAlgn="t"/>
                      <a:endParaRPr lang="tr-TR" sz="1600" b="1" dirty="0" smtClean="0"/>
                    </a:p>
                    <a:p>
                      <a:pPr algn="ctr" fontAlgn="t"/>
                      <a:r>
                        <a:rPr lang="tr-TR" sz="1600" b="1" dirty="0" smtClean="0"/>
                        <a:t>Kontenjan</a:t>
                      </a:r>
                      <a:endParaRPr lang="tr-TR" sz="1600" b="1" dirty="0"/>
                    </a:p>
                  </a:txBody>
                  <a:tcPr marL="47625" marR="47625" marT="76200" marB="76200"/>
                </a:tc>
                <a:tc>
                  <a:txBody>
                    <a:bodyPr/>
                    <a:lstStyle/>
                    <a:p>
                      <a:pPr algn="ctr" fontAlgn="t"/>
                      <a:endParaRPr lang="tr-TR" sz="1600" b="1" dirty="0" smtClean="0"/>
                    </a:p>
                    <a:p>
                      <a:pPr algn="ctr" fontAlgn="t"/>
                      <a:endParaRPr lang="tr-TR" sz="1600" b="1" dirty="0" smtClean="0"/>
                    </a:p>
                    <a:p>
                      <a:pPr algn="ctr" fontAlgn="t"/>
                      <a:r>
                        <a:rPr lang="tr-TR" sz="1600" b="1" dirty="0" smtClean="0"/>
                        <a:t>Boş </a:t>
                      </a:r>
                      <a:r>
                        <a:rPr lang="tr-TR" sz="1600" b="1" dirty="0"/>
                        <a:t>Kadro</a:t>
                      </a:r>
                    </a:p>
                  </a:txBody>
                  <a:tcPr marL="47625" marR="47625" marT="76200" marB="76200"/>
                </a:tc>
                <a:tc>
                  <a:txBody>
                    <a:bodyPr/>
                    <a:lstStyle/>
                    <a:p>
                      <a:pPr algn="ctr" fontAlgn="t"/>
                      <a:endParaRPr lang="tr-TR" sz="1600" b="1" dirty="0" smtClean="0"/>
                    </a:p>
                    <a:p>
                      <a:pPr algn="ctr" fontAlgn="t"/>
                      <a:endParaRPr lang="tr-TR" sz="1600" b="1" dirty="0" smtClean="0"/>
                    </a:p>
                    <a:p>
                      <a:pPr algn="ctr" fontAlgn="t"/>
                      <a:r>
                        <a:rPr lang="tr-TR" sz="1600" b="1" dirty="0" err="1" smtClean="0"/>
                        <a:t>Min</a:t>
                      </a:r>
                      <a:r>
                        <a:rPr lang="tr-TR" sz="1600" b="1" dirty="0" smtClean="0"/>
                        <a:t>.Puan</a:t>
                      </a:r>
                      <a:endParaRPr lang="tr-TR" sz="1600" b="1" dirty="0"/>
                    </a:p>
                  </a:txBody>
                  <a:tcPr marL="47625" marR="47625" marT="76200" marB="76200"/>
                </a:tc>
                <a:tc>
                  <a:txBody>
                    <a:bodyPr/>
                    <a:lstStyle/>
                    <a:p>
                      <a:pPr algn="ctr" fontAlgn="t"/>
                      <a:endParaRPr lang="tr-TR" sz="1600" b="1" dirty="0" smtClean="0"/>
                    </a:p>
                    <a:p>
                      <a:pPr algn="ctr" fontAlgn="t"/>
                      <a:endParaRPr lang="tr-TR" sz="1600" b="1" dirty="0" smtClean="0"/>
                    </a:p>
                    <a:p>
                      <a:pPr algn="ctr" fontAlgn="t"/>
                      <a:r>
                        <a:rPr lang="tr-TR" sz="1600" b="1" dirty="0" err="1" smtClean="0"/>
                        <a:t>Max</a:t>
                      </a:r>
                      <a:r>
                        <a:rPr lang="tr-TR" sz="1600" b="1" dirty="0" smtClean="0"/>
                        <a:t>.Puan</a:t>
                      </a:r>
                      <a:endParaRPr lang="tr-TR" sz="1600" b="1" dirty="0"/>
                    </a:p>
                  </a:txBody>
                  <a:tcPr marL="47625" marR="47625" marT="76200" marB="76200"/>
                </a:tc>
              </a:tr>
              <a:tr h="17145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11</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73.478</a:t>
                      </a:r>
                    </a:p>
                  </a:txBody>
                  <a:tcPr marL="47625" marR="47625" marT="47625" marB="47625" anchor="ctr">
                    <a:solidFill>
                      <a:srgbClr val="92D050"/>
                    </a:solidFill>
                  </a:tcPr>
                </a:tc>
                <a:tc>
                  <a:txBody>
                    <a:bodyPr/>
                    <a:lstStyle/>
                    <a:p>
                      <a:pPr algn="ctr" fontAlgn="ctr"/>
                      <a:r>
                        <a:rPr lang="tr-TR" sz="1200" b="1" dirty="0"/>
                        <a:t>82.169</a:t>
                      </a:r>
                    </a:p>
                  </a:txBody>
                  <a:tcPr marL="47625" marR="47625" marT="47625" marB="47625" anchor="ctr">
                    <a:solidFill>
                      <a:srgbClr val="92D050"/>
                    </a:solidFill>
                  </a:tcPr>
                </a:tc>
              </a:tr>
              <a:tr h="1714500">
                <a:tc>
                  <a:txBody>
                    <a:bodyPr/>
                    <a:lstStyle/>
                    <a:p>
                      <a:pPr algn="ctr" fontAlgn="ctr"/>
                      <a:r>
                        <a:rPr lang="tr-TR" sz="1200"/>
                        <a:t>İş ve Uğraşı Terapisti (Ergoterapist)</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73.478</a:t>
                      </a:r>
                    </a:p>
                  </a:txBody>
                  <a:tcPr marL="47625" marR="47625" marT="47625" marB="47625" anchor="ctr"/>
                </a:tc>
                <a:tc>
                  <a:txBody>
                    <a:bodyPr/>
                    <a:lstStyle/>
                    <a:p>
                      <a:pPr algn="ctr" fontAlgn="ctr"/>
                      <a:r>
                        <a:rPr lang="tr-TR" sz="1200"/>
                        <a:t>82.169</a:t>
                      </a:r>
                    </a:p>
                  </a:txBody>
                  <a:tcPr marL="47625" marR="47625" marT="47625" marB="47625" anchor="ctr"/>
                </a:tc>
              </a:tr>
              <a:tr h="1714500">
                <a:tc>
                  <a:txBody>
                    <a:bodyPr/>
                    <a:lstStyle/>
                    <a:p>
                      <a:pPr algn="ctr" fontAlgn="ctr"/>
                      <a:r>
                        <a:rPr lang="tr-TR" sz="1200" dirty="0"/>
                        <a:t>İş ve Uğraşı Terapisti (</a:t>
                      </a:r>
                      <a:r>
                        <a:rPr lang="tr-TR" sz="1200" dirty="0" err="1"/>
                        <a:t>Ergoterapist</a:t>
                      </a:r>
                      <a:r>
                        <a:rPr lang="tr-TR" sz="1200" dirty="0"/>
                        <a:t>)</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73.478</a:t>
                      </a:r>
                    </a:p>
                  </a:txBody>
                  <a:tcPr marL="47625" marR="47625" marT="47625" marB="47625" anchor="ctr">
                    <a:solidFill>
                      <a:srgbClr val="92D050"/>
                    </a:solidFill>
                  </a:tcPr>
                </a:tc>
                <a:tc>
                  <a:txBody>
                    <a:bodyPr/>
                    <a:lstStyle/>
                    <a:p>
                      <a:pPr algn="ctr" fontAlgn="ctr"/>
                      <a:r>
                        <a:rPr lang="tr-TR" sz="1200" dirty="0"/>
                        <a:t>82.169</a:t>
                      </a:r>
                    </a:p>
                  </a:txBody>
                  <a:tcPr marL="47625" marR="47625" marT="47625" marB="47625" anchor="ctr">
                    <a:solidFill>
                      <a:srgbClr val="92D050"/>
                    </a:solidFill>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8614"/>
            <a:ext cx="8568952" cy="634082"/>
          </a:xfrm>
        </p:spPr>
        <p:style>
          <a:lnRef idx="3">
            <a:schemeClr val="lt1"/>
          </a:lnRef>
          <a:fillRef idx="1">
            <a:schemeClr val="accent1"/>
          </a:fillRef>
          <a:effectRef idx="1">
            <a:schemeClr val="accent1"/>
          </a:effectRef>
          <a:fontRef idx="minor">
            <a:schemeClr val="lt1"/>
          </a:fontRef>
        </p:style>
        <p:txBody>
          <a:bodyPr/>
          <a:lstStyle/>
          <a:p>
            <a:pPr algn="ctr"/>
            <a:r>
              <a:rPr lang="tr-TR" dirty="0" smtClean="0">
                <a:solidFill>
                  <a:schemeClr val="tx1"/>
                </a:solidFill>
                <a:latin typeface="Arial Black" pitchFamily="34" charset="0"/>
              </a:rPr>
              <a:t>FELSEFE</a:t>
            </a:r>
            <a:endParaRPr lang="tr-TR" dirty="0">
              <a:solidFill>
                <a:schemeClr val="tx1"/>
              </a:solidFill>
              <a:latin typeface="Arial Black" pitchFamily="34" charset="0"/>
            </a:endParaRPr>
          </a:p>
        </p:txBody>
      </p:sp>
      <p:sp>
        <p:nvSpPr>
          <p:cNvPr id="3" name="2 İçerik Yer Tutucusu"/>
          <p:cNvSpPr>
            <a:spLocks noGrp="1"/>
          </p:cNvSpPr>
          <p:nvPr>
            <p:ph sz="quarter" idx="1"/>
          </p:nvPr>
        </p:nvSpPr>
        <p:spPr>
          <a:xfrm>
            <a:off x="179512" y="908720"/>
            <a:ext cx="8568952" cy="5949280"/>
          </a:xfrm>
        </p:spPr>
        <p:style>
          <a:lnRef idx="0">
            <a:schemeClr val="accent1"/>
          </a:lnRef>
          <a:fillRef idx="3">
            <a:schemeClr val="accent1"/>
          </a:fillRef>
          <a:effectRef idx="3">
            <a:schemeClr val="accent1"/>
          </a:effectRef>
          <a:fontRef idx="minor">
            <a:schemeClr val="lt1"/>
          </a:fontRef>
        </p:style>
        <p:txBody>
          <a:bodyPr>
            <a:noAutofit/>
          </a:bodyPr>
          <a:lstStyle/>
          <a:p>
            <a:pPr fontAlgn="base"/>
            <a:r>
              <a:rPr lang="tr-TR" sz="1200" b="1" dirty="0" smtClean="0">
                <a:solidFill>
                  <a:schemeClr val="tx1"/>
                </a:solidFill>
              </a:rPr>
              <a:t>Kısaca</a:t>
            </a:r>
          </a:p>
          <a:p>
            <a:pPr fontAlgn="base"/>
            <a:r>
              <a:rPr lang="tr-TR" sz="1200" b="1" dirty="0" smtClean="0"/>
              <a:t>Felsefe Programı; tarihsel süreç içerisinde felsefenin gelişimini inceleyerek, öğrencilerine felsefe yapabilmenin koşullarını öğreterek, bağlantıları görebilme çabalarını gerçekleştirebilmelerini sağlamayı amaçlar. Düşünme, sorgulama ve yaratıcılık yeteneklerini canlandırmak bu programın temel amaçlarından biridir. </a:t>
            </a:r>
            <a:br>
              <a:rPr lang="tr-TR" sz="1200" b="1" dirty="0" smtClean="0"/>
            </a:br>
            <a:r>
              <a:rPr lang="tr-TR" sz="1200" b="1" dirty="0" smtClean="0"/>
              <a:t/>
            </a:r>
            <a:br>
              <a:rPr lang="tr-TR" sz="1200" b="1" dirty="0" smtClean="0"/>
            </a:br>
            <a:r>
              <a:rPr lang="tr-TR" sz="1200" b="1" dirty="0" smtClean="0">
                <a:solidFill>
                  <a:schemeClr val="tx1"/>
                </a:solidFill>
              </a:rPr>
              <a:t>Kişisel Özellikler</a:t>
            </a:r>
          </a:p>
          <a:p>
            <a:pPr fontAlgn="base"/>
            <a:r>
              <a:rPr lang="tr-TR" sz="1200" b="1" dirty="0" smtClean="0"/>
              <a:t>Felsefe okumak isteyenlerin; entelektüel donanıma açık, okumaya meraklı, araştırmacı, eleştirel bakış açısına sahip kişiler olması gerekir.</a:t>
            </a:r>
            <a:br>
              <a:rPr lang="tr-TR" sz="1200" b="1" dirty="0" smtClean="0"/>
            </a:br>
            <a:r>
              <a:rPr lang="tr-TR" sz="1200" b="1" dirty="0" smtClean="0">
                <a:solidFill>
                  <a:schemeClr val="tx1"/>
                </a:solidFill>
              </a:rPr>
              <a:t/>
            </a:r>
            <a:br>
              <a:rPr lang="tr-TR" sz="1200" b="1" dirty="0" smtClean="0">
                <a:solidFill>
                  <a:schemeClr val="tx1"/>
                </a:solidFill>
              </a:rPr>
            </a:br>
            <a:r>
              <a:rPr lang="tr-TR" sz="1200" b="1" dirty="0" smtClean="0">
                <a:solidFill>
                  <a:schemeClr val="tx1"/>
                </a:solidFill>
              </a:rPr>
              <a:t>Dersler ve Eğitim Süreleri</a:t>
            </a:r>
          </a:p>
          <a:p>
            <a:pPr fontAlgn="base"/>
            <a:r>
              <a:rPr lang="tr-TR" sz="1200" b="1" dirty="0" smtClean="0"/>
              <a:t>Dört yıllık lisans programı süresince; Felsefeye Giriş, Bilgi Felsefesi, Etik, İnsan Felsefesi, Bilim Felsefesi, Estetik gibi temel problem dersleri ile Felsefe Tarihi ve Sosyoloji, Psikoloji alanlarındaki derslerden oluşan bir program uygulanır.</a:t>
            </a:r>
            <a:br>
              <a:rPr lang="tr-TR" sz="1200" b="1" dirty="0" smtClean="0"/>
            </a:br>
            <a:endParaRPr lang="tr-TR" sz="1200" b="1" dirty="0" smtClean="0"/>
          </a:p>
          <a:p>
            <a:pPr fontAlgn="base"/>
            <a:r>
              <a:rPr lang="tr-TR" sz="1200" b="1" dirty="0" smtClean="0">
                <a:solidFill>
                  <a:schemeClr val="tx1"/>
                </a:solidFill>
              </a:rPr>
              <a:t>Sosyal Statü ve Unvanlar</a:t>
            </a:r>
          </a:p>
          <a:p>
            <a:pPr fontAlgn="base"/>
            <a:r>
              <a:rPr lang="tr-TR" sz="1200" b="1" dirty="0" smtClean="0"/>
              <a:t>Felsefe bölümünü bitirenlere felsefe lisans diploması verilir. Bir felsefeci mümkün olduğu kadar çok değişik alanlarda okur, okuduklarını tartışır ve fikir üretmeye çalışır. </a:t>
            </a:r>
            <a:br>
              <a:rPr lang="tr-TR" sz="1200" b="1" dirty="0" smtClean="0"/>
            </a:br>
            <a:r>
              <a:rPr lang="tr-TR" sz="1200" b="1" dirty="0" smtClean="0"/>
              <a:t/>
            </a:r>
            <a:br>
              <a:rPr lang="tr-TR" sz="1200" b="1" dirty="0" smtClean="0"/>
            </a:br>
            <a:r>
              <a:rPr lang="tr-TR" sz="1200" b="1" dirty="0" smtClean="0">
                <a:solidFill>
                  <a:schemeClr val="tx1"/>
                </a:solidFill>
              </a:rPr>
              <a:t>Çalışma Sahaları</a:t>
            </a:r>
          </a:p>
          <a:p>
            <a:r>
              <a:rPr lang="tr-TR" sz="1200" b="1" dirty="0" smtClean="0"/>
              <a:t>Mezunlar “pedagojik formasyonu” tamamladıkları takdirde ?Felsefe Grubu Öğretmenliği? yapabilirler. Bunun dışında felsefe mezunları çok değişik alanlarda çalışma fırsatı bulmaktadırlar. Mezunlar edindikleri metin okuma hassasiyetleri, görüş ve muhakemeleri tespit etme ve eleştirme yetenekleri, açıklayıcı ve inandırıcı yazı yazma becerileriyle, basın-yayın-televizyon, reklâmcılık, halkla ilişkiler, insan kaynakları gibi alanlarda kamu ve özel sektörlerin çeşitli birimlerinde çalışabilirler. </a:t>
            </a:r>
            <a:endParaRPr lang="tr-TR" sz="12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Jean-Léon_Gérôme_-_Diogenes_felsefe_yapmak_diyojen_köpekçilik_kinikler.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10100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423,906</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42900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378,12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Bingöl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405000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245,357</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Erzurum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TM-3</a:t>
                      </a:r>
                    </a:p>
                  </a:txBody>
                  <a:tcPr marL="9525" marR="9525" marT="9525" marB="0" anchor="ctr"/>
                </a:tc>
                <a:tc>
                  <a:txBody>
                    <a:bodyPr/>
                    <a:lstStyle/>
                    <a:p>
                      <a:pPr algn="ctr" fontAlgn="ctr"/>
                      <a:r>
                        <a:rPr lang="tr-TR" sz="1100" b="0" i="0" u="none" strike="noStrike">
                          <a:solidFill>
                            <a:srgbClr val="000000"/>
                          </a:solidFill>
                          <a:latin typeface="Arial Black" pitchFamily="34" charset="0"/>
                        </a:rPr>
                        <a:t>398000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246,795</a:t>
                      </a:r>
                    </a:p>
                  </a:txBody>
                  <a:tcPr marL="9525" marR="9525" marT="9525" marB="0" anchor="ct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FELSEFE</a:t>
                      </a:r>
                      <a:r>
                        <a:rPr lang="tr-TR" sz="2800" b="1" i="0" u="none" strike="noStrike" baseline="0" dirty="0" smtClean="0">
                          <a:solidFill>
                            <a:srgbClr val="333333"/>
                          </a:solidFill>
                          <a:latin typeface="Times New Roman"/>
                        </a:rPr>
                        <a:t> ÖĞRETMENLİĞİ</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2400" b="1" i="0" u="none" strike="noStrike" dirty="0" smtClean="0">
                        <a:solidFill>
                          <a:srgbClr val="333333"/>
                        </a:solidFill>
                        <a:latin typeface="Times New Roman"/>
                      </a:endParaRPr>
                    </a:p>
                    <a:p>
                      <a:pPr algn="ctr" fontAlgn="t"/>
                      <a:endParaRPr lang="tr-TR" sz="2400" b="1" i="0" u="none" strike="noStrike" dirty="0" smtClean="0">
                        <a:solidFill>
                          <a:srgbClr val="333333"/>
                        </a:solidFill>
                        <a:latin typeface="Times New Roman"/>
                      </a:endParaRPr>
                    </a:p>
                    <a:p>
                      <a:pPr algn="ctr" fontAlgn="t"/>
                      <a:endParaRPr lang="tr-TR" sz="2400" b="1" i="0" u="none" strike="noStrike" dirty="0" smtClean="0">
                        <a:solidFill>
                          <a:srgbClr val="333333"/>
                        </a:solidFill>
                        <a:latin typeface="Times New Roman"/>
                      </a:endParaRPr>
                    </a:p>
                    <a:p>
                      <a:pPr algn="ctr" fontAlgn="t"/>
                      <a:r>
                        <a:rPr lang="tr-TR" sz="2400" b="1" i="0" u="none" strike="noStrike" dirty="0" smtClean="0">
                          <a:solidFill>
                            <a:srgbClr val="333333"/>
                          </a:solidFill>
                          <a:latin typeface="Times New Roman"/>
                        </a:rPr>
                        <a:t>85,5606</a:t>
                      </a:r>
                      <a:endParaRPr lang="tr-TR" sz="2400" b="1" i="0" u="none" strike="noStrike" dirty="0">
                        <a:solidFill>
                          <a:srgbClr val="333333"/>
                        </a:solidFill>
                        <a:latin typeface="Times New Roman"/>
                      </a:endParaRPr>
                    </a:p>
                  </a:txBody>
                  <a:tcPr marL="9525" marR="9525" marT="9525" marB="0"/>
                </a:tc>
                <a:tc>
                  <a:txBody>
                    <a:bodyPr/>
                    <a:lstStyle/>
                    <a:p>
                      <a:pPr algn="ctr" fontAlgn="t"/>
                      <a:endParaRPr lang="tr-TR" sz="2400" b="1" i="0" u="none" strike="noStrike" dirty="0" smtClean="0">
                        <a:solidFill>
                          <a:srgbClr val="333333"/>
                        </a:solidFill>
                        <a:latin typeface="Times New Roman"/>
                      </a:endParaRPr>
                    </a:p>
                    <a:p>
                      <a:pPr algn="ctr" fontAlgn="t"/>
                      <a:endParaRPr lang="tr-TR" sz="2400" b="1" i="0" u="none" strike="noStrike" dirty="0" smtClean="0">
                        <a:solidFill>
                          <a:srgbClr val="333333"/>
                        </a:solidFill>
                        <a:latin typeface="Times New Roman"/>
                      </a:endParaRPr>
                    </a:p>
                    <a:p>
                      <a:pPr algn="ctr" fontAlgn="t"/>
                      <a:endParaRPr lang="tr-TR" sz="2400" b="1" i="0" u="none" strike="noStrike" dirty="0" smtClean="0">
                        <a:solidFill>
                          <a:srgbClr val="333333"/>
                        </a:solidFill>
                        <a:latin typeface="Times New Roman"/>
                      </a:endParaRPr>
                    </a:p>
                    <a:p>
                      <a:pPr algn="ctr" fontAlgn="t"/>
                      <a:r>
                        <a:rPr lang="tr-TR" sz="2400" b="1" i="0" u="none" strike="noStrike" dirty="0" smtClean="0">
                          <a:solidFill>
                            <a:srgbClr val="333333"/>
                          </a:solidFill>
                          <a:latin typeface="Times New Roman"/>
                        </a:rPr>
                        <a:t>209</a:t>
                      </a:r>
                      <a:endParaRPr lang="tr-TR" sz="24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496944" cy="562074"/>
          </a:xfrm>
        </p:spPr>
        <p:style>
          <a:lnRef idx="1">
            <a:schemeClr val="accent6"/>
          </a:lnRef>
          <a:fillRef idx="3">
            <a:schemeClr val="accent6"/>
          </a:fillRef>
          <a:effectRef idx="2">
            <a:schemeClr val="accent6"/>
          </a:effectRef>
          <a:fontRef idx="minor">
            <a:schemeClr val="lt1"/>
          </a:fontRef>
        </p:style>
        <p:txBody>
          <a:bodyPr/>
          <a:lstStyle/>
          <a:p>
            <a:pPr algn="ctr"/>
            <a:r>
              <a:rPr lang="tr-TR" dirty="0" smtClean="0">
                <a:latin typeface="Arial Black" pitchFamily="34" charset="0"/>
              </a:rPr>
              <a:t>FEN BİLGİSİ ÖĞRETMENLİĞİ</a:t>
            </a:r>
            <a:endParaRPr lang="tr-TR" dirty="0">
              <a:latin typeface="Arial Black" pitchFamily="34" charset="0"/>
            </a:endParaRPr>
          </a:p>
        </p:txBody>
      </p:sp>
      <p:sp>
        <p:nvSpPr>
          <p:cNvPr id="3" name="2 İçerik Yer Tutucusu"/>
          <p:cNvSpPr>
            <a:spLocks noGrp="1"/>
          </p:cNvSpPr>
          <p:nvPr>
            <p:ph sz="quarter" idx="1"/>
          </p:nvPr>
        </p:nvSpPr>
        <p:spPr>
          <a:xfrm>
            <a:off x="179512" y="692696"/>
            <a:ext cx="8568952" cy="5976664"/>
          </a:xfrm>
        </p:spPr>
        <p:style>
          <a:lnRef idx="0">
            <a:schemeClr val="accent6"/>
          </a:lnRef>
          <a:fillRef idx="3">
            <a:schemeClr val="accent6"/>
          </a:fillRef>
          <a:effectRef idx="3">
            <a:schemeClr val="accent6"/>
          </a:effectRef>
          <a:fontRef idx="minor">
            <a:schemeClr val="lt1"/>
          </a:fontRef>
        </p:style>
        <p:txBody>
          <a:bodyPr>
            <a:noAutofit/>
          </a:bodyPr>
          <a:lstStyle/>
          <a:p>
            <a:pPr fontAlgn="base"/>
            <a:endParaRPr lang="tr-TR" sz="1200" b="1" dirty="0" smtClean="0"/>
          </a:p>
          <a:p>
            <a:pPr fontAlgn="base"/>
            <a:r>
              <a:rPr lang="tr-TR" sz="1200" b="1" dirty="0" smtClean="0"/>
              <a:t>Kısaca</a:t>
            </a:r>
          </a:p>
          <a:p>
            <a:pPr fontAlgn="base"/>
            <a:r>
              <a:rPr lang="tr-TR" sz="1200" b="1" dirty="0" smtClean="0"/>
              <a:t>Fen Bilgisi Öğretmenliği Programı; Milli Eğitim Bakanlığı?</a:t>
            </a:r>
            <a:r>
              <a:rPr lang="tr-TR" sz="1200" b="1" dirty="0" err="1" smtClean="0"/>
              <a:t>na</a:t>
            </a:r>
            <a:r>
              <a:rPr lang="tr-TR" sz="1200" b="1" dirty="0" smtClean="0"/>
              <a:t> bağlı resmi ve özel ilköğretim kurumlarında görev yapacak Fen Bilgisi Öğretmenleri yetiştirmeyi amaçlar.</a:t>
            </a:r>
            <a:br>
              <a:rPr lang="tr-TR" sz="1200" b="1" dirty="0" smtClean="0"/>
            </a:br>
            <a:r>
              <a:rPr lang="tr-TR" sz="1200" b="1" dirty="0" smtClean="0"/>
              <a:t/>
            </a:r>
            <a:br>
              <a:rPr lang="tr-TR" sz="1200" b="1" dirty="0" smtClean="0"/>
            </a:br>
            <a:r>
              <a:rPr lang="tr-TR" sz="1200" b="1" dirty="0" smtClean="0"/>
              <a:t>Kişisel Özellikler</a:t>
            </a:r>
          </a:p>
          <a:p>
            <a:pPr fontAlgn="base"/>
            <a:r>
              <a:rPr lang="tr-TR" sz="1200" b="1" dirty="0" smtClean="0"/>
              <a:t>Programda okumak isteyenlerin; fen ve matematik bilimlerine ilgili, gözlemci ve ayrıntıları algılayabilme gücü gelişmiş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a:t>
            </a:r>
            <a:br>
              <a:rPr lang="tr-TR" sz="1200" b="1" dirty="0" smtClean="0"/>
            </a:br>
            <a:r>
              <a:rPr lang="tr-TR" sz="1200" b="1" dirty="0" smtClean="0"/>
              <a:t/>
            </a:r>
            <a:br>
              <a:rPr lang="tr-TR" sz="1200" b="1" dirty="0" smtClean="0"/>
            </a:br>
            <a:r>
              <a:rPr lang="tr-TR" sz="1200" b="1" dirty="0" smtClean="0"/>
              <a:t>Dersler ve Eğitim Süreleri</a:t>
            </a:r>
          </a:p>
          <a:p>
            <a:pPr fontAlgn="base"/>
            <a:r>
              <a:rPr lang="tr-TR" sz="1200" b="1" dirty="0" smtClean="0"/>
              <a:t>Programın öğretim süresi dört yıldır. Öğretim süresince; Genel Matematik, Temel Kimya, Temel Fizik, Mekanik, Genel Biyoloji, Genel Ekoloji, Çevre gibi fen bilimiyle ilgili dersler yanında Eğitime Giriş, Eğitim Psikolojisi, Ölçme ve Değerlendirme, Rehberlik gibi öğretmenlikle ilgili dersler de okutulmaktadır. Öğrenciler eğitim sırasında okullarda uygulama yapmaktadırlar.</a:t>
            </a:r>
            <a:br>
              <a:rPr lang="tr-TR" sz="1200" b="1" dirty="0" smtClean="0"/>
            </a:br>
            <a:r>
              <a:rPr lang="tr-TR" sz="1200" b="1" dirty="0" smtClean="0"/>
              <a:t/>
            </a:r>
            <a:br>
              <a:rPr lang="tr-TR" sz="1200" b="1" dirty="0" smtClean="0"/>
            </a:br>
            <a:r>
              <a:rPr lang="tr-TR" sz="1200" b="1" dirty="0" smtClean="0"/>
              <a:t>Sosyal Statü ve </a:t>
            </a:r>
            <a:r>
              <a:rPr lang="tr-TR" sz="1200" b="1" dirty="0" err="1" smtClean="0"/>
              <a:t>Ünvanlar</a:t>
            </a:r>
            <a:endParaRPr lang="tr-TR" sz="1200" b="1" dirty="0" smtClean="0"/>
          </a:p>
          <a:p>
            <a:pPr fontAlgn="base"/>
            <a:r>
              <a:rPr lang="tr-TR" sz="1200" b="1" dirty="0" smtClean="0"/>
              <a:t>Fen Bilgisi Öğretmenliği Programından mezun olanlar; ?Fen Bilgisi Öğretmeni? unvanını kazanırlar. </a:t>
            </a:r>
            <a:br>
              <a:rPr lang="tr-TR" sz="1200" b="1" dirty="0" smtClean="0"/>
            </a:br>
            <a:r>
              <a:rPr lang="tr-TR" sz="1200" b="1" dirty="0" smtClean="0"/>
              <a:t/>
            </a:r>
            <a:br>
              <a:rPr lang="tr-TR" sz="1200" b="1" dirty="0" smtClean="0"/>
            </a:br>
            <a:r>
              <a:rPr lang="tr-TR" sz="1200" b="1" dirty="0" smtClean="0"/>
              <a:t>Çalışma Sahaları</a:t>
            </a:r>
          </a:p>
          <a:p>
            <a:r>
              <a:rPr lang="tr-TR" sz="1200" b="1" dirty="0" smtClean="0"/>
              <a:t>Fen Bilgisi Öğretmenleri, Milli Eğitim Bakanlığı’na bağlı resmi ve özel okullarda çalışabilirler. Özel dershanelerde de çalışabilme olanakları vardır.</a:t>
            </a:r>
            <a:br>
              <a:rPr lang="tr-TR" sz="1200" b="1" dirty="0" smtClean="0"/>
            </a:br>
            <a:endParaRPr lang="tr-TR" sz="1200" b="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e5b80e7537a0fb3b69a1f1fd.jpg"/>
          <p:cNvPicPr>
            <a:picLocks noGrp="1" noChangeAspect="1"/>
          </p:cNvPicPr>
          <p:nvPr>
            <p:ph sz="quarter" idx="1"/>
          </p:nvPr>
        </p:nvPicPr>
        <p:blipFill>
          <a:blip r:embed="rId2" cstate="print"/>
          <a:stretch>
            <a:fillRect/>
          </a:stretch>
        </p:blipFill>
        <p:spPr>
          <a:xfrm>
            <a:off x="0" y="0"/>
            <a:ext cx="9144000" cy="486916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81200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333,842</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57000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364,669</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Kafkas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256000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209,538</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Ağrı İbrahim Çeçen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250000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221,101</a:t>
                      </a:r>
                    </a:p>
                  </a:txBody>
                  <a:tcPr marL="9525" marR="9525" marT="9525" marB="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1"/>
            <a:ext cx="9144000" cy="686341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nSpc>
                <a:spcPts val="3300"/>
              </a:lnSpc>
            </a:pPr>
            <a:endParaRPr lang="tr-TR" sz="2400" b="1" dirty="0" smtClean="0"/>
          </a:p>
          <a:p>
            <a:pPr>
              <a:lnSpc>
                <a:spcPts val="3300"/>
              </a:lnSpc>
            </a:pPr>
            <a:endParaRPr lang="tr-TR" sz="2400" b="1" dirty="0" smtClean="0"/>
          </a:p>
          <a:p>
            <a:pPr>
              <a:lnSpc>
                <a:spcPts val="3300"/>
              </a:lnSpc>
            </a:pPr>
            <a:r>
              <a:rPr lang="tr-TR" sz="2400" b="1" dirty="0" smtClean="0">
                <a:hlinkClick r:id="rId2" action="ppaction://hlinksldjump"/>
              </a:rPr>
              <a:t>ODYOLOJİ</a:t>
            </a:r>
            <a:endParaRPr lang="tr-TR" sz="2400" b="1" dirty="0" smtClean="0"/>
          </a:p>
          <a:p>
            <a:pPr>
              <a:lnSpc>
                <a:spcPts val="3300"/>
              </a:lnSpc>
            </a:pPr>
            <a:r>
              <a:rPr lang="tr-TR" sz="2400" b="1" dirty="0" smtClean="0">
                <a:hlinkClick r:id="rId3" action="ppaction://hlinksldjump"/>
              </a:rPr>
              <a:t>OKUL ÖNCESİ ÖĞRETMENLİĞİ</a:t>
            </a:r>
            <a:endParaRPr lang="tr-TR" sz="2400" b="1" dirty="0" smtClean="0"/>
          </a:p>
          <a:p>
            <a:pPr>
              <a:lnSpc>
                <a:spcPts val="3300"/>
              </a:lnSpc>
            </a:pPr>
            <a:r>
              <a:rPr lang="tr-TR" sz="2400" b="1" dirty="0" smtClean="0">
                <a:hlinkClick r:id="rId4" action="ppaction://hlinksldjump"/>
              </a:rPr>
              <a:t>OTOMOTİV MÜHENDİSLİĞİ</a:t>
            </a:r>
            <a:endParaRPr lang="tr-TR" sz="2400" b="1" dirty="0" smtClean="0"/>
          </a:p>
          <a:p>
            <a:pPr>
              <a:lnSpc>
                <a:spcPts val="3300"/>
              </a:lnSpc>
            </a:pPr>
            <a:r>
              <a:rPr lang="tr-TR" sz="2400" b="1" dirty="0" smtClean="0">
                <a:hlinkClick r:id="rId5" action="ppaction://hlinksldjump"/>
              </a:rPr>
              <a:t>ÖZEL EĞİTİM ÖĞRETMENLİĞİ</a:t>
            </a:r>
            <a:endParaRPr lang="tr-TR" sz="2400" b="1" dirty="0" smtClean="0"/>
          </a:p>
          <a:p>
            <a:pPr>
              <a:lnSpc>
                <a:spcPts val="3300"/>
              </a:lnSpc>
            </a:pPr>
            <a:r>
              <a:rPr lang="tr-TR" sz="2400" b="1" dirty="0" smtClean="0">
                <a:hlinkClick r:id="rId6" action="ppaction://hlinksldjump"/>
              </a:rPr>
              <a:t>PEYZAJ MİMARLIĞI</a:t>
            </a:r>
            <a:endParaRPr lang="tr-TR" sz="2400" b="1" dirty="0" smtClean="0"/>
          </a:p>
          <a:p>
            <a:pPr>
              <a:lnSpc>
                <a:spcPts val="3300"/>
              </a:lnSpc>
            </a:pPr>
            <a:r>
              <a:rPr lang="tr-TR" sz="2400" b="1" dirty="0" smtClean="0">
                <a:hlinkClick r:id="rId7" action="ppaction://hlinksldjump"/>
              </a:rPr>
              <a:t>PSİKOLOJİ</a:t>
            </a:r>
            <a:endParaRPr lang="tr-TR" sz="2400" b="1" dirty="0" smtClean="0"/>
          </a:p>
          <a:p>
            <a:pPr>
              <a:lnSpc>
                <a:spcPts val="3300"/>
              </a:lnSpc>
            </a:pPr>
            <a:r>
              <a:rPr lang="tr-TR" sz="2400" b="1" dirty="0" smtClean="0">
                <a:hlinkClick r:id="rId8" action="ppaction://hlinksldjump"/>
              </a:rPr>
              <a:t>PDR</a:t>
            </a:r>
            <a:endParaRPr lang="tr-TR" sz="2400" b="1" dirty="0" smtClean="0"/>
          </a:p>
          <a:p>
            <a:pPr>
              <a:lnSpc>
                <a:spcPts val="3300"/>
              </a:lnSpc>
            </a:pPr>
            <a:r>
              <a:rPr lang="tr-TR" sz="2400" b="1" dirty="0" smtClean="0">
                <a:hlinkClick r:id="rId9" action="ppaction://hlinksldjump"/>
              </a:rPr>
              <a:t>RADYO VE TELEVİZYON</a:t>
            </a:r>
            <a:endParaRPr lang="tr-TR" sz="2400" b="1" dirty="0" smtClean="0"/>
          </a:p>
          <a:p>
            <a:pPr>
              <a:lnSpc>
                <a:spcPts val="3300"/>
              </a:lnSpc>
            </a:pPr>
            <a:r>
              <a:rPr lang="tr-TR" sz="2400" b="1" dirty="0" smtClean="0">
                <a:hlinkClick r:id="rId10" action="ppaction://hlinksldjump"/>
              </a:rPr>
              <a:t>REKLAMCILIK VE HALKLA İLİŞKİLER</a:t>
            </a:r>
            <a:endParaRPr lang="tr-TR" sz="2400" b="1" dirty="0" smtClean="0"/>
          </a:p>
          <a:p>
            <a:pPr>
              <a:lnSpc>
                <a:spcPts val="3300"/>
              </a:lnSpc>
            </a:pPr>
            <a:endParaRPr lang="tr-TR" sz="2400" b="1" dirty="0" smtClean="0"/>
          </a:p>
          <a:p>
            <a:pPr>
              <a:lnSpc>
                <a:spcPts val="3300"/>
              </a:lnSpc>
            </a:pPr>
            <a:endParaRPr lang="tr-TR" sz="2400" b="1" dirty="0" smtClean="0"/>
          </a:p>
          <a:p>
            <a:pPr>
              <a:lnSpc>
                <a:spcPts val="3300"/>
              </a:lnSpc>
            </a:pPr>
            <a:endParaRPr lang="tr-TR" sz="2400" b="1" dirty="0" smtClean="0"/>
          </a:p>
          <a:p>
            <a:pPr>
              <a:lnSpc>
                <a:spcPts val="3300"/>
              </a:lnSpc>
            </a:pPr>
            <a:endParaRPr lang="tr-TR" sz="2400" b="1" dirty="0" smtClean="0"/>
          </a:p>
          <a:p>
            <a:pPr>
              <a:lnSpc>
                <a:spcPts val="3300"/>
              </a:lnSpc>
            </a:pPr>
            <a:endParaRPr lang="tr-TR" sz="24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FEN BİLGİSİ</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78,55002</a:t>
                      </a:r>
                      <a:endParaRPr lang="tr-TR" sz="36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1521</a:t>
                      </a:r>
                      <a:endParaRPr lang="tr-TR" sz="36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0">
            <a:schemeClr val="dk1"/>
          </a:lnRef>
          <a:fillRef idx="3">
            <a:schemeClr val="dk1"/>
          </a:fillRef>
          <a:effectRef idx="3">
            <a:schemeClr val="dk1"/>
          </a:effectRef>
          <a:fontRef idx="minor">
            <a:schemeClr val="lt1"/>
          </a:fontRef>
        </p:style>
        <p:txBody>
          <a:bodyPr/>
          <a:lstStyle/>
          <a:p>
            <a:pPr algn="ctr"/>
            <a:r>
              <a:rPr lang="tr-TR" dirty="0" smtClean="0">
                <a:latin typeface="Arial Black" pitchFamily="34" charset="0"/>
              </a:rPr>
              <a:t>FİZİK</a:t>
            </a:r>
            <a:endParaRPr lang="tr-TR" dirty="0">
              <a:latin typeface="Arial Black" pitchFamily="34" charset="0"/>
            </a:endParaRPr>
          </a:p>
        </p:txBody>
      </p:sp>
      <p:sp>
        <p:nvSpPr>
          <p:cNvPr id="3" name="2 İçerik Yer Tutucusu"/>
          <p:cNvSpPr>
            <a:spLocks noGrp="1"/>
          </p:cNvSpPr>
          <p:nvPr>
            <p:ph sz="quarter" idx="1"/>
          </p:nvPr>
        </p:nvSpPr>
        <p:spPr>
          <a:xfrm>
            <a:off x="179512" y="764704"/>
            <a:ext cx="8568952" cy="5904656"/>
          </a:xfrm>
        </p:spPr>
        <p:style>
          <a:lnRef idx="0">
            <a:schemeClr val="dk1"/>
          </a:lnRef>
          <a:fillRef idx="3">
            <a:schemeClr val="dk1"/>
          </a:fillRef>
          <a:effectRef idx="3">
            <a:schemeClr val="dk1"/>
          </a:effectRef>
          <a:fontRef idx="minor">
            <a:schemeClr val="lt1"/>
          </a:fontRef>
        </p:style>
        <p:txBody>
          <a:bodyPr>
            <a:normAutofit fontScale="47500" lnSpcReduction="20000"/>
          </a:bodyPr>
          <a:lstStyle/>
          <a:p>
            <a:pPr fontAlgn="base"/>
            <a:endParaRPr lang="tr-TR" b="1" dirty="0" smtClean="0"/>
          </a:p>
          <a:p>
            <a:pPr fontAlgn="base"/>
            <a:r>
              <a:rPr lang="tr-TR" b="1" dirty="0" smtClean="0">
                <a:solidFill>
                  <a:schemeClr val="bg2">
                    <a:lumMod val="75000"/>
                  </a:schemeClr>
                </a:solidFill>
              </a:rPr>
              <a:t>Kısaca</a:t>
            </a:r>
          </a:p>
          <a:p>
            <a:pPr fontAlgn="base"/>
            <a:r>
              <a:rPr lang="tr-TR" b="1" dirty="0" smtClean="0"/>
              <a:t>Fizik Programı; madde ve enerjinin yapısını ve karşılıklı etkileşimini araştırır, evrendeki fiziksel olayların bağlı olduğu yasaları bulmaya çalışır. Program, bu araştırma ve incelemeleri yapabilecek nitelikte eleman yetiştirmeyi amaçlar. </a:t>
            </a:r>
            <a:br>
              <a:rPr lang="tr-TR" b="1" dirty="0" smtClean="0"/>
            </a:br>
            <a:r>
              <a:rPr lang="tr-TR" b="1" dirty="0" smtClean="0"/>
              <a:t/>
            </a:r>
            <a:br>
              <a:rPr lang="tr-TR" b="1" dirty="0" smtClean="0"/>
            </a:br>
            <a:r>
              <a:rPr lang="tr-TR" b="1" dirty="0" smtClean="0">
                <a:solidFill>
                  <a:schemeClr val="bg2">
                    <a:lumMod val="75000"/>
                  </a:schemeClr>
                </a:solidFill>
              </a:rPr>
              <a:t>Kişisel Özellikler</a:t>
            </a:r>
          </a:p>
          <a:p>
            <a:pPr fontAlgn="base"/>
            <a:r>
              <a:rPr lang="tr-TR" b="1" dirty="0" smtClean="0"/>
              <a:t>Fizik öğrenimi görmek isteyenlerin; fizik, matematik, kimya gibi temel bilimler alanlarına ilgili ve bu alanlarda başarılı, dikkatli, gözlemci ve analitik düşünme gücüne sahip, üretken bireyler olmaları gerekir. </a:t>
            </a:r>
            <a:br>
              <a:rPr lang="tr-TR" b="1" dirty="0" smtClean="0"/>
            </a:br>
            <a:r>
              <a:rPr lang="tr-TR" b="1" dirty="0" smtClean="0"/>
              <a:t/>
            </a:r>
            <a:br>
              <a:rPr lang="tr-TR" b="1" dirty="0" smtClean="0"/>
            </a:br>
            <a:r>
              <a:rPr lang="tr-TR" b="1" dirty="0" smtClean="0">
                <a:solidFill>
                  <a:schemeClr val="bg2">
                    <a:lumMod val="75000"/>
                  </a:schemeClr>
                </a:solidFill>
              </a:rPr>
              <a:t>Dersler ve Eğitim Süreleri</a:t>
            </a:r>
          </a:p>
          <a:p>
            <a:pPr fontAlgn="base"/>
            <a:r>
              <a:rPr lang="tr-TR" b="1" dirty="0" smtClean="0"/>
              <a:t>Fizik Programının dört yıllık öğretim süresinin ilk iki yılında Temel Fizik, Matematik, Kimya gibi dersler verilir. Son iki yılda ise daha geniş ve ileri düzeyde fizik bilgilerini içeren derslerden oluşan bir program uygulanır. Öğrenciler, eğitimleri süresince temel fizik kanunları, mekanik, elektrik ve manyetizma, termodinamik, titreşim ve dalgalar, optik, atom, moleküller ve nükleer olayların anlaşılma ve yorumlanmasını sağlayan kuantum fiziği kanunlarını öğrenirler. Bu konuları öğrenebilmek için yüksek düzeyde matematik bilgisi gereklidir. Kuramsal olarak öğrendikleri bu konuların laboratuar uygulamalarını da yaparlar. </a:t>
            </a:r>
            <a:br>
              <a:rPr lang="tr-TR" b="1" dirty="0" smtClean="0"/>
            </a:br>
            <a:r>
              <a:rPr lang="tr-TR" b="1" dirty="0" smtClean="0"/>
              <a:t/>
            </a:r>
            <a:br>
              <a:rPr lang="tr-TR" b="1" dirty="0" smtClean="0"/>
            </a:br>
            <a:r>
              <a:rPr lang="tr-TR" b="1" dirty="0" smtClean="0">
                <a:solidFill>
                  <a:schemeClr val="bg2">
                    <a:lumMod val="75000"/>
                  </a:schemeClr>
                </a:solidFill>
              </a:rPr>
              <a:t>Sosyal Statü ve Unvanlar</a:t>
            </a:r>
          </a:p>
          <a:p>
            <a:pPr fontAlgn="base"/>
            <a:r>
              <a:rPr lang="tr-TR" b="1" dirty="0" smtClean="0"/>
              <a:t>Mezunlara "Fizikçi" unvanı verilir. Bir fizikçinin işi, araştırılacak olan problemi çözümleyip son safhada sonucunu derleyip rapor etmektir. Fizikçi bu işi yaparken de öncelikli olarak, araştırma konusunu ve yöntemini belirler, gözlem ve deneyler yapar, araştırılacak olan problemi çözümler ve sonuçlarını rapor eder. </a:t>
            </a:r>
            <a:br>
              <a:rPr lang="tr-TR" b="1" dirty="0" smtClean="0"/>
            </a:br>
            <a:r>
              <a:rPr lang="tr-TR" b="1" dirty="0" smtClean="0"/>
              <a:t/>
            </a:r>
            <a:br>
              <a:rPr lang="tr-TR" b="1" dirty="0" smtClean="0"/>
            </a:br>
            <a:r>
              <a:rPr lang="tr-TR" b="1" dirty="0" smtClean="0">
                <a:solidFill>
                  <a:schemeClr val="bg2">
                    <a:lumMod val="75000"/>
                  </a:schemeClr>
                </a:solidFill>
              </a:rPr>
              <a:t>Çalışma Sahaları</a:t>
            </a:r>
          </a:p>
          <a:p>
            <a:r>
              <a:rPr lang="tr-TR" b="1" dirty="0" smtClean="0"/>
              <a:t>Ülkemizde endüstri henüz fizik alanındaki temel araştırmaları destekleyecek kadar gelişmediğinden fizikçilerin özel sektörde iş bulabilmeleri oldukça zordur. Lisans düzeyinde eğitim gören ve tezsiz yüksek lisans uygulamasına katılarak "Öğretmenlik Sertifikası" alanlar liselerde ve özel dershanelerde öğretmen olabilirler. Ayrıca özel bir kurs gördükten sonra bilgisayar programcısı olarak çalışan mezunlar da vardır. Türkiye Atom Enerjisi Kurumunun fizik laboratuarlarında, Enerji ve Tabii Kaynaklar Bakanlığı ile Sanayi ve Ticaret Bakanlığının çeşitli kuruluşlarında araştırmacı olarak iş bulabilirler, ASELSAN (Askeri Elektronik Sanayi), Türk Telekom gibi kurumlarda, resmi ve özel TV kurumlarında teknik eleman olarak çalışabilirler. Ayrıca, teknik bilgi gerektiren mekanik ve elektronik tıp cihazlarının yapımı, bakım ve onarımı ile pazarlanması ile ilgili işlerde de çalışmaktadırlar.</a:t>
            </a:r>
            <a:endParaRPr lang="tr-TR"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izik.com_.jpg"/>
          <p:cNvPicPr>
            <a:picLocks noGrp="1" noChangeAspect="1"/>
          </p:cNvPicPr>
          <p:nvPr>
            <p:ph sz="quarter" idx="1"/>
          </p:nvPr>
        </p:nvPicPr>
        <p:blipFill>
          <a:blip r:embed="rId2" cstate="print"/>
          <a:stretch>
            <a:fillRect/>
          </a:stretch>
        </p:blipFill>
        <p:spPr>
          <a:xfrm>
            <a:off x="0" y="0"/>
            <a:ext cx="9144000" cy="4653136"/>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Orta Doğu Teknik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79000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336,268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Boğaziçi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29600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410,499</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Gaziantep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Uludağ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MF-2</a:t>
                      </a:r>
                    </a:p>
                  </a:txBody>
                  <a:tcPr marL="9525" marR="9525" marT="9525" marB="0" anchor="ctr"/>
                </a:tc>
                <a:tc>
                  <a:txBody>
                    <a:bodyPr/>
                    <a:lstStyle/>
                    <a:p>
                      <a:pPr algn="ctr" fontAlgn="ctr"/>
                      <a:r>
                        <a:rPr lang="tr-TR" sz="1100" b="0" i="0" u="none" strike="noStrike">
                          <a:solidFill>
                            <a:srgbClr val="000000"/>
                          </a:solidFill>
                          <a:latin typeface="Arial Black" pitchFamily="34" charset="0"/>
                        </a:rPr>
                        <a:t>246000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224,106</a:t>
                      </a:r>
                    </a:p>
                  </a:txBody>
                  <a:tcPr marL="9525" marR="9525" marT="9525" marB="0" anchor="ct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428625">
                <a:tc>
                  <a:txBody>
                    <a:bodyPr/>
                    <a:lstStyle/>
                    <a:p>
                      <a:pPr algn="ctr" fontAlgn="t"/>
                      <a:r>
                        <a:rPr lang="tr-TR" sz="1100" b="1" dirty="0" err="1">
                          <a:hlinkClick r:id="rId2" action="ppaction://hlinksldjump"/>
                        </a:rPr>
                        <a:t>Ünvan</a:t>
                      </a:r>
                      <a:endParaRPr lang="tr-TR" sz="1100" b="1" dirty="0"/>
                    </a:p>
                  </a:txBody>
                  <a:tcPr marL="47625" marR="47625" marT="76200" marB="76200"/>
                </a:tc>
                <a:tc>
                  <a:txBody>
                    <a:bodyPr/>
                    <a:lstStyle/>
                    <a:p>
                      <a:pPr algn="ctr" fontAlgn="t"/>
                      <a:r>
                        <a:rPr lang="tr-TR" sz="1100" b="1"/>
                        <a:t>Yıl</a:t>
                      </a:r>
                    </a:p>
                  </a:txBody>
                  <a:tcPr marL="47625" marR="47625" marT="76200" marB="76200"/>
                </a:tc>
                <a:tc>
                  <a:txBody>
                    <a:bodyPr/>
                    <a:lstStyle/>
                    <a:p>
                      <a:pPr algn="ctr" fontAlgn="t"/>
                      <a:r>
                        <a:rPr lang="tr-TR" sz="1100" b="1"/>
                        <a:t>Kontenjan</a:t>
                      </a:r>
                    </a:p>
                  </a:txBody>
                  <a:tcPr marL="47625" marR="47625" marT="76200" marB="76200"/>
                </a:tc>
                <a:tc>
                  <a:txBody>
                    <a:bodyPr/>
                    <a:lstStyle/>
                    <a:p>
                      <a:pPr algn="ctr" fontAlgn="t"/>
                      <a:r>
                        <a:rPr lang="tr-TR" sz="1100" b="1"/>
                        <a:t>Boş Kadro</a:t>
                      </a:r>
                    </a:p>
                  </a:txBody>
                  <a:tcPr marL="47625" marR="47625" marT="76200" marB="76200"/>
                </a:tc>
                <a:tc>
                  <a:txBody>
                    <a:bodyPr/>
                    <a:lstStyle/>
                    <a:p>
                      <a:pPr algn="ctr" fontAlgn="t"/>
                      <a:r>
                        <a:rPr lang="tr-TR" sz="1100" b="1"/>
                        <a:t>Min.Puan</a:t>
                      </a:r>
                    </a:p>
                  </a:txBody>
                  <a:tcPr marL="47625" marR="47625" marT="76200" marB="76200"/>
                </a:tc>
                <a:tc>
                  <a:txBody>
                    <a:bodyPr/>
                    <a:lstStyle/>
                    <a:p>
                      <a:pPr algn="ctr" fontAlgn="t"/>
                      <a:r>
                        <a:rPr lang="tr-TR" sz="1100" b="1"/>
                        <a:t>Max.Puan</a:t>
                      </a:r>
                    </a:p>
                  </a:txBody>
                  <a:tcPr marL="47625" marR="47625" marT="76200" marB="76200"/>
                </a:tc>
              </a:tr>
              <a:tr h="428625">
                <a:tc>
                  <a:txBody>
                    <a:bodyPr/>
                    <a:lstStyle/>
                    <a:p>
                      <a:pPr algn="ctr" fontAlgn="ctr"/>
                      <a:endParaRPr lang="tr-TR" sz="1100" b="1" dirty="0"/>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106</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77.668</a:t>
                      </a:r>
                    </a:p>
                  </a:txBody>
                  <a:tcPr marL="47625" marR="47625" marT="47625" marB="47625" anchor="ctr">
                    <a:solidFill>
                      <a:srgbClr val="92D050"/>
                    </a:solidFill>
                  </a:tcPr>
                </a:tc>
                <a:tc>
                  <a:txBody>
                    <a:bodyPr/>
                    <a:lstStyle/>
                    <a:p>
                      <a:pPr algn="ctr" fontAlgn="ctr"/>
                      <a:r>
                        <a:rPr lang="tr-TR" sz="1100" b="1" dirty="0"/>
                        <a:t>97.215</a:t>
                      </a:r>
                    </a:p>
                  </a:txBody>
                  <a:tcPr marL="47625" marR="47625" marT="47625" marB="47625" anchor="ctr">
                    <a:solidFill>
                      <a:srgbClr val="92D050"/>
                    </a:solidFill>
                  </a:tcPr>
                </a:tc>
              </a:tr>
              <a:tr h="428625">
                <a:tc>
                  <a:txBody>
                    <a:bodyPr/>
                    <a:lstStyle/>
                    <a:p>
                      <a:pPr algn="ctr" fontAlgn="ctr"/>
                      <a:r>
                        <a:rPr lang="tr-TR" sz="1100"/>
                        <a:t>Çözümleyici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15</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89.296</a:t>
                      </a:r>
                    </a:p>
                  </a:txBody>
                  <a:tcPr marL="47625" marR="47625" marT="47625" marB="47625" anchor="ctr"/>
                </a:tc>
                <a:tc>
                  <a:txBody>
                    <a:bodyPr/>
                    <a:lstStyle/>
                    <a:p>
                      <a:pPr algn="ctr" fontAlgn="ctr"/>
                      <a:r>
                        <a:rPr lang="tr-TR" sz="1100"/>
                        <a:t>95.358</a:t>
                      </a:r>
                    </a:p>
                  </a:txBody>
                  <a:tcPr marL="47625" marR="47625" marT="47625" marB="47625" anchor="ctr"/>
                </a:tc>
              </a:tr>
              <a:tr h="428625">
                <a:tc>
                  <a:txBody>
                    <a:bodyPr/>
                    <a:lstStyle/>
                    <a:p>
                      <a:pPr algn="ctr" fontAlgn="ctr"/>
                      <a:r>
                        <a:rPr lang="tr-TR" sz="1100"/>
                        <a:t>Çözümleyici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6</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89.132</a:t>
                      </a:r>
                    </a:p>
                  </a:txBody>
                  <a:tcPr marL="47625" marR="47625" marT="47625" marB="47625" anchor="ctr"/>
                </a:tc>
                <a:tc>
                  <a:txBody>
                    <a:bodyPr/>
                    <a:lstStyle/>
                    <a:p>
                      <a:pPr algn="ctr" fontAlgn="ctr"/>
                      <a:r>
                        <a:rPr lang="tr-TR" sz="1100"/>
                        <a:t>93.910</a:t>
                      </a:r>
                    </a:p>
                  </a:txBody>
                  <a:tcPr marL="47625" marR="47625" marT="47625" marB="47625" anchor="ctr"/>
                </a:tc>
              </a:tr>
              <a:tr h="428625">
                <a:tc>
                  <a:txBody>
                    <a:bodyPr/>
                    <a:lstStyle/>
                    <a:p>
                      <a:pPr algn="ctr" fontAlgn="ctr"/>
                      <a:r>
                        <a:rPr lang="tr-TR" sz="1100"/>
                        <a:t>Çözümleyici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30</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87.066</a:t>
                      </a:r>
                    </a:p>
                  </a:txBody>
                  <a:tcPr marL="47625" marR="47625" marT="47625" marB="47625" anchor="ctr"/>
                </a:tc>
                <a:tc>
                  <a:txBody>
                    <a:bodyPr/>
                    <a:lstStyle/>
                    <a:p>
                      <a:pPr algn="ctr" fontAlgn="ctr"/>
                      <a:r>
                        <a:rPr lang="tr-TR" sz="1100"/>
                        <a:t>95.440</a:t>
                      </a:r>
                    </a:p>
                  </a:txBody>
                  <a:tcPr marL="47625" marR="47625" marT="47625" marB="47625" anchor="ctr"/>
                </a:tc>
              </a:tr>
              <a:tr h="428625">
                <a:tc>
                  <a:txBody>
                    <a:bodyPr/>
                    <a:lstStyle/>
                    <a:p>
                      <a:pPr algn="ctr" fontAlgn="ctr"/>
                      <a:r>
                        <a:rPr lang="tr-TR" sz="1100" b="1" dirty="0"/>
                        <a:t>Çözümleyici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51</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87.066</a:t>
                      </a:r>
                    </a:p>
                  </a:txBody>
                  <a:tcPr marL="47625" marR="47625" marT="47625" marB="47625" anchor="ctr">
                    <a:solidFill>
                      <a:srgbClr val="92D050"/>
                    </a:solidFill>
                  </a:tcPr>
                </a:tc>
                <a:tc>
                  <a:txBody>
                    <a:bodyPr/>
                    <a:lstStyle/>
                    <a:p>
                      <a:pPr algn="ctr" fontAlgn="ctr"/>
                      <a:r>
                        <a:rPr lang="tr-TR" sz="1100" b="1" dirty="0"/>
                        <a:t>95.440</a:t>
                      </a:r>
                    </a:p>
                  </a:txBody>
                  <a:tcPr marL="47625" marR="47625" marT="47625" marB="47625" anchor="ctr">
                    <a:solidFill>
                      <a:srgbClr val="92D050"/>
                    </a:solidFill>
                  </a:tcPr>
                </a:tc>
              </a:tr>
              <a:tr h="428625">
                <a:tc>
                  <a:txBody>
                    <a:bodyPr/>
                    <a:lstStyle/>
                    <a:p>
                      <a:pPr algn="ctr" fontAlgn="ctr"/>
                      <a:r>
                        <a:rPr lang="tr-TR" sz="1100"/>
                        <a:t>Fizikçi</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1</a:t>
                      </a:r>
                    </a:p>
                  </a:txBody>
                  <a:tcPr marL="47625" marR="47625" marT="47625" marB="47625" anchor="ctr"/>
                </a:tc>
                <a:tc>
                  <a:txBody>
                    <a:bodyPr/>
                    <a:lstStyle/>
                    <a:p>
                      <a:pPr algn="ctr" fontAlgn="ctr"/>
                      <a:r>
                        <a:rPr lang="tr-TR" sz="1100" dirty="0"/>
                        <a:t>-</a:t>
                      </a:r>
                    </a:p>
                  </a:txBody>
                  <a:tcPr marL="47625" marR="47625" marT="47625" marB="47625" anchor="ctr"/>
                </a:tc>
                <a:tc>
                  <a:txBody>
                    <a:bodyPr/>
                    <a:lstStyle/>
                    <a:p>
                      <a:pPr algn="ctr" fontAlgn="ctr"/>
                      <a:r>
                        <a:rPr lang="tr-TR" sz="1100" dirty="0"/>
                        <a:t>89.593</a:t>
                      </a:r>
                    </a:p>
                  </a:txBody>
                  <a:tcPr marL="47625" marR="47625" marT="47625" marB="47625" anchor="ctr"/>
                </a:tc>
                <a:tc>
                  <a:txBody>
                    <a:bodyPr/>
                    <a:lstStyle/>
                    <a:p>
                      <a:pPr algn="ctr" fontAlgn="ctr"/>
                      <a:r>
                        <a:rPr lang="tr-TR" sz="1100"/>
                        <a:t>89.593</a:t>
                      </a:r>
                    </a:p>
                  </a:txBody>
                  <a:tcPr marL="47625" marR="47625" marT="47625" marB="47625" anchor="ctr"/>
                </a:tc>
              </a:tr>
              <a:tr h="428625">
                <a:tc>
                  <a:txBody>
                    <a:bodyPr/>
                    <a:lstStyle/>
                    <a:p>
                      <a:pPr algn="ctr" fontAlgn="ctr"/>
                      <a:r>
                        <a:rPr lang="tr-TR" sz="1100"/>
                        <a:t>Fizikçi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91.344</a:t>
                      </a:r>
                    </a:p>
                  </a:txBody>
                  <a:tcPr marL="47625" marR="47625" marT="47625" marB="47625" anchor="ctr"/>
                </a:tc>
                <a:tc>
                  <a:txBody>
                    <a:bodyPr/>
                    <a:lstStyle/>
                    <a:p>
                      <a:pPr algn="ctr" fontAlgn="ctr"/>
                      <a:r>
                        <a:rPr lang="tr-TR" sz="1100"/>
                        <a:t>97.215</a:t>
                      </a:r>
                    </a:p>
                  </a:txBody>
                  <a:tcPr marL="47625" marR="47625" marT="47625" marB="47625" anchor="ctr"/>
                </a:tc>
              </a:tr>
              <a:tr h="428625">
                <a:tc>
                  <a:txBody>
                    <a:bodyPr/>
                    <a:lstStyle/>
                    <a:p>
                      <a:pPr algn="ctr" fontAlgn="ctr"/>
                      <a:r>
                        <a:rPr lang="tr-TR" sz="1100"/>
                        <a:t>Fizikçi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4</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93.364</a:t>
                      </a:r>
                    </a:p>
                  </a:txBody>
                  <a:tcPr marL="47625" marR="47625" marT="47625" marB="47625" anchor="ctr"/>
                </a:tc>
                <a:tc>
                  <a:txBody>
                    <a:bodyPr/>
                    <a:lstStyle/>
                    <a:p>
                      <a:pPr algn="ctr" fontAlgn="ctr"/>
                      <a:r>
                        <a:rPr lang="tr-TR" sz="1100"/>
                        <a:t>97.187</a:t>
                      </a:r>
                    </a:p>
                  </a:txBody>
                  <a:tcPr marL="47625" marR="47625" marT="47625" marB="47625" anchor="ctr"/>
                </a:tc>
              </a:tr>
              <a:tr h="428625">
                <a:tc>
                  <a:txBody>
                    <a:bodyPr/>
                    <a:lstStyle/>
                    <a:p>
                      <a:pPr algn="ctr" fontAlgn="ctr"/>
                      <a:r>
                        <a:rPr lang="tr-TR" sz="1100" b="1" dirty="0"/>
                        <a:t>Fizikçi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10</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89.593</a:t>
                      </a:r>
                    </a:p>
                  </a:txBody>
                  <a:tcPr marL="47625" marR="47625" marT="47625" marB="47625" anchor="ctr">
                    <a:solidFill>
                      <a:srgbClr val="92D050"/>
                    </a:solidFill>
                  </a:tcPr>
                </a:tc>
                <a:tc>
                  <a:txBody>
                    <a:bodyPr/>
                    <a:lstStyle/>
                    <a:p>
                      <a:pPr algn="ctr" fontAlgn="ctr"/>
                      <a:r>
                        <a:rPr lang="tr-TR" sz="1100" b="1" dirty="0"/>
                        <a:t>97.215</a:t>
                      </a:r>
                    </a:p>
                  </a:txBody>
                  <a:tcPr marL="47625" marR="47625" marT="47625" marB="47625" anchor="ctr">
                    <a:solidFill>
                      <a:srgbClr val="92D050"/>
                    </a:solidFill>
                  </a:tcPr>
                </a:tc>
              </a:tr>
              <a:tr h="428625">
                <a:tc>
                  <a:txBody>
                    <a:bodyPr/>
                    <a:lstStyle/>
                    <a:p>
                      <a:pPr algn="ctr" fontAlgn="ctr"/>
                      <a:r>
                        <a:rPr lang="tr-TR" sz="1100"/>
                        <a:t>Programcı</a:t>
                      </a:r>
                    </a:p>
                  </a:txBody>
                  <a:tcPr marL="47625" marR="47625" marT="47625" marB="47625" anchor="ctr"/>
                </a:tc>
                <a:tc>
                  <a:txBody>
                    <a:bodyPr/>
                    <a:lstStyle/>
                    <a:p>
                      <a:pPr algn="ctr" fontAlgn="ctr"/>
                      <a:r>
                        <a:rPr lang="tr-TR" sz="1100"/>
                        <a:t>2015</a:t>
                      </a:r>
                    </a:p>
                  </a:txBody>
                  <a:tcPr marL="47625" marR="47625" marT="47625" marB="47625" anchor="ctr"/>
                </a:tc>
                <a:tc>
                  <a:txBody>
                    <a:bodyPr/>
                    <a:lstStyle/>
                    <a:p>
                      <a:pPr algn="ctr" fontAlgn="ctr"/>
                      <a:r>
                        <a:rPr lang="tr-TR" sz="1100"/>
                        <a:t>8</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87.150</a:t>
                      </a:r>
                    </a:p>
                  </a:txBody>
                  <a:tcPr marL="47625" marR="47625" marT="47625" marB="47625" anchor="ctr"/>
                </a:tc>
                <a:tc>
                  <a:txBody>
                    <a:bodyPr/>
                    <a:lstStyle/>
                    <a:p>
                      <a:pPr algn="ctr" fontAlgn="ctr"/>
                      <a:r>
                        <a:rPr lang="tr-TR" sz="1100"/>
                        <a:t>94.865</a:t>
                      </a:r>
                    </a:p>
                  </a:txBody>
                  <a:tcPr marL="47625" marR="47625" marT="47625" marB="47625" anchor="ctr"/>
                </a:tc>
              </a:tr>
              <a:tr h="428625">
                <a:tc>
                  <a:txBody>
                    <a:bodyPr/>
                    <a:lstStyle/>
                    <a:p>
                      <a:pPr algn="ctr" fontAlgn="ctr"/>
                      <a:r>
                        <a:rPr lang="tr-TR" sz="1100" b="1" dirty="0"/>
                        <a:t>Programcı</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8</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87.150</a:t>
                      </a:r>
                    </a:p>
                  </a:txBody>
                  <a:tcPr marL="47625" marR="47625" marT="47625" marB="47625" anchor="ctr">
                    <a:solidFill>
                      <a:srgbClr val="92D050"/>
                    </a:solidFill>
                  </a:tcPr>
                </a:tc>
                <a:tc>
                  <a:txBody>
                    <a:bodyPr/>
                    <a:lstStyle/>
                    <a:p>
                      <a:pPr algn="ctr" fontAlgn="ctr"/>
                      <a:r>
                        <a:rPr lang="tr-TR" sz="1100" b="1" dirty="0"/>
                        <a:t>94.865</a:t>
                      </a:r>
                    </a:p>
                  </a:txBody>
                  <a:tcPr marL="47625" marR="47625" marT="47625" marB="47625" anchor="ctr">
                    <a:solidFill>
                      <a:srgbClr val="92D050"/>
                    </a:solidFill>
                  </a:tcPr>
                </a:tc>
              </a:tr>
              <a:tr h="428625">
                <a:tc>
                  <a:txBody>
                    <a:bodyPr/>
                    <a:lstStyle/>
                    <a:p>
                      <a:pPr algn="ctr" fontAlgn="ctr"/>
                      <a:r>
                        <a:rPr lang="tr-TR" sz="1100"/>
                        <a:t>Sağlık Fizikçisi</a:t>
                      </a:r>
                    </a:p>
                  </a:txBody>
                  <a:tcPr marL="47625" marR="47625" marT="47625" marB="47625" anchor="ctr"/>
                </a:tc>
                <a:tc>
                  <a:txBody>
                    <a:bodyPr/>
                    <a:lstStyle/>
                    <a:p>
                      <a:pPr algn="ctr" fontAlgn="ctr"/>
                      <a:r>
                        <a:rPr lang="tr-TR" sz="1100"/>
                        <a:t>2014</a:t>
                      </a:r>
                    </a:p>
                  </a:txBody>
                  <a:tcPr marL="47625" marR="47625" marT="47625" marB="47625" anchor="ctr"/>
                </a:tc>
                <a:tc>
                  <a:txBody>
                    <a:bodyPr/>
                    <a:lstStyle/>
                    <a:p>
                      <a:pPr algn="ctr" fontAlgn="ctr"/>
                      <a:r>
                        <a:rPr lang="tr-TR" sz="1100"/>
                        <a:t>9</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84.637</a:t>
                      </a:r>
                    </a:p>
                  </a:txBody>
                  <a:tcPr marL="47625" marR="47625" marT="47625" marB="47625" anchor="ctr"/>
                </a:tc>
                <a:tc>
                  <a:txBody>
                    <a:bodyPr/>
                    <a:lstStyle/>
                    <a:p>
                      <a:pPr algn="ctr" fontAlgn="ctr"/>
                      <a:r>
                        <a:rPr lang="tr-TR" sz="1100"/>
                        <a:t>91.240</a:t>
                      </a:r>
                    </a:p>
                  </a:txBody>
                  <a:tcPr marL="47625" marR="47625" marT="47625" marB="47625" anchor="ctr"/>
                </a:tc>
              </a:tr>
              <a:tr h="428625">
                <a:tc>
                  <a:txBody>
                    <a:bodyPr/>
                    <a:lstStyle/>
                    <a:p>
                      <a:pPr algn="ctr" fontAlgn="ctr"/>
                      <a:r>
                        <a:rPr lang="tr-TR" sz="1100"/>
                        <a:t>Sağlık Fizikçisi</a:t>
                      </a:r>
                    </a:p>
                  </a:txBody>
                  <a:tcPr marL="47625" marR="47625" marT="47625" marB="47625" anchor="ctr"/>
                </a:tc>
                <a:tc>
                  <a:txBody>
                    <a:bodyPr/>
                    <a:lstStyle/>
                    <a:p>
                      <a:pPr algn="ctr" fontAlgn="ctr"/>
                      <a:r>
                        <a:rPr lang="tr-TR" sz="1100"/>
                        <a:t>2013</a:t>
                      </a:r>
                    </a:p>
                  </a:txBody>
                  <a:tcPr marL="47625" marR="47625" marT="47625" marB="47625" anchor="ctr"/>
                </a:tc>
                <a:tc>
                  <a:txBody>
                    <a:bodyPr/>
                    <a:lstStyle/>
                    <a:p>
                      <a:pPr algn="ctr" fontAlgn="ctr"/>
                      <a:r>
                        <a:rPr lang="tr-TR" sz="1100"/>
                        <a:t>3</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81.366</a:t>
                      </a:r>
                    </a:p>
                  </a:txBody>
                  <a:tcPr marL="47625" marR="47625" marT="47625" marB="47625" anchor="ctr"/>
                </a:tc>
                <a:tc>
                  <a:txBody>
                    <a:bodyPr/>
                    <a:lstStyle/>
                    <a:p>
                      <a:pPr algn="ctr" fontAlgn="ctr"/>
                      <a:r>
                        <a:rPr lang="tr-TR" sz="1100"/>
                        <a:t>84.369</a:t>
                      </a:r>
                    </a:p>
                  </a:txBody>
                  <a:tcPr marL="47625" marR="47625" marT="47625" marB="47625" anchor="ctr"/>
                </a:tc>
              </a:tr>
              <a:tr h="428625">
                <a:tc>
                  <a:txBody>
                    <a:bodyPr/>
                    <a:lstStyle/>
                    <a:p>
                      <a:pPr algn="ctr" fontAlgn="ctr"/>
                      <a:r>
                        <a:rPr lang="tr-TR" sz="1100"/>
                        <a:t>Sağlık Fizikçisi</a:t>
                      </a:r>
                    </a:p>
                  </a:txBody>
                  <a:tcPr marL="47625" marR="47625" marT="47625" marB="47625" anchor="ctr"/>
                </a:tc>
                <a:tc>
                  <a:txBody>
                    <a:bodyPr/>
                    <a:lstStyle/>
                    <a:p>
                      <a:pPr algn="ctr" fontAlgn="ctr"/>
                      <a:r>
                        <a:rPr lang="tr-TR" sz="1100"/>
                        <a:t>2012</a:t>
                      </a:r>
                    </a:p>
                  </a:txBody>
                  <a:tcPr marL="47625" marR="47625" marT="47625" marB="47625" anchor="ctr"/>
                </a:tc>
                <a:tc>
                  <a:txBody>
                    <a:bodyPr/>
                    <a:lstStyle/>
                    <a:p>
                      <a:pPr algn="ctr" fontAlgn="ctr"/>
                      <a:r>
                        <a:rPr lang="tr-TR" sz="1100"/>
                        <a:t>25</a:t>
                      </a:r>
                    </a:p>
                  </a:txBody>
                  <a:tcPr marL="47625" marR="47625" marT="47625" marB="47625" anchor="ctr"/>
                </a:tc>
                <a:tc>
                  <a:txBody>
                    <a:bodyPr/>
                    <a:lstStyle/>
                    <a:p>
                      <a:pPr algn="ctr" fontAlgn="ctr"/>
                      <a:r>
                        <a:rPr lang="tr-TR" sz="1100"/>
                        <a:t>-</a:t>
                      </a:r>
                    </a:p>
                  </a:txBody>
                  <a:tcPr marL="47625" marR="47625" marT="47625" marB="47625" anchor="ctr"/>
                </a:tc>
                <a:tc>
                  <a:txBody>
                    <a:bodyPr/>
                    <a:lstStyle/>
                    <a:p>
                      <a:pPr algn="ctr" fontAlgn="ctr"/>
                      <a:r>
                        <a:rPr lang="tr-TR" sz="1100"/>
                        <a:t>77.668</a:t>
                      </a:r>
                    </a:p>
                  </a:txBody>
                  <a:tcPr marL="47625" marR="47625" marT="47625" marB="47625" anchor="ctr"/>
                </a:tc>
                <a:tc>
                  <a:txBody>
                    <a:bodyPr/>
                    <a:lstStyle/>
                    <a:p>
                      <a:pPr algn="ctr" fontAlgn="ctr"/>
                      <a:r>
                        <a:rPr lang="tr-TR" sz="1100"/>
                        <a:t>90.416</a:t>
                      </a:r>
                    </a:p>
                  </a:txBody>
                  <a:tcPr marL="47625" marR="47625" marT="47625" marB="47625" anchor="ctr"/>
                </a:tc>
              </a:tr>
              <a:tr h="428625">
                <a:tc>
                  <a:txBody>
                    <a:bodyPr/>
                    <a:lstStyle/>
                    <a:p>
                      <a:pPr algn="ctr" fontAlgn="ctr"/>
                      <a:r>
                        <a:rPr lang="tr-TR" sz="1100" b="1" dirty="0"/>
                        <a:t>Sağlık Fizikçisi</a:t>
                      </a:r>
                    </a:p>
                  </a:txBody>
                  <a:tcPr marL="47625" marR="47625" marT="47625" marB="47625" anchor="ctr">
                    <a:solidFill>
                      <a:srgbClr val="92D050"/>
                    </a:solidFill>
                  </a:tcPr>
                </a:tc>
                <a:tc>
                  <a:txBody>
                    <a:bodyPr/>
                    <a:lstStyle/>
                    <a:p>
                      <a:pPr algn="ctr" fontAlgn="ctr"/>
                      <a:r>
                        <a:rPr lang="tr-TR" sz="1100" b="1" dirty="0"/>
                        <a:t>Yıllar Toplamı</a:t>
                      </a:r>
                    </a:p>
                  </a:txBody>
                  <a:tcPr marL="47625" marR="47625" marT="47625" marB="47625" anchor="ctr">
                    <a:solidFill>
                      <a:srgbClr val="92D050"/>
                    </a:solidFill>
                  </a:tcPr>
                </a:tc>
                <a:tc>
                  <a:txBody>
                    <a:bodyPr/>
                    <a:lstStyle/>
                    <a:p>
                      <a:pPr algn="ctr" fontAlgn="ctr"/>
                      <a:r>
                        <a:rPr lang="tr-TR" sz="1100" b="1" dirty="0"/>
                        <a:t>37</a:t>
                      </a:r>
                    </a:p>
                  </a:txBody>
                  <a:tcPr marL="47625" marR="47625" marT="47625" marB="47625" anchor="ctr">
                    <a:solidFill>
                      <a:srgbClr val="92D050"/>
                    </a:solidFill>
                  </a:tcPr>
                </a:tc>
                <a:tc>
                  <a:txBody>
                    <a:bodyPr/>
                    <a:lstStyle/>
                    <a:p>
                      <a:pPr algn="ctr" fontAlgn="ctr"/>
                      <a:r>
                        <a:rPr lang="tr-TR" sz="1100" b="1" dirty="0"/>
                        <a:t>-</a:t>
                      </a:r>
                    </a:p>
                  </a:txBody>
                  <a:tcPr marL="47625" marR="47625" marT="47625" marB="47625" anchor="ctr">
                    <a:solidFill>
                      <a:srgbClr val="92D050"/>
                    </a:solidFill>
                  </a:tcPr>
                </a:tc>
                <a:tc>
                  <a:txBody>
                    <a:bodyPr/>
                    <a:lstStyle/>
                    <a:p>
                      <a:pPr algn="ctr" fontAlgn="ctr"/>
                      <a:r>
                        <a:rPr lang="tr-TR" sz="1100" b="1" dirty="0"/>
                        <a:t>77.668</a:t>
                      </a:r>
                    </a:p>
                  </a:txBody>
                  <a:tcPr marL="47625" marR="47625" marT="47625" marB="47625" anchor="ctr">
                    <a:solidFill>
                      <a:srgbClr val="92D050"/>
                    </a:solidFill>
                  </a:tcPr>
                </a:tc>
                <a:tc>
                  <a:txBody>
                    <a:bodyPr/>
                    <a:lstStyle/>
                    <a:p>
                      <a:pPr algn="ctr" fontAlgn="ctr"/>
                      <a:r>
                        <a:rPr lang="tr-TR" sz="1100" b="1" dirty="0"/>
                        <a:t>91.240</a:t>
                      </a:r>
                    </a:p>
                  </a:txBody>
                  <a:tcPr marL="47625" marR="47625" marT="47625" marB="47625" anchor="ctr">
                    <a:solidFill>
                      <a:srgbClr val="92D050"/>
                    </a:solidFill>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1 Başlık"/>
          <p:cNvSpPr txBox="1">
            <a:spLocks/>
          </p:cNvSpPr>
          <p:nvPr/>
        </p:nvSpPr>
        <p:spPr>
          <a:xfrm>
            <a:off x="0" y="0"/>
            <a:ext cx="9144000" cy="1556792"/>
          </a:xfrm>
          <a:prstGeom prst="rect">
            <a:avLst/>
          </a:prstGeom>
        </p:spPr>
        <p:style>
          <a:lnRef idx="1">
            <a:schemeClr val="dk1"/>
          </a:lnRef>
          <a:fillRef idx="3">
            <a:schemeClr val="dk1"/>
          </a:fillRef>
          <a:effectRef idx="2">
            <a:schemeClr val="dk1"/>
          </a:effectRef>
          <a:fontRef idx="minor">
            <a:schemeClr val="lt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small" spc="0" normalizeH="0" baseline="0" noProof="0" smtClean="0">
                <a:ln>
                  <a:noFill/>
                </a:ln>
                <a:solidFill>
                  <a:schemeClr val="lt1"/>
                </a:solidFill>
                <a:effectLst/>
                <a:uLnTx/>
                <a:uFillTx/>
                <a:latin typeface="+mn-lt"/>
                <a:ea typeface="+mn-ea"/>
                <a:cs typeface="+mn-cs"/>
              </a:rPr>
              <a:t>2015 ağustos dönemi atama sonuçlarıdır</a:t>
            </a:r>
            <a:endParaRPr kumimoji="0" lang="tr-TR" sz="3000" b="1" i="0" u="none" strike="noStrike" kern="1200" cap="small" spc="0" normalizeH="0" baseline="0" noProof="0" dirty="0">
              <a:ln>
                <a:noFill/>
              </a:ln>
              <a:solidFill>
                <a:schemeClr val="lt1"/>
              </a:solidFill>
              <a:effectLst/>
              <a:uLnTx/>
              <a:uFillTx/>
              <a:latin typeface="+mn-lt"/>
              <a:ea typeface="+mn-ea"/>
              <a:cs typeface="+mn-cs"/>
            </a:endParaRPr>
          </a:p>
        </p:txBody>
      </p:sp>
      <p:graphicFrame>
        <p:nvGraphicFramePr>
          <p:cNvPr id="5" name="5 İçerik Yer Tutucusu"/>
          <p:cNvGraphicFramePr>
            <a:graphicFrameLocks/>
          </p:cNvGraphicFramePr>
          <p:nvPr/>
        </p:nvGraphicFramePr>
        <p:xfrm>
          <a:off x="0" y="1556792"/>
          <a:ext cx="9144000" cy="5301208"/>
        </p:xfrm>
        <a:graphic>
          <a:graphicData uri="http://schemas.openxmlformats.org/drawingml/2006/table">
            <a:tbl>
              <a:tblPr firstRow="1" bandRow="1">
                <a:tableStyleId>{073A0DAA-6AF3-43AB-8588-CEC1D06C72B9}</a:tableStyleId>
              </a:tblPr>
              <a:tblGrid>
                <a:gridCol w="3048000"/>
                <a:gridCol w="3048000"/>
                <a:gridCol w="3048000"/>
              </a:tblGrid>
              <a:tr h="2650604">
                <a:tc>
                  <a:txBody>
                    <a:bodyPr/>
                    <a:lstStyle/>
                    <a:p>
                      <a:pPr algn="ctr"/>
                      <a:endParaRPr lang="tr-TR" sz="2800" dirty="0" smtClean="0"/>
                    </a:p>
                    <a:p>
                      <a:pPr algn="ctr"/>
                      <a:endParaRPr lang="tr-TR" sz="2800" dirty="0" smtClean="0"/>
                    </a:p>
                    <a:p>
                      <a:pPr algn="ctr"/>
                      <a:r>
                        <a:rPr lang="tr-TR" sz="2800" dirty="0" smtClean="0">
                          <a:hlinkClick r:id="rId2" action="ppaction://hlinksldjump"/>
                        </a:rPr>
                        <a:t>BRANŞ</a:t>
                      </a:r>
                      <a:endParaRPr lang="tr-TR" sz="2800" dirty="0"/>
                    </a:p>
                  </a:txBody>
                  <a:tcPr/>
                </a:tc>
                <a:tc>
                  <a:txBody>
                    <a:bodyPr/>
                    <a:lstStyle/>
                    <a:p>
                      <a:endParaRPr lang="tr-TR" dirty="0" smtClean="0"/>
                    </a:p>
                    <a:p>
                      <a:endParaRPr lang="tr-TR" dirty="0" smtClean="0"/>
                    </a:p>
                    <a:p>
                      <a:endParaRPr lang="tr-TR" dirty="0" smtClean="0"/>
                    </a:p>
                    <a:p>
                      <a:pPr algn="ctr"/>
                      <a:r>
                        <a:rPr lang="tr-TR" sz="2000" dirty="0" smtClean="0"/>
                        <a:t>ATAMA</a:t>
                      </a:r>
                      <a:r>
                        <a:rPr lang="tr-TR" sz="2000" baseline="0" dirty="0" smtClean="0"/>
                        <a:t> PUANI</a:t>
                      </a:r>
                      <a:endParaRPr lang="tr-TR" sz="2000" dirty="0"/>
                    </a:p>
                  </a:txBody>
                  <a:tcPr/>
                </a:tc>
                <a:tc>
                  <a:txBody>
                    <a:bodyPr/>
                    <a:lstStyle/>
                    <a:p>
                      <a:endParaRPr lang="tr-TR" dirty="0" smtClean="0"/>
                    </a:p>
                    <a:p>
                      <a:endParaRPr lang="tr-TR" dirty="0" smtClean="0"/>
                    </a:p>
                    <a:p>
                      <a:endParaRPr lang="tr-TR" dirty="0" smtClean="0"/>
                    </a:p>
                    <a:p>
                      <a:pPr algn="ctr"/>
                      <a:r>
                        <a:rPr lang="tr-TR" sz="2400" dirty="0" smtClean="0"/>
                        <a:t>KONTENJAN</a:t>
                      </a:r>
                      <a:endParaRPr lang="tr-TR" sz="2400" dirty="0"/>
                    </a:p>
                  </a:txBody>
                  <a:tcPr/>
                </a:tc>
              </a:tr>
              <a:tr h="2650604">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2800" b="1" i="0" u="none" strike="noStrike" dirty="0" smtClean="0">
                          <a:solidFill>
                            <a:srgbClr val="333333"/>
                          </a:solidFill>
                          <a:latin typeface="Times New Roman"/>
                        </a:rPr>
                        <a:t>FİZİK</a:t>
                      </a:r>
                      <a:endParaRPr lang="tr-TR" sz="28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78,29805</a:t>
                      </a:r>
                      <a:endParaRPr lang="tr-TR" sz="3600" b="1" i="0" u="none" strike="noStrike" dirty="0">
                        <a:solidFill>
                          <a:srgbClr val="333333"/>
                        </a:solidFill>
                        <a:latin typeface="Times New Roman"/>
                      </a:endParaRPr>
                    </a:p>
                  </a:txBody>
                  <a:tcPr marL="9525" marR="9525" marT="9525" marB="0"/>
                </a:tc>
                <a:tc>
                  <a:txBody>
                    <a:bodyPr/>
                    <a:lstStyle/>
                    <a:p>
                      <a:pPr algn="ctr" fontAlgn="t"/>
                      <a:endParaRPr lang="tr-TR" sz="3600" b="1" i="0" u="none" strike="noStrike" dirty="0" smtClean="0">
                        <a:solidFill>
                          <a:srgbClr val="333333"/>
                        </a:solidFill>
                        <a:latin typeface="Times New Roman"/>
                      </a:endParaRPr>
                    </a:p>
                    <a:p>
                      <a:pPr algn="ctr" fontAlgn="t"/>
                      <a:endParaRPr lang="tr-TR" sz="3600" b="1" i="0" u="none" strike="noStrike" dirty="0" smtClean="0">
                        <a:solidFill>
                          <a:srgbClr val="333333"/>
                        </a:solidFill>
                        <a:latin typeface="Times New Roman"/>
                      </a:endParaRPr>
                    </a:p>
                    <a:p>
                      <a:pPr algn="ctr" fontAlgn="t"/>
                      <a:r>
                        <a:rPr lang="tr-TR" sz="3600" b="1" i="0" u="none" strike="noStrike" dirty="0" smtClean="0">
                          <a:solidFill>
                            <a:srgbClr val="333333"/>
                          </a:solidFill>
                          <a:latin typeface="Times New Roman"/>
                        </a:rPr>
                        <a:t>507</a:t>
                      </a:r>
                      <a:endParaRPr lang="tr-TR" sz="3600" b="1" i="0" u="none" strike="noStrike" dirty="0">
                        <a:solidFill>
                          <a:srgbClr val="333333"/>
                        </a:solidFill>
                        <a:latin typeface="Times New Roman"/>
                      </a:endParaRPr>
                    </a:p>
                  </a:txBody>
                  <a:tcPr marL="9525" marR="9525" marT="9525" marB="0"/>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562074"/>
          </a:xfrm>
        </p:spPr>
        <p:style>
          <a:lnRef idx="0">
            <a:schemeClr val="accent1"/>
          </a:lnRef>
          <a:fillRef idx="3">
            <a:schemeClr val="accent1"/>
          </a:fillRef>
          <a:effectRef idx="3">
            <a:schemeClr val="accent1"/>
          </a:effectRef>
          <a:fontRef idx="minor">
            <a:schemeClr val="lt1"/>
          </a:fontRef>
        </p:style>
        <p:txBody>
          <a:bodyPr>
            <a:normAutofit/>
          </a:bodyPr>
          <a:lstStyle/>
          <a:p>
            <a:pPr algn="ctr" fontAlgn="base"/>
            <a:r>
              <a:rPr lang="tr-TR" dirty="0" smtClean="0">
                <a:latin typeface="Arial Black" pitchFamily="34" charset="0"/>
              </a:rPr>
              <a:t>Fizyoterapi ve Rehabilitasyon</a:t>
            </a:r>
            <a:endParaRPr lang="tr-TR" dirty="0">
              <a:latin typeface="Arial Black" pitchFamily="34" charset="0"/>
            </a:endParaRPr>
          </a:p>
        </p:txBody>
      </p:sp>
      <p:sp>
        <p:nvSpPr>
          <p:cNvPr id="3" name="2 İçerik Yer Tutucusu"/>
          <p:cNvSpPr>
            <a:spLocks noGrp="1"/>
          </p:cNvSpPr>
          <p:nvPr>
            <p:ph sz="quarter" idx="1"/>
          </p:nvPr>
        </p:nvSpPr>
        <p:spPr>
          <a:xfrm>
            <a:off x="179512" y="692696"/>
            <a:ext cx="8568952" cy="5976664"/>
          </a:xfrm>
        </p:spPr>
        <p:style>
          <a:lnRef idx="1">
            <a:schemeClr val="accent1"/>
          </a:lnRef>
          <a:fillRef idx="3">
            <a:schemeClr val="accent1"/>
          </a:fillRef>
          <a:effectRef idx="2">
            <a:schemeClr val="accent1"/>
          </a:effectRef>
          <a:fontRef idx="minor">
            <a:schemeClr val="lt1"/>
          </a:fontRef>
        </p:style>
        <p:txBody>
          <a:bodyPr>
            <a:normAutofit fontScale="47500" lnSpcReduction="20000"/>
          </a:bodyPr>
          <a:lstStyle/>
          <a:p>
            <a:pPr fontAlgn="base"/>
            <a:endParaRPr lang="tr-TR" b="1" dirty="0" smtClean="0"/>
          </a:p>
          <a:p>
            <a:pPr fontAlgn="base"/>
            <a:r>
              <a:rPr lang="tr-TR" b="1" dirty="0" smtClean="0"/>
              <a:t>Kısaca</a:t>
            </a:r>
          </a:p>
          <a:p>
            <a:pPr fontAlgn="base"/>
            <a:r>
              <a:rPr lang="tr-TR" b="1" dirty="0" smtClean="0"/>
              <a:t>Fizyoterapi ve Rehabilitasyon Programı; hareket bozukluğuna yol açan her türlü yaralanma, hastalık ve yaşlılıkta, ağrı ve fonksiyon bozukluklarında -uzman bir hekim tanısının sonrasında- fizyoterapiye özgü değerlendirme yöntemlerini kullanarak, tedavi yaklaşımlarını planlayıp uygulayarak yaşam kalitesini artıracak fizyoterapistler yetiştirmeyi amaçlar. Fizyoterapi ve Rehabilitasyon Programı; Fakülte olarak LYS puan türü ile Yüksek Okul olarak ise YGS puan türü ile öğrenci almaktadır.</a:t>
            </a:r>
            <a:br>
              <a:rPr lang="tr-TR" b="1" dirty="0" smtClean="0"/>
            </a:br>
            <a:r>
              <a:rPr lang="tr-TR" b="1" dirty="0" smtClean="0"/>
              <a:t/>
            </a:r>
            <a:br>
              <a:rPr lang="tr-TR" b="1" dirty="0" smtClean="0"/>
            </a:br>
            <a:r>
              <a:rPr lang="tr-TR" b="1" dirty="0" smtClean="0"/>
              <a:t>Kişisel Özellikler</a:t>
            </a:r>
          </a:p>
          <a:p>
            <a:pPr fontAlgn="base"/>
            <a:r>
              <a:rPr lang="tr-TR" b="1" dirty="0" smtClean="0"/>
              <a:t>Fizyoterapist olmak isteyenlerin; sabırlı, hoşgörülü, güler yüzlü, insanlara yardım etmeyi seven, sorumluluk duygusu yüksek, dikkatli, düzenli bireyler olmaları gerekir.</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Temel tıp bilimleri dersleri ağırlıktadır. Fizyoterapide değerlendirme yöntemleri ve tedavi edici egzersizler öğretilir. Ağırlıklı olarak özel iyileştirme teknikleri ve hastalıklara özel rehabilitasyon yaklaşımları üzerinde durulur.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Fizyoterapi ve Rehabilitasyon </a:t>
            </a:r>
            <a:r>
              <a:rPr lang="tr-TR" b="1" dirty="0" err="1" smtClean="0"/>
              <a:t>prpgramından</a:t>
            </a:r>
            <a:r>
              <a:rPr lang="tr-TR" b="1" dirty="0" smtClean="0"/>
              <a:t> mezun olan kişilere ?Fizyoterapist? unvanı verilir.</a:t>
            </a:r>
            <a:br>
              <a:rPr lang="tr-TR" b="1" dirty="0" smtClean="0"/>
            </a:br>
            <a:r>
              <a:rPr lang="tr-TR" b="1" dirty="0" smtClean="0"/>
              <a:t/>
            </a:r>
            <a:br>
              <a:rPr lang="tr-TR" b="1" dirty="0" smtClean="0"/>
            </a:br>
            <a:r>
              <a:rPr lang="tr-TR" b="1" dirty="0" smtClean="0"/>
              <a:t>Çalışma Sahaları</a:t>
            </a:r>
          </a:p>
          <a:p>
            <a:r>
              <a:rPr lang="tr-TR" b="1" dirty="0" smtClean="0"/>
              <a:t>Fizyoterapist, doğuştan veya sonradan herhangi bir nedenle bedende ve buna bağlı olarak </a:t>
            </a:r>
            <a:r>
              <a:rPr lang="tr-TR" b="1" dirty="0" err="1" smtClean="0"/>
              <a:t>psiko</a:t>
            </a:r>
            <a:r>
              <a:rPr lang="tr-TR" b="1" dirty="0" smtClean="0"/>
              <a:t>-sosyal yapıda oluşan sakatlığı gidermek veya minimum seviyeye indirmek için kesin tanısı ve tedavisi hekim tarafından belirlenen hastaya fizik tedavi ve rehabilitasyon programını bizzat uygulayan kişidir. Bu amaçla fizyoterapistler kas, hareket ve elektrik testleriyle hastaların değerlendirmesini yaparlar, elde edilen sonuçlara göre tedavi uygularlar. Tam fonksiyon kazanamayıp, normal yaşantılarına dönemeyen hastalara uygun yöntemleri öğreterek günlük yaşam aktivitelerini kolaylaştırmalarını sağlayarak, eski mesleklerine veya yeni yapabilecekleri bir mesleğe yönelterek yaşam koşullarına uyum sağlamalarına yardımcı olurlar. Fizyoterapistler toplum sağlığının korunması aşamasında sağlıklı kişilere </a:t>
            </a:r>
            <a:r>
              <a:rPr lang="tr-TR" b="1" dirty="0" err="1" smtClean="0"/>
              <a:t>postürlerini</a:t>
            </a:r>
            <a:r>
              <a:rPr lang="tr-TR" b="1" dirty="0" smtClean="0"/>
              <a:t> düzeltici egzersizler ve teknikler öğretirler. Fizyoterapistler hastanelerin fizik tedavi, ortopedi, yanık, nöroloji, kardiyoloji, pediatri, kadın-doğum kliniklerinde görev yaparlar. Büyük kentlerde rehabilitasyon merkezi olan sağlık kuruluşlarında görev yapabilirler. </a:t>
            </a:r>
            <a:endParaRPr lang="tr-TR" b="1"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izyoterapi.jpg"/>
          <p:cNvPicPr>
            <a:picLocks noGrp="1" noChangeAspect="1"/>
          </p:cNvPicPr>
          <p:nvPr>
            <p:ph sz="quarter" idx="1"/>
          </p:nvPr>
        </p:nvPicPr>
        <p:blipFill>
          <a:blip r:embed="rId2" cstate="print"/>
          <a:stretch>
            <a:fillRect/>
          </a:stretch>
        </p:blipFill>
        <p:spPr>
          <a:xfrm>
            <a:off x="0" y="0"/>
            <a:ext cx="9144000" cy="4509120"/>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21100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427,644</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Muğla Sıtkı Koçman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MF-3</a:t>
                      </a:r>
                    </a:p>
                  </a:txBody>
                  <a:tcPr marL="9525" marR="9525" marT="9525" marB="0" anchor="ctr"/>
                </a:tc>
                <a:tc>
                  <a:txBody>
                    <a:bodyPr/>
                    <a:lstStyle/>
                    <a:p>
                      <a:pPr algn="ctr" fontAlgn="ctr"/>
                      <a:r>
                        <a:rPr lang="tr-TR" sz="1100" b="0" i="0" u="none" strike="noStrike">
                          <a:solidFill>
                            <a:srgbClr val="000000"/>
                          </a:solidFill>
                          <a:latin typeface="Arial Black" pitchFamily="34" charset="0"/>
                        </a:rPr>
                        <a:t>30000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409,138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Dokuz Eylül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18500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453,7</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Karabük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İ.Ö.</a:t>
                      </a:r>
                    </a:p>
                  </a:txBody>
                  <a:tcPr marL="9525" marR="9525" marT="9525" marB="0" anchor="ctr"/>
                </a:tc>
                <a:tc>
                  <a:txBody>
                    <a:bodyPr/>
                    <a:lstStyle/>
                    <a:p>
                      <a:pPr algn="ctr" fontAlgn="ctr"/>
                      <a:r>
                        <a:rPr lang="tr-TR" sz="1100" b="0" i="0" u="none" strike="noStrike">
                          <a:solidFill>
                            <a:srgbClr val="000000"/>
                          </a:solidFill>
                          <a:latin typeface="Arial Black" pitchFamily="34" charset="0"/>
                        </a:rPr>
                        <a:t>YGS-2</a:t>
                      </a:r>
                    </a:p>
                  </a:txBody>
                  <a:tcPr marL="9525" marR="9525" marT="9525" marB="0" anchor="ctr"/>
                </a:tc>
                <a:tc>
                  <a:txBody>
                    <a:bodyPr/>
                    <a:lstStyle/>
                    <a:p>
                      <a:pPr algn="ctr" fontAlgn="ctr"/>
                      <a:r>
                        <a:rPr lang="tr-TR" sz="1100" b="0" i="0" u="none" strike="noStrike">
                          <a:solidFill>
                            <a:srgbClr val="000000"/>
                          </a:solidFill>
                          <a:latin typeface="Arial Black" pitchFamily="34" charset="0"/>
                        </a:rPr>
                        <a:t>40900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417,865</a:t>
                      </a:r>
                    </a:p>
                  </a:txBody>
                  <a:tcPr marL="9525" marR="9525" marT="9525" marB="0" anchor="ct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0" y="0"/>
          <a:ext cx="9144000" cy="685800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fontAlgn="t"/>
                      <a:r>
                        <a:rPr lang="tr-TR" sz="1200" b="1" dirty="0" smtClean="0">
                          <a:hlinkClick r:id="rId2" action="ppaction://hlinksldjump"/>
                        </a:rPr>
                        <a:t>Unvan</a:t>
                      </a:r>
                      <a:endParaRPr lang="tr-TR" sz="1200" b="1" dirty="0"/>
                    </a:p>
                  </a:txBody>
                  <a:tcPr marL="47625" marR="47625" marT="76200" marB="76200"/>
                </a:tc>
                <a:tc>
                  <a:txBody>
                    <a:bodyPr/>
                    <a:lstStyle/>
                    <a:p>
                      <a:pPr algn="ctr" fontAlgn="t"/>
                      <a:r>
                        <a:rPr lang="tr-TR" sz="1200" b="1"/>
                        <a:t>Yıl</a:t>
                      </a:r>
                    </a:p>
                  </a:txBody>
                  <a:tcPr marL="47625" marR="47625" marT="76200" marB="76200"/>
                </a:tc>
                <a:tc>
                  <a:txBody>
                    <a:bodyPr/>
                    <a:lstStyle/>
                    <a:p>
                      <a:pPr algn="ctr" fontAlgn="t"/>
                      <a:r>
                        <a:rPr lang="tr-TR" sz="1200" b="1"/>
                        <a:t>Kontenjan</a:t>
                      </a:r>
                    </a:p>
                  </a:txBody>
                  <a:tcPr marL="47625" marR="47625" marT="76200" marB="76200"/>
                </a:tc>
                <a:tc>
                  <a:txBody>
                    <a:bodyPr/>
                    <a:lstStyle/>
                    <a:p>
                      <a:pPr algn="ctr" fontAlgn="t"/>
                      <a:r>
                        <a:rPr lang="tr-TR" sz="1200" b="1"/>
                        <a:t>Boş Kadro</a:t>
                      </a:r>
                    </a:p>
                  </a:txBody>
                  <a:tcPr marL="47625" marR="47625" marT="76200" marB="76200"/>
                </a:tc>
                <a:tc>
                  <a:txBody>
                    <a:bodyPr/>
                    <a:lstStyle/>
                    <a:p>
                      <a:pPr algn="ctr" fontAlgn="t"/>
                      <a:r>
                        <a:rPr lang="tr-TR" sz="1200" b="1"/>
                        <a:t>Min.Puan</a:t>
                      </a:r>
                    </a:p>
                  </a:txBody>
                  <a:tcPr marL="47625" marR="47625" marT="76200" marB="76200"/>
                </a:tc>
                <a:tc>
                  <a:txBody>
                    <a:bodyPr/>
                    <a:lstStyle/>
                    <a:p>
                      <a:pPr algn="ctr" fontAlgn="t"/>
                      <a:r>
                        <a:rPr lang="tr-TR" sz="1200" b="1"/>
                        <a:t>Max.Puan</a:t>
                      </a:r>
                    </a:p>
                  </a:txBody>
                  <a:tcPr marL="47625" marR="47625" marT="76200" marB="76200"/>
                </a:tc>
              </a:tr>
              <a:tr h="762000">
                <a:tc>
                  <a:txBody>
                    <a:bodyPr/>
                    <a:lstStyle/>
                    <a:p>
                      <a:pPr algn="ctr" fontAlgn="ctr"/>
                      <a:endParaRPr lang="tr-TR" sz="1200" b="1" dirty="0"/>
                    </a:p>
                  </a:txBody>
                  <a:tcPr marL="47625" marR="47625" marT="47625" marB="47625" anchor="ctr">
                    <a:solidFill>
                      <a:srgbClr val="92D050"/>
                    </a:solidFill>
                  </a:tcPr>
                </a:tc>
                <a:tc>
                  <a:txBody>
                    <a:bodyPr/>
                    <a:lstStyle/>
                    <a:p>
                      <a:pPr algn="ctr" fontAlgn="ctr"/>
                      <a:r>
                        <a:rPr lang="tr-TR" sz="1200" b="1" dirty="0"/>
                        <a:t>Yıllar Toplamı</a:t>
                      </a:r>
                    </a:p>
                  </a:txBody>
                  <a:tcPr marL="47625" marR="47625" marT="47625" marB="47625" anchor="ctr">
                    <a:solidFill>
                      <a:srgbClr val="92D050"/>
                    </a:solidFill>
                  </a:tcPr>
                </a:tc>
                <a:tc>
                  <a:txBody>
                    <a:bodyPr/>
                    <a:lstStyle/>
                    <a:p>
                      <a:pPr algn="ctr" fontAlgn="ctr"/>
                      <a:r>
                        <a:rPr lang="tr-TR" sz="1200" b="1" dirty="0"/>
                        <a:t>1,012</a:t>
                      </a:r>
                    </a:p>
                  </a:txBody>
                  <a:tcPr marL="47625" marR="47625" marT="47625" marB="47625" anchor="ctr">
                    <a:solidFill>
                      <a:srgbClr val="92D050"/>
                    </a:solidFill>
                  </a:tcPr>
                </a:tc>
                <a:tc>
                  <a:txBody>
                    <a:bodyPr/>
                    <a:lstStyle/>
                    <a:p>
                      <a:pPr algn="ctr" fontAlgn="ctr"/>
                      <a:r>
                        <a:rPr lang="tr-TR" sz="1200" b="1" dirty="0"/>
                        <a:t>154</a:t>
                      </a:r>
                    </a:p>
                  </a:txBody>
                  <a:tcPr marL="47625" marR="47625" marT="47625" marB="47625" anchor="ctr">
                    <a:solidFill>
                      <a:srgbClr val="92D050"/>
                    </a:solidFill>
                  </a:tcPr>
                </a:tc>
                <a:tc>
                  <a:txBody>
                    <a:bodyPr/>
                    <a:lstStyle/>
                    <a:p>
                      <a:pPr algn="ctr" fontAlgn="ctr"/>
                      <a:r>
                        <a:rPr lang="tr-TR" sz="1200" b="1" dirty="0"/>
                        <a:t>---</a:t>
                      </a:r>
                    </a:p>
                  </a:txBody>
                  <a:tcPr marL="47625" marR="47625" marT="47625" marB="47625" anchor="ctr">
                    <a:solidFill>
                      <a:srgbClr val="92D050"/>
                    </a:solidFill>
                  </a:tcPr>
                </a:tc>
                <a:tc>
                  <a:txBody>
                    <a:bodyPr/>
                    <a:lstStyle/>
                    <a:p>
                      <a:pPr algn="ctr" fontAlgn="ctr"/>
                      <a:r>
                        <a:rPr lang="tr-TR" sz="1200" b="1" dirty="0"/>
                        <a:t>93.763</a:t>
                      </a:r>
                    </a:p>
                  </a:txBody>
                  <a:tcPr marL="47625" marR="47625" marT="47625" marB="47625" anchor="ctr">
                    <a:solidFill>
                      <a:srgbClr val="92D050"/>
                    </a:solidFill>
                  </a:tcPr>
                </a:tc>
              </a:tr>
              <a:tr h="762000">
                <a:tc>
                  <a:txBody>
                    <a:bodyPr/>
                    <a:lstStyle/>
                    <a:p>
                      <a:pPr algn="ctr" fontAlgn="ctr"/>
                      <a:r>
                        <a:rPr lang="tr-TR" sz="1200"/>
                        <a:t>Fizikoterapist</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81.326</a:t>
                      </a:r>
                    </a:p>
                  </a:txBody>
                  <a:tcPr marL="47625" marR="47625" marT="47625" marB="47625" anchor="ctr"/>
                </a:tc>
                <a:tc>
                  <a:txBody>
                    <a:bodyPr/>
                    <a:lstStyle/>
                    <a:p>
                      <a:pPr algn="ctr" fontAlgn="ctr"/>
                      <a:r>
                        <a:rPr lang="tr-TR" sz="1200"/>
                        <a:t>81.326</a:t>
                      </a:r>
                    </a:p>
                  </a:txBody>
                  <a:tcPr marL="47625" marR="47625" marT="47625" marB="47625" anchor="ctr"/>
                </a:tc>
              </a:tr>
              <a:tr h="762000">
                <a:tc>
                  <a:txBody>
                    <a:bodyPr/>
                    <a:lstStyle/>
                    <a:p>
                      <a:pPr algn="ctr" fontAlgn="ctr"/>
                      <a:r>
                        <a:rPr lang="tr-TR" sz="1200" dirty="0" err="1"/>
                        <a:t>Fizikoterapist</a:t>
                      </a:r>
                      <a:endParaRPr lang="tr-TR" sz="1200" dirty="0"/>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81.326</a:t>
                      </a:r>
                    </a:p>
                  </a:txBody>
                  <a:tcPr marL="47625" marR="47625" marT="47625" marB="47625" anchor="ctr">
                    <a:solidFill>
                      <a:srgbClr val="92D050"/>
                    </a:solidFill>
                  </a:tcPr>
                </a:tc>
                <a:tc>
                  <a:txBody>
                    <a:bodyPr/>
                    <a:lstStyle/>
                    <a:p>
                      <a:pPr algn="ctr" fontAlgn="ctr"/>
                      <a:r>
                        <a:rPr lang="tr-TR" sz="1200" dirty="0"/>
                        <a:t>81.326</a:t>
                      </a:r>
                    </a:p>
                  </a:txBody>
                  <a:tcPr marL="47625" marR="47625" marT="47625" marB="47625" anchor="ctr">
                    <a:solidFill>
                      <a:srgbClr val="92D050"/>
                    </a:solidFill>
                  </a:tcPr>
                </a:tc>
              </a:tr>
              <a:tr h="762000">
                <a:tc>
                  <a:txBody>
                    <a:bodyPr/>
                    <a:lstStyle/>
                    <a:p>
                      <a:pPr algn="ctr" fontAlgn="ctr"/>
                      <a:r>
                        <a:rPr lang="tr-TR" sz="1200"/>
                        <a:t>Fizyoterapist</a:t>
                      </a:r>
                    </a:p>
                  </a:txBody>
                  <a:tcPr marL="47625" marR="47625" marT="47625" marB="47625" anchor="ctr"/>
                </a:tc>
                <a:tc>
                  <a:txBody>
                    <a:bodyPr/>
                    <a:lstStyle/>
                    <a:p>
                      <a:pPr algn="ctr" fontAlgn="ctr"/>
                      <a:r>
                        <a:rPr lang="tr-TR" sz="1200"/>
                        <a:t>2015</a:t>
                      </a:r>
                    </a:p>
                  </a:txBody>
                  <a:tcPr marL="47625" marR="47625" marT="47625" marB="47625" anchor="ctr"/>
                </a:tc>
                <a:tc>
                  <a:txBody>
                    <a:bodyPr/>
                    <a:lstStyle/>
                    <a:p>
                      <a:pPr algn="ctr" fontAlgn="ctr"/>
                      <a:r>
                        <a:rPr lang="tr-TR" sz="1200"/>
                        <a:t>145</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90.997</a:t>
                      </a:r>
                    </a:p>
                  </a:txBody>
                  <a:tcPr marL="47625" marR="47625" marT="47625" marB="47625" anchor="ctr"/>
                </a:tc>
              </a:tr>
              <a:tr h="762000">
                <a:tc>
                  <a:txBody>
                    <a:bodyPr/>
                    <a:lstStyle/>
                    <a:p>
                      <a:pPr algn="ctr" fontAlgn="ctr"/>
                      <a:r>
                        <a:rPr lang="tr-TR" sz="1200"/>
                        <a:t>Fizyoterapist</a:t>
                      </a:r>
                    </a:p>
                  </a:txBody>
                  <a:tcPr marL="47625" marR="47625" marT="47625" marB="47625" anchor="ctr"/>
                </a:tc>
                <a:tc>
                  <a:txBody>
                    <a:bodyPr/>
                    <a:lstStyle/>
                    <a:p>
                      <a:pPr algn="ctr" fontAlgn="ctr"/>
                      <a:r>
                        <a:rPr lang="tr-TR" sz="1200"/>
                        <a:t>2014</a:t>
                      </a:r>
                    </a:p>
                  </a:txBody>
                  <a:tcPr marL="47625" marR="47625" marT="47625" marB="47625" anchor="ctr"/>
                </a:tc>
                <a:tc>
                  <a:txBody>
                    <a:bodyPr/>
                    <a:lstStyle/>
                    <a:p>
                      <a:pPr algn="ctr" fontAlgn="ctr"/>
                      <a:r>
                        <a:rPr lang="tr-TR" sz="1200"/>
                        <a:t>169</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68.735</a:t>
                      </a:r>
                    </a:p>
                  </a:txBody>
                  <a:tcPr marL="47625" marR="47625" marT="47625" marB="47625" anchor="ctr"/>
                </a:tc>
                <a:tc>
                  <a:txBody>
                    <a:bodyPr/>
                    <a:lstStyle/>
                    <a:p>
                      <a:pPr algn="ctr" fontAlgn="ctr"/>
                      <a:r>
                        <a:rPr lang="tr-TR" sz="1200"/>
                        <a:t>93.763</a:t>
                      </a:r>
                    </a:p>
                  </a:txBody>
                  <a:tcPr marL="47625" marR="47625" marT="47625" marB="47625" anchor="ctr"/>
                </a:tc>
              </a:tr>
              <a:tr h="762000">
                <a:tc>
                  <a:txBody>
                    <a:bodyPr/>
                    <a:lstStyle/>
                    <a:p>
                      <a:pPr algn="ctr" fontAlgn="ctr"/>
                      <a:r>
                        <a:rPr lang="tr-TR" sz="1200"/>
                        <a:t>Fizyoterapist</a:t>
                      </a:r>
                    </a:p>
                  </a:txBody>
                  <a:tcPr marL="47625" marR="47625" marT="47625" marB="47625" anchor="ctr"/>
                </a:tc>
                <a:tc>
                  <a:txBody>
                    <a:bodyPr/>
                    <a:lstStyle/>
                    <a:p>
                      <a:pPr algn="ctr" fontAlgn="ctr"/>
                      <a:r>
                        <a:rPr lang="tr-TR" sz="1200"/>
                        <a:t>2013</a:t>
                      </a:r>
                    </a:p>
                  </a:txBody>
                  <a:tcPr marL="47625" marR="47625" marT="47625" marB="47625" anchor="ctr"/>
                </a:tc>
                <a:tc>
                  <a:txBody>
                    <a:bodyPr/>
                    <a:lstStyle/>
                    <a:p>
                      <a:pPr algn="ctr" fontAlgn="ctr"/>
                      <a:r>
                        <a:rPr lang="tr-TR" sz="1200"/>
                        <a:t>272</a:t>
                      </a:r>
                    </a:p>
                  </a:txBody>
                  <a:tcPr marL="47625" marR="47625" marT="47625" marB="47625" anchor="ctr"/>
                </a:tc>
                <a:tc>
                  <a:txBody>
                    <a:bodyPr/>
                    <a:lstStyle/>
                    <a:p>
                      <a:pPr algn="ctr" fontAlgn="ctr"/>
                      <a:r>
                        <a:rPr lang="tr-TR" sz="1200"/>
                        <a:t>1</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93.556</a:t>
                      </a:r>
                    </a:p>
                  </a:txBody>
                  <a:tcPr marL="47625" marR="47625" marT="47625" marB="47625" anchor="ctr"/>
                </a:tc>
              </a:tr>
              <a:tr h="762000">
                <a:tc>
                  <a:txBody>
                    <a:bodyPr/>
                    <a:lstStyle/>
                    <a:p>
                      <a:pPr algn="ctr" fontAlgn="ctr"/>
                      <a:r>
                        <a:rPr lang="tr-TR" sz="1200"/>
                        <a:t>Fizyoterapist</a:t>
                      </a:r>
                    </a:p>
                  </a:txBody>
                  <a:tcPr marL="47625" marR="47625" marT="47625" marB="47625" anchor="ctr"/>
                </a:tc>
                <a:tc>
                  <a:txBody>
                    <a:bodyPr/>
                    <a:lstStyle/>
                    <a:p>
                      <a:pPr algn="ctr" fontAlgn="ctr"/>
                      <a:r>
                        <a:rPr lang="tr-TR" sz="1200"/>
                        <a:t>2012</a:t>
                      </a:r>
                    </a:p>
                  </a:txBody>
                  <a:tcPr marL="47625" marR="47625" marT="47625" marB="47625" anchor="ctr"/>
                </a:tc>
                <a:tc>
                  <a:txBody>
                    <a:bodyPr/>
                    <a:lstStyle/>
                    <a:p>
                      <a:pPr algn="ctr" fontAlgn="ctr"/>
                      <a:r>
                        <a:rPr lang="tr-TR" sz="1200"/>
                        <a:t>425</a:t>
                      </a:r>
                    </a:p>
                  </a:txBody>
                  <a:tcPr marL="47625" marR="47625" marT="47625" marB="47625" anchor="ctr"/>
                </a:tc>
                <a:tc>
                  <a:txBody>
                    <a:bodyPr/>
                    <a:lstStyle/>
                    <a:p>
                      <a:pPr algn="ctr" fontAlgn="ctr"/>
                      <a:r>
                        <a:rPr lang="tr-TR" sz="1200"/>
                        <a:t>152</a:t>
                      </a:r>
                    </a:p>
                  </a:txBody>
                  <a:tcPr marL="47625" marR="47625" marT="47625" marB="47625" anchor="ctr"/>
                </a:tc>
                <a:tc>
                  <a:txBody>
                    <a:bodyPr/>
                    <a:lstStyle/>
                    <a:p>
                      <a:pPr algn="ctr" fontAlgn="ctr"/>
                      <a:r>
                        <a:rPr lang="tr-TR" sz="1200"/>
                        <a:t>---</a:t>
                      </a:r>
                    </a:p>
                  </a:txBody>
                  <a:tcPr marL="47625" marR="47625" marT="47625" marB="47625" anchor="ctr"/>
                </a:tc>
                <a:tc>
                  <a:txBody>
                    <a:bodyPr/>
                    <a:lstStyle/>
                    <a:p>
                      <a:pPr algn="ctr" fontAlgn="ctr"/>
                      <a:r>
                        <a:rPr lang="tr-TR" sz="1200"/>
                        <a:t>86.695</a:t>
                      </a:r>
                    </a:p>
                  </a:txBody>
                  <a:tcPr marL="47625" marR="47625" marT="47625" marB="47625" anchor="ctr"/>
                </a:tc>
              </a:tr>
              <a:tr h="762000">
                <a:tc>
                  <a:txBody>
                    <a:bodyPr/>
                    <a:lstStyle/>
                    <a:p>
                      <a:pPr algn="ctr" fontAlgn="ctr"/>
                      <a:r>
                        <a:rPr lang="tr-TR" sz="1200" dirty="0"/>
                        <a:t>Fizyoterapist</a:t>
                      </a:r>
                    </a:p>
                  </a:txBody>
                  <a:tcPr marL="47625" marR="47625" marT="47625" marB="47625" anchor="ctr">
                    <a:solidFill>
                      <a:srgbClr val="92D050"/>
                    </a:solidFill>
                  </a:tcPr>
                </a:tc>
                <a:tc>
                  <a:txBody>
                    <a:bodyPr/>
                    <a:lstStyle/>
                    <a:p>
                      <a:pPr algn="ctr" fontAlgn="ctr"/>
                      <a:r>
                        <a:rPr lang="tr-TR" sz="1200" b="1" dirty="0"/>
                        <a:t>Yıllar Toplamı</a:t>
                      </a:r>
                      <a:endParaRPr lang="tr-TR" sz="1200" dirty="0"/>
                    </a:p>
                  </a:txBody>
                  <a:tcPr marL="47625" marR="47625" marT="47625" marB="47625" anchor="ctr">
                    <a:solidFill>
                      <a:srgbClr val="92D050"/>
                    </a:solidFill>
                  </a:tcPr>
                </a:tc>
                <a:tc>
                  <a:txBody>
                    <a:bodyPr/>
                    <a:lstStyle/>
                    <a:p>
                      <a:pPr algn="ctr" fontAlgn="ctr"/>
                      <a:r>
                        <a:rPr lang="tr-TR" sz="1200" dirty="0"/>
                        <a:t>1,011</a:t>
                      </a:r>
                    </a:p>
                  </a:txBody>
                  <a:tcPr marL="47625" marR="47625" marT="47625" marB="47625" anchor="ctr">
                    <a:solidFill>
                      <a:srgbClr val="92D050"/>
                    </a:solidFill>
                  </a:tcPr>
                </a:tc>
                <a:tc>
                  <a:txBody>
                    <a:bodyPr/>
                    <a:lstStyle/>
                    <a:p>
                      <a:pPr algn="ctr" fontAlgn="ctr"/>
                      <a:r>
                        <a:rPr lang="tr-TR" sz="1200" dirty="0"/>
                        <a:t>154</a:t>
                      </a:r>
                    </a:p>
                  </a:txBody>
                  <a:tcPr marL="47625" marR="47625" marT="47625" marB="47625" anchor="ctr">
                    <a:solidFill>
                      <a:srgbClr val="92D050"/>
                    </a:solidFill>
                  </a:tcPr>
                </a:tc>
                <a:tc>
                  <a:txBody>
                    <a:bodyPr/>
                    <a:lstStyle/>
                    <a:p>
                      <a:pPr algn="ctr" fontAlgn="ctr"/>
                      <a:r>
                        <a:rPr lang="tr-TR" sz="1200" dirty="0"/>
                        <a:t>---</a:t>
                      </a:r>
                    </a:p>
                  </a:txBody>
                  <a:tcPr marL="47625" marR="47625" marT="47625" marB="47625" anchor="ctr">
                    <a:solidFill>
                      <a:srgbClr val="92D050"/>
                    </a:solidFill>
                  </a:tcPr>
                </a:tc>
                <a:tc>
                  <a:txBody>
                    <a:bodyPr/>
                    <a:lstStyle/>
                    <a:p>
                      <a:pPr algn="ctr" fontAlgn="ctr"/>
                      <a:r>
                        <a:rPr lang="tr-TR" sz="1200" dirty="0"/>
                        <a:t>93.763</a:t>
                      </a:r>
                    </a:p>
                  </a:txBody>
                  <a:tcPr marL="47625" marR="47625" marT="47625" marB="47625" anchor="ctr">
                    <a:solidFill>
                      <a:srgbClr val="92D050"/>
                    </a:solidFill>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568952" cy="634082"/>
          </a:xfrm>
        </p:spPr>
        <p:style>
          <a:lnRef idx="0">
            <a:schemeClr val="accent3"/>
          </a:lnRef>
          <a:fillRef idx="3">
            <a:schemeClr val="accent3"/>
          </a:fillRef>
          <a:effectRef idx="3">
            <a:schemeClr val="accent3"/>
          </a:effectRef>
          <a:fontRef idx="minor">
            <a:schemeClr val="lt1"/>
          </a:fontRef>
        </p:style>
        <p:txBody>
          <a:bodyPr/>
          <a:lstStyle/>
          <a:p>
            <a:pPr algn="ctr" fontAlgn="base"/>
            <a:r>
              <a:rPr lang="tr-TR" dirty="0" smtClean="0">
                <a:latin typeface="Arial Black" pitchFamily="34" charset="0"/>
              </a:rPr>
              <a:t>Fransızca Öğretmenliği</a:t>
            </a:r>
            <a:endParaRPr lang="tr-TR" dirty="0">
              <a:latin typeface="Arial Black" pitchFamily="34" charset="0"/>
            </a:endParaRPr>
          </a:p>
        </p:txBody>
      </p:sp>
      <p:sp>
        <p:nvSpPr>
          <p:cNvPr id="3" name="2 İçerik Yer Tutucusu"/>
          <p:cNvSpPr>
            <a:spLocks noGrp="1"/>
          </p:cNvSpPr>
          <p:nvPr>
            <p:ph sz="quarter" idx="1"/>
          </p:nvPr>
        </p:nvSpPr>
        <p:spPr>
          <a:xfrm>
            <a:off x="179512" y="764704"/>
            <a:ext cx="8568952" cy="5904656"/>
          </a:xfrm>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fontAlgn="base"/>
            <a:endParaRPr lang="tr-TR" b="1" dirty="0" smtClean="0"/>
          </a:p>
          <a:p>
            <a:pPr fontAlgn="base"/>
            <a:r>
              <a:rPr lang="tr-TR" b="1" dirty="0" smtClean="0"/>
              <a:t>Kısaca</a:t>
            </a:r>
          </a:p>
          <a:p>
            <a:pPr fontAlgn="base"/>
            <a:r>
              <a:rPr lang="tr-TR" b="1" dirty="0" smtClean="0"/>
              <a:t>Fransızca Öğretmenliği Programı; Milli Eğitim Bakanlığı?</a:t>
            </a:r>
            <a:r>
              <a:rPr lang="tr-TR" b="1" dirty="0" err="1" smtClean="0"/>
              <a:t>na</a:t>
            </a:r>
            <a:r>
              <a:rPr lang="tr-TR" b="1" dirty="0" smtClean="0"/>
              <a:t> bağlı resmi ve özel öğretim kurumlarında görev yapacak Fransızca Öğretmenleri yetiştirmeyi amaçlar.</a:t>
            </a:r>
            <a:br>
              <a:rPr lang="tr-TR" b="1" dirty="0" smtClean="0"/>
            </a:br>
            <a:r>
              <a:rPr lang="tr-TR" b="1" dirty="0" smtClean="0"/>
              <a:t/>
            </a:r>
            <a:br>
              <a:rPr lang="tr-TR" b="1" dirty="0" smtClean="0"/>
            </a:br>
            <a:r>
              <a:rPr lang="tr-TR" b="1" dirty="0" smtClean="0"/>
              <a:t>Kişisel Özellikler</a:t>
            </a:r>
          </a:p>
          <a:p>
            <a:pPr fontAlgn="base"/>
            <a:r>
              <a:rPr lang="tr-TR" b="1" dirty="0" smtClean="0"/>
              <a:t>Programda okumak isteyenlerin; yabancı dil öğrenmeye istekli, dil ve edebiyatla ilgilenen, sözel yeteneği güçlü kişiler olmaları gerekir. Ayrıca öğretmenliği benimsemiş ve öğretmeyi seven kişiler olmaları da önemlidir. Düşüncelerini başkalarına açık bir biçimde anlatabilen, sevecen, hoşgörülü, sabırlı, mesleğinin sorunlarıyla ilgilenen ve çözüm bulmaya çalışan kişiler bu alanda daha başarılı olabilirler. </a:t>
            </a:r>
            <a:br>
              <a:rPr lang="tr-TR" b="1" dirty="0" smtClean="0"/>
            </a:br>
            <a:r>
              <a:rPr lang="tr-TR" b="1" dirty="0" smtClean="0"/>
              <a:t/>
            </a:r>
            <a:br>
              <a:rPr lang="tr-TR" b="1" dirty="0" smtClean="0"/>
            </a:br>
            <a:r>
              <a:rPr lang="tr-TR" b="1" dirty="0" smtClean="0"/>
              <a:t>Dersler ve Eğitim Süreleri</a:t>
            </a:r>
          </a:p>
          <a:p>
            <a:pPr fontAlgn="base"/>
            <a:r>
              <a:rPr lang="tr-TR" b="1" dirty="0" smtClean="0"/>
              <a:t>Programın öğretim süresi dört yıldır. Öğretim süresince; Fransızca Dilbilgisi, Fransız Edebiyatı, konuşma ve yazma becerilerini geliştirmeye yönelik derslerin yanında öğretmenlik mesleğini ilgilendiren, Eğitim Bilimine Giriş, Eğitim Psikolojisi, Genel ve Özel Öğretim Metotları, Ölçme değerlendirme ve Rehberlik gibi dersler okutulmaktadır. Öğrenciler eğitim sırasında okullarda uygulama yapmaktadırlar.</a:t>
            </a:r>
            <a:br>
              <a:rPr lang="tr-TR" b="1" dirty="0" smtClean="0"/>
            </a:br>
            <a:r>
              <a:rPr lang="tr-TR" b="1" dirty="0" smtClean="0"/>
              <a:t/>
            </a:r>
            <a:br>
              <a:rPr lang="tr-TR" b="1" dirty="0" smtClean="0"/>
            </a:br>
            <a:r>
              <a:rPr lang="tr-TR" b="1" dirty="0" smtClean="0"/>
              <a:t>Sosyal Statü ve </a:t>
            </a:r>
            <a:r>
              <a:rPr lang="tr-TR" b="1" dirty="0" err="1" smtClean="0"/>
              <a:t>Ünvanlar</a:t>
            </a:r>
            <a:endParaRPr lang="tr-TR" b="1" dirty="0" smtClean="0"/>
          </a:p>
          <a:p>
            <a:pPr fontAlgn="base"/>
            <a:r>
              <a:rPr lang="tr-TR" b="1" dirty="0" smtClean="0"/>
              <a:t>Fransızca Öğretmenliği Programından mezun olanlara ?Fransızca Öğretmeni? unvanı verilir. </a:t>
            </a:r>
            <a:br>
              <a:rPr lang="tr-TR" b="1" dirty="0" smtClean="0"/>
            </a:br>
            <a:r>
              <a:rPr lang="tr-TR" b="1" dirty="0" smtClean="0"/>
              <a:t/>
            </a:r>
            <a:br>
              <a:rPr lang="tr-TR" b="1" dirty="0" smtClean="0"/>
            </a:br>
            <a:r>
              <a:rPr lang="tr-TR" b="1" dirty="0" smtClean="0"/>
              <a:t>Çalışma Sahaları</a:t>
            </a:r>
          </a:p>
          <a:p>
            <a:r>
              <a:rPr lang="tr-TR" b="1" dirty="0" smtClean="0"/>
              <a:t>Fransızca Öğretmenleri, Milli Eğitim Bakanlığı?</a:t>
            </a:r>
            <a:r>
              <a:rPr lang="tr-TR" b="1" dirty="0" err="1" smtClean="0"/>
              <a:t>na</a:t>
            </a:r>
            <a:r>
              <a:rPr lang="tr-TR" b="1" dirty="0" smtClean="0"/>
              <a:t> bağlı resmi ve özel okullarda çalışabilirler. Mezunlar, ticaret sektörlerinde çevirmen olarak da iş bulabilirler. Özellikle Avrupa Birliği?ne giriş süreci ve sonrası düşünülürse, mezun olanlar kazandıkları becerileri geliştirerek kendilerine iş alanı oluşturabilirler. </a:t>
            </a:r>
            <a:endParaRPr lang="tr-TR"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ransizca_ogretmenleri_atama_bekliyor_h126152.jpg"/>
          <p:cNvPicPr>
            <a:picLocks noGrp="1" noChangeAspect="1"/>
          </p:cNvPicPr>
          <p:nvPr>
            <p:ph sz="quarter" idx="1"/>
          </p:nvPr>
        </p:nvPicPr>
        <p:blipFill>
          <a:blip r:embed="rId2" cstate="print"/>
          <a:stretch>
            <a:fillRect/>
          </a:stretch>
        </p:blipFill>
        <p:spPr>
          <a:xfrm>
            <a:off x="0" y="0"/>
            <a:ext cx="9144000" cy="4725144"/>
          </a:xfrm>
        </p:spPr>
      </p:pic>
      <p:graphicFrame>
        <p:nvGraphicFramePr>
          <p:cNvPr id="5" name="Tablo 4"/>
          <p:cNvGraphicFramePr>
            <a:graphicFrameLocks noGrp="1"/>
          </p:cNvGraphicFramePr>
          <p:nvPr>
            <p:extLst>
              <p:ext uri="{D42A27DB-BD31-4B8C-83A1-F6EECF244321}">
                <p14:modId xmlns:p14="http://schemas.microsoft.com/office/powerpoint/2010/main" val="3083620172"/>
              </p:ext>
            </p:extLst>
          </p:nvPr>
        </p:nvGraphicFramePr>
        <p:xfrm>
          <a:off x="0" y="4437112"/>
          <a:ext cx="9144000" cy="2420889"/>
        </p:xfrm>
        <a:graphic>
          <a:graphicData uri="http://schemas.openxmlformats.org/drawingml/2006/table">
            <a:tbl>
              <a:tblPr firstRow="1" bandRow="1">
                <a:tableStyleId>{284E427A-3D55-4303-BF80-6455036E1DE7}</a:tableStyleId>
              </a:tblPr>
              <a:tblGrid>
                <a:gridCol w="2571554"/>
                <a:gridCol w="1079606"/>
                <a:gridCol w="1079606"/>
                <a:gridCol w="2621147"/>
                <a:gridCol w="1792087"/>
              </a:tblGrid>
              <a:tr h="440161">
                <a:tc>
                  <a:txBody>
                    <a:bodyPr/>
                    <a:lstStyle/>
                    <a:p>
                      <a:pPr algn="ctr"/>
                      <a:r>
                        <a:rPr lang="tr-TR" sz="1200" dirty="0" smtClean="0">
                          <a:latin typeface="Arial Black" pitchFamily="34" charset="0"/>
                        </a:rPr>
                        <a:t>Üniversite</a:t>
                      </a:r>
                      <a:endParaRPr lang="tr-TR" sz="1200" dirty="0">
                        <a:solidFill>
                          <a:schemeClr val="tx1"/>
                        </a:solidFill>
                        <a:latin typeface="Arial Black" pitchFamily="34" charset="0"/>
                      </a:endParaRPr>
                    </a:p>
                  </a:txBody>
                  <a:tcPr/>
                </a:tc>
                <a:tc>
                  <a:txBody>
                    <a:bodyPr/>
                    <a:lstStyle/>
                    <a:p>
                      <a:pPr algn="ctr"/>
                      <a:r>
                        <a:rPr lang="tr-TR" sz="1200" dirty="0" smtClean="0">
                          <a:latin typeface="Arial Black" pitchFamily="34" charset="0"/>
                        </a:rPr>
                        <a:t>Öğretim</a:t>
                      </a:r>
                      <a:endParaRPr lang="tr-TR" sz="1200" dirty="0">
                        <a:solidFill>
                          <a:schemeClr val="bg1"/>
                        </a:solidFill>
                        <a:latin typeface="Arial Black" pitchFamily="34" charset="0"/>
                      </a:endParaRPr>
                    </a:p>
                  </a:txBody>
                  <a:tcPr/>
                </a:tc>
                <a:tc>
                  <a:txBody>
                    <a:bodyPr/>
                    <a:lstStyle/>
                    <a:p>
                      <a:pPr algn="ctr"/>
                      <a:r>
                        <a:rPr lang="tr-TR" sz="1200" dirty="0" smtClean="0">
                          <a:latin typeface="Arial Black" pitchFamily="34" charset="0"/>
                        </a:rPr>
                        <a:t>Puan Türü</a:t>
                      </a:r>
                      <a:endParaRPr lang="tr-TR" sz="1200"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Başarı</a:t>
                      </a:r>
                      <a:r>
                        <a:rPr lang="tr-TR" sz="1200" b="1" baseline="0" dirty="0" smtClean="0">
                          <a:latin typeface="Arial Black" pitchFamily="34" charset="0"/>
                        </a:rPr>
                        <a:t> Sırası</a:t>
                      </a:r>
                      <a:endParaRPr lang="tr-TR" sz="1200" b="1" dirty="0">
                        <a:solidFill>
                          <a:schemeClr val="tx1"/>
                        </a:solidFill>
                        <a:latin typeface="Arial Black" pitchFamily="34" charset="0"/>
                      </a:endParaRPr>
                    </a:p>
                  </a:txBody>
                  <a:tcPr/>
                </a:tc>
                <a:tc>
                  <a:txBody>
                    <a:bodyPr/>
                    <a:lstStyle/>
                    <a:p>
                      <a:pPr algn="ctr"/>
                      <a:r>
                        <a:rPr lang="tr-TR" sz="1200" b="1" dirty="0" smtClean="0">
                          <a:latin typeface="Arial Black" pitchFamily="34" charset="0"/>
                        </a:rPr>
                        <a:t>2015 Taban</a:t>
                      </a:r>
                      <a:r>
                        <a:rPr lang="tr-TR" sz="1200" b="1" baseline="0" dirty="0" smtClean="0">
                          <a:latin typeface="Arial Black" pitchFamily="34" charset="0"/>
                        </a:rPr>
                        <a:t> Puanı</a:t>
                      </a:r>
                      <a:endParaRPr lang="tr-TR" sz="1200" b="1" dirty="0">
                        <a:solidFill>
                          <a:schemeClr val="tx1"/>
                        </a:solidFill>
                        <a:latin typeface="Arial Black" pitchFamily="34" charset="0"/>
                      </a:endParaRPr>
                    </a:p>
                  </a:txBody>
                  <a:tcPr/>
                </a:tc>
              </a:tr>
              <a:tr h="333261">
                <a:tc>
                  <a:txBody>
                    <a:bodyPr/>
                    <a:lstStyle/>
                    <a:p>
                      <a:pPr algn="ctr" fontAlgn="ctr"/>
                      <a:r>
                        <a:rPr lang="tr-TR" sz="1100" b="0" i="0" u="none" strike="noStrike">
                          <a:solidFill>
                            <a:srgbClr val="000000"/>
                          </a:solidFill>
                          <a:latin typeface="Arial Black" pitchFamily="34" charset="0"/>
                        </a:rPr>
                        <a:t>Hacettepe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22300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314,297</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Marmara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13000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366,668</a:t>
                      </a:r>
                    </a:p>
                  </a:txBody>
                  <a:tcPr marL="9525" marR="9525" marT="9525" marB="0" anchor="ctr"/>
                </a:tc>
              </a:tr>
              <a:tr h="458107">
                <a:tc>
                  <a:txBody>
                    <a:bodyPr/>
                    <a:lstStyle/>
                    <a:p>
                      <a:pPr algn="ctr" fontAlgn="ctr"/>
                      <a:r>
                        <a:rPr lang="tr-TR" sz="1100" b="0" i="0" u="none" strike="noStrike">
                          <a:solidFill>
                            <a:srgbClr val="000000"/>
                          </a:solidFill>
                          <a:latin typeface="Arial Black" pitchFamily="34" charset="0"/>
                        </a:rPr>
                        <a:t>İstanbul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Dolmadı</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Dolmadı</a:t>
                      </a:r>
                    </a:p>
                  </a:txBody>
                  <a:tcPr marL="9525" marR="9525" marT="9525" marB="0" anchor="ctr"/>
                </a:tc>
              </a:tr>
              <a:tr h="731253">
                <a:tc>
                  <a:txBody>
                    <a:bodyPr/>
                    <a:lstStyle/>
                    <a:p>
                      <a:pPr algn="ctr" fontAlgn="ctr"/>
                      <a:r>
                        <a:rPr lang="tr-TR" sz="1100" b="0" i="0" u="none" strike="noStrike">
                          <a:solidFill>
                            <a:srgbClr val="000000"/>
                          </a:solidFill>
                          <a:latin typeface="Arial Black" pitchFamily="34" charset="0"/>
                        </a:rPr>
                        <a:t>Çukurova Üniversitesi</a:t>
                      </a:r>
                    </a:p>
                  </a:txBody>
                  <a:tcPr marL="9525" marR="9525" marT="9525" marB="0" anchor="ctr"/>
                </a:tc>
                <a:tc>
                  <a:txBody>
                    <a:bodyPr/>
                    <a:lstStyle/>
                    <a:p>
                      <a:pPr algn="ctr" fontAlgn="ctr"/>
                      <a:r>
                        <a:rPr lang="tr-TR" sz="1100" b="0" i="0" u="none" strike="noStrike">
                          <a:solidFill>
                            <a:srgbClr val="000000"/>
                          </a:solidFill>
                          <a:latin typeface="Arial Black" pitchFamily="34" charset="0"/>
                        </a:rPr>
                        <a:t>Örgün</a:t>
                      </a:r>
                    </a:p>
                  </a:txBody>
                  <a:tcPr marL="9525" marR="9525" marT="9525" marB="0" anchor="ctr"/>
                </a:tc>
                <a:tc>
                  <a:txBody>
                    <a:bodyPr/>
                    <a:lstStyle/>
                    <a:p>
                      <a:pPr algn="ctr" fontAlgn="ctr"/>
                      <a:r>
                        <a:rPr lang="tr-TR" sz="1100" b="0" i="0" u="none" strike="noStrike">
                          <a:solidFill>
                            <a:srgbClr val="000000"/>
                          </a:solidFill>
                          <a:latin typeface="Arial Black" pitchFamily="34" charset="0"/>
                        </a:rPr>
                        <a:t>DİL-1</a:t>
                      </a:r>
                    </a:p>
                  </a:txBody>
                  <a:tcPr marL="9525" marR="9525" marT="9525" marB="0" anchor="ctr"/>
                </a:tc>
                <a:tc>
                  <a:txBody>
                    <a:bodyPr/>
                    <a:lstStyle/>
                    <a:p>
                      <a:pPr algn="ctr" fontAlgn="ctr"/>
                      <a:r>
                        <a:rPr lang="tr-TR" sz="1100" b="0" i="0" u="none" strike="noStrike">
                          <a:solidFill>
                            <a:srgbClr val="000000"/>
                          </a:solidFill>
                          <a:latin typeface="Arial Black" pitchFamily="34" charset="0"/>
                        </a:rPr>
                        <a:t>43100</a:t>
                      </a:r>
                    </a:p>
                  </a:txBody>
                  <a:tcPr marL="9525" marR="9525" marT="9525" marB="0" anchor="ctr"/>
                </a:tc>
                <a:tc>
                  <a:txBody>
                    <a:bodyPr/>
                    <a:lstStyle/>
                    <a:p>
                      <a:pPr algn="ctr" fontAlgn="ctr"/>
                      <a:r>
                        <a:rPr lang="tr-TR" sz="1100" b="0" i="0" u="none" strike="noStrike" dirty="0">
                          <a:solidFill>
                            <a:srgbClr val="000000"/>
                          </a:solidFill>
                          <a:latin typeface="Arial Black" pitchFamily="34" charset="0"/>
                        </a:rPr>
                        <a:t>240,425</a:t>
                      </a:r>
                    </a:p>
                  </a:txBody>
                  <a:tcPr marL="9525" marR="9525" marT="9525" marB="0" anchor="ct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TotalTime>
  <Words>17572</Words>
  <Application>Microsoft Office PowerPoint</Application>
  <PresentationFormat>Ekran Gösterisi (4:3)</PresentationFormat>
  <Paragraphs>10499</Paragraphs>
  <Slides>342</Slides>
  <Notes>1</Notes>
  <HiddenSlides>0</HiddenSlides>
  <MMClips>0</MMClips>
  <ScaleCrop>false</ScaleCrop>
  <HeadingPairs>
    <vt:vector size="4" baseType="variant">
      <vt:variant>
        <vt:lpstr>Tema</vt:lpstr>
      </vt:variant>
      <vt:variant>
        <vt:i4>1</vt:i4>
      </vt:variant>
      <vt:variant>
        <vt:lpstr>Slayt Başlıkları</vt:lpstr>
      </vt:variant>
      <vt:variant>
        <vt:i4>342</vt:i4>
      </vt:variant>
    </vt:vector>
  </HeadingPairs>
  <TitlesOfParts>
    <vt:vector size="343" baseType="lpstr">
      <vt:lpstr>Cumba</vt:lpstr>
      <vt:lpstr>PowerPoint Sunusu</vt:lpstr>
      <vt:lpstr>Açıklamaları lütfen dikkatlice okuyun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Acil Yardım ve Afet Yönetimi</vt:lpstr>
      <vt:lpstr>PowerPoint Sunusu</vt:lpstr>
      <vt:lpstr>PowerPoint Sunusu</vt:lpstr>
      <vt:lpstr>Aile ve Tüketici Bilimleri</vt:lpstr>
      <vt:lpstr>PowerPoint Sunusu</vt:lpstr>
      <vt:lpstr>PowerPoint Sunusu</vt:lpstr>
      <vt:lpstr>                                                                            Alman Dili ve Edebiyatı </vt:lpstr>
      <vt:lpstr>PowerPoint Sunusu</vt:lpstr>
      <vt:lpstr>PowerPoint Sunusu</vt:lpstr>
      <vt:lpstr>       Antrenörlük Eğitimi </vt:lpstr>
      <vt:lpstr>PowerPoint Sunusu</vt:lpstr>
      <vt:lpstr>PowerPoint Sunusu</vt:lpstr>
      <vt:lpstr>Bahçe bitkileri</vt:lpstr>
      <vt:lpstr>PowerPoint Sunusu</vt:lpstr>
      <vt:lpstr>PowerPoint Sunusu</vt:lpstr>
      <vt:lpstr>BANKACILIK</vt:lpstr>
      <vt:lpstr>PowerPoint Sunusu</vt:lpstr>
      <vt:lpstr>PowerPoint Sunusu</vt:lpstr>
      <vt:lpstr>PowerPoint Sunusu</vt:lpstr>
      <vt:lpstr>Beden eğitimi ve spor öğretmenliği</vt:lpstr>
      <vt:lpstr>PowerPoint Sunusu</vt:lpstr>
      <vt:lpstr>2015 ağustos dönemi atama sonuçlarıdır</vt:lpstr>
      <vt:lpstr>BESLENME DİYETETİK</vt:lpstr>
      <vt:lpstr>PowerPoint Sunusu</vt:lpstr>
      <vt:lpstr>PowerPoint Sunusu</vt:lpstr>
      <vt:lpstr>Bilgisayar mühendisliği</vt:lpstr>
      <vt:lpstr>PowerPoint Sunusu</vt:lpstr>
      <vt:lpstr>PowerPoint Sunusu</vt:lpstr>
      <vt:lpstr>PowerPoint Sunusu</vt:lpstr>
      <vt:lpstr>Bilgisayar ve Öğretim Teknolojileri Öğretmenliği</vt:lpstr>
      <vt:lpstr>PowerPoint Sunusu</vt:lpstr>
      <vt:lpstr>PowerPoint Sunusu</vt:lpstr>
      <vt:lpstr>BIYOLOJI </vt:lpstr>
      <vt:lpstr>PowerPoint Sunusu</vt:lpstr>
      <vt:lpstr>PowerPoint Sunusu</vt:lpstr>
      <vt:lpstr>PowerPoint Sunusu</vt:lpstr>
      <vt:lpstr>Biyomedikal mühendisliği</vt:lpstr>
      <vt:lpstr>PowerPoint Sunusu</vt:lpstr>
      <vt:lpstr>PowerPoint Sunusu</vt:lpstr>
      <vt:lpstr>ÇAĞDAŞ TÜRK LEHÇELERİ VE EDEBİYATLARI</vt:lpstr>
      <vt:lpstr>PowerPoint Sunusu</vt:lpstr>
      <vt:lpstr>PowerPoint Sunusu</vt:lpstr>
      <vt:lpstr>ÇALIŞMA EKONOMİSİ VE ENDÜSTRİ İLİŞKİLERİ</vt:lpstr>
      <vt:lpstr>PowerPoint Sunusu</vt:lpstr>
      <vt:lpstr>PowerPoint Sunusu</vt:lpstr>
      <vt:lpstr>PowerPoint Sunusu</vt:lpstr>
      <vt:lpstr>Çevre Mühendisliği</vt:lpstr>
      <vt:lpstr>PowerPoint Sunusu</vt:lpstr>
      <vt:lpstr>PowerPoint Sunusu</vt:lpstr>
      <vt:lpstr>ÇOCUK GELİŞİMİ</vt:lpstr>
      <vt:lpstr>PowerPoint Sunusu</vt:lpstr>
      <vt:lpstr>PowerPoint Sunusu</vt:lpstr>
      <vt:lpstr>COĞRAFYA</vt:lpstr>
      <vt:lpstr>PowerPoint Sunusu</vt:lpstr>
      <vt:lpstr>PowerPoint Sunusu</vt:lpstr>
      <vt:lpstr>DİŞ HEKİMLİĞİ</vt:lpstr>
      <vt:lpstr>PowerPoint Sunusu</vt:lpstr>
      <vt:lpstr>PowerPoint Sunusu</vt:lpstr>
      <vt:lpstr>EBELİK</vt:lpstr>
      <vt:lpstr>PowerPoint Sunusu</vt:lpstr>
      <vt:lpstr>PowerPoint Sunusu</vt:lpstr>
      <vt:lpstr>ECZACILIK</vt:lpstr>
      <vt:lpstr>PowerPoint Sunusu</vt:lpstr>
      <vt:lpstr>PowerPoint Sunusu</vt:lpstr>
      <vt:lpstr>ELEKTRİK MÜHENDİSLİĞİ</vt:lpstr>
      <vt:lpstr>PowerPoint Sunusu</vt:lpstr>
      <vt:lpstr>PowerPoint Sunusu</vt:lpstr>
      <vt:lpstr>ELEKTRİK VE ELEKTRONİK MÜHENDİSLİĞİ</vt:lpstr>
      <vt:lpstr>PowerPoint Sunusu</vt:lpstr>
      <vt:lpstr>PowerPoint Sunusu</vt:lpstr>
      <vt:lpstr>ERGO TERAPİ</vt:lpstr>
      <vt:lpstr>PowerPoint Sunusu</vt:lpstr>
      <vt:lpstr>PowerPoint Sunusu</vt:lpstr>
      <vt:lpstr>FELSEFE</vt:lpstr>
      <vt:lpstr>PowerPoint Sunusu</vt:lpstr>
      <vt:lpstr>PowerPoint Sunusu</vt:lpstr>
      <vt:lpstr>FEN BİLGİSİ ÖĞRETMENLİĞİ</vt:lpstr>
      <vt:lpstr>PowerPoint Sunusu</vt:lpstr>
      <vt:lpstr>PowerPoint Sunusu</vt:lpstr>
      <vt:lpstr>FİZİK</vt:lpstr>
      <vt:lpstr>PowerPoint Sunusu</vt:lpstr>
      <vt:lpstr>PowerPoint Sunusu</vt:lpstr>
      <vt:lpstr>PowerPoint Sunusu</vt:lpstr>
      <vt:lpstr>Fizyoterapi ve Rehabilitasyon</vt:lpstr>
      <vt:lpstr>PowerPoint Sunusu</vt:lpstr>
      <vt:lpstr>PowerPoint Sunusu</vt:lpstr>
      <vt:lpstr>Fransızca Öğretmenliği</vt:lpstr>
      <vt:lpstr>PowerPoint Sunusu</vt:lpstr>
      <vt:lpstr>PowerPoint Sunusu</vt:lpstr>
      <vt:lpstr>Gastronomi ve Mutfak Sanatları</vt:lpstr>
      <vt:lpstr>PowerPoint Sunusu</vt:lpstr>
      <vt:lpstr>PowerPoint Sunusu</vt:lpstr>
      <vt:lpstr>GAZETECİLİK</vt:lpstr>
      <vt:lpstr>PowerPoint Sunusu</vt:lpstr>
      <vt:lpstr>PowerPoint Sunusu</vt:lpstr>
      <vt:lpstr>PowerPoint Sunusu</vt:lpstr>
      <vt:lpstr>GEMİ İNŞAATI VE GEMİ MAKİNELERİ MÜHENDİSLİĞİ</vt:lpstr>
      <vt:lpstr>PowerPoint Sunusu</vt:lpstr>
      <vt:lpstr>PowerPoint Sunusu</vt:lpstr>
      <vt:lpstr>GENETİK VE BİYOMÜHENDİSLİK</vt:lpstr>
      <vt:lpstr>PowerPoint Sunusu</vt:lpstr>
      <vt:lpstr>PowerPoint Sunusu</vt:lpstr>
      <vt:lpstr>GEOMATİK MÜHENDİSLİĞİ</vt:lpstr>
      <vt:lpstr>PowerPoint Sunusu</vt:lpstr>
      <vt:lpstr>PowerPoint Sunusu</vt:lpstr>
      <vt:lpstr>GIDA MÜHENDİSLİĞİ</vt:lpstr>
      <vt:lpstr>PowerPoint Sunusu</vt:lpstr>
      <vt:lpstr>PowerPoint Sunusu</vt:lpstr>
      <vt:lpstr>GÖRME ENGELLİLER ÖĞRETMENLİĞİ</vt:lpstr>
      <vt:lpstr>PowerPoint Sunusu</vt:lpstr>
      <vt:lpstr>PowerPoint Sunusu</vt:lpstr>
      <vt:lpstr>HALKLA İLİŞKİLER VE REKLAMCILIK</vt:lpstr>
      <vt:lpstr>PowerPoint Sunusu</vt:lpstr>
      <vt:lpstr>PowerPoint Sunusu</vt:lpstr>
      <vt:lpstr>PowerPoint Sunusu</vt:lpstr>
      <vt:lpstr>HARİTA MÜHENDİSLİĞİ</vt:lpstr>
      <vt:lpstr>PowerPoint Sunusu</vt:lpstr>
      <vt:lpstr>PowerPoint Sunusu</vt:lpstr>
      <vt:lpstr>hemşirelik</vt:lpstr>
      <vt:lpstr>PowerPoint Sunusu</vt:lpstr>
      <vt:lpstr>PowerPoint Sunusu</vt:lpstr>
      <vt:lpstr>HUKUK</vt:lpstr>
      <vt:lpstr>PowerPoint Sunusu</vt:lpstr>
      <vt:lpstr>PowerPoint Sunusu</vt:lpstr>
      <vt:lpstr>PowerPoint Sunusu</vt:lpstr>
      <vt:lpstr>İç mimarlık </vt:lpstr>
      <vt:lpstr>PowerPoint Sunusu</vt:lpstr>
      <vt:lpstr>PowerPoint Sunusu</vt:lpstr>
      <vt:lpstr>İç mimarlık ve çevre tasarımı</vt:lpstr>
      <vt:lpstr>PowerPoint Sunusu</vt:lpstr>
      <vt:lpstr>PowerPoint Sunusu</vt:lpstr>
      <vt:lpstr>İKTİSAT</vt:lpstr>
      <vt:lpstr>PowerPoint Sunusu</vt:lpstr>
      <vt:lpstr>PowerPoint Sunusu</vt:lpstr>
      <vt:lpstr>PowerPoint Sunusu</vt:lpstr>
      <vt:lpstr>PowerPoint Sunusu</vt:lpstr>
      <vt:lpstr>ilahiyat</vt:lpstr>
      <vt:lpstr>PowerPoint Sunusu</vt:lpstr>
      <vt:lpstr>PowerPoint Sunusu</vt:lpstr>
      <vt:lpstr>Din kültürü ve ahlak bilgisi öğretmenliği</vt:lpstr>
      <vt:lpstr>PowerPoint Sunusu</vt:lpstr>
      <vt:lpstr>PowerPoint Sunusu</vt:lpstr>
      <vt:lpstr>İlköğretim Matematik Öğretmenliği</vt:lpstr>
      <vt:lpstr>PowerPoint Sunusu</vt:lpstr>
      <vt:lpstr>PowerPoint Sunusu</vt:lpstr>
      <vt:lpstr>İMALAT MÜHENDİSLİĞİ</vt:lpstr>
      <vt:lpstr>PowerPoint Sunusu</vt:lpstr>
      <vt:lpstr>PowerPoint Sunusu</vt:lpstr>
      <vt:lpstr>İNGİLİZ DİLİ VE EDEBİYATI</vt:lpstr>
      <vt:lpstr>PowerPoint Sunusu</vt:lpstr>
      <vt:lpstr>PowerPoint Sunusu</vt:lpstr>
      <vt:lpstr>PowerPoint Sunusu</vt:lpstr>
      <vt:lpstr>İNGİLİZCE ÖĞRETMENLİĞİ</vt:lpstr>
      <vt:lpstr>PowerPoint Sunusu</vt:lpstr>
      <vt:lpstr>PowerPoint Sunusu</vt:lpstr>
      <vt:lpstr>İNŞAAT MÜHENDİSLİĞİ</vt:lpstr>
      <vt:lpstr>PowerPoint Sunusu</vt:lpstr>
      <vt:lpstr>PowerPoint Sunusu</vt:lpstr>
      <vt:lpstr>İşitme engelliler öğretmenliği</vt:lpstr>
      <vt:lpstr>PowerPoint Sunusu</vt:lpstr>
      <vt:lpstr>PowerPoint Sunusu</vt:lpstr>
      <vt:lpstr>İŞLETME</vt:lpstr>
      <vt:lpstr>PowerPoint Sunusu</vt:lpstr>
      <vt:lpstr>PowerPoint Sunusu</vt:lpstr>
      <vt:lpstr>PowerPoint Sunusu</vt:lpstr>
      <vt:lpstr>PowerPoint Sunusu</vt:lpstr>
      <vt:lpstr>PowerPoint Sunusu</vt:lpstr>
      <vt:lpstr>İSTATİSTİK</vt:lpstr>
      <vt:lpstr>PowerPoint Sunusu</vt:lpstr>
      <vt:lpstr>PowerPoint Sunusu</vt:lpstr>
      <vt:lpstr>PowerPoint Sunusu</vt:lpstr>
      <vt:lpstr>Kamu yönetimi</vt:lpstr>
      <vt:lpstr>PowerPoint Sunusu</vt:lpstr>
      <vt:lpstr>PowerPoint Sunusu</vt:lpstr>
      <vt:lpstr>PowerPoint Sunusu</vt:lpstr>
      <vt:lpstr>PowerPoint Sunusu</vt:lpstr>
      <vt:lpstr>kimya</vt:lpstr>
      <vt:lpstr>PowerPoint Sunusu</vt:lpstr>
      <vt:lpstr>PowerPoint Sunusu</vt:lpstr>
      <vt:lpstr>Kimya mühendisliği</vt:lpstr>
      <vt:lpstr>PowerPoint Sunusu</vt:lpstr>
      <vt:lpstr>PowerPoint Sunusu</vt:lpstr>
      <vt:lpstr>MADEN MÜHENDİSLİĞİ</vt:lpstr>
      <vt:lpstr>PowerPoint Sunusu</vt:lpstr>
      <vt:lpstr>PowerPoint Sunusu</vt:lpstr>
      <vt:lpstr>Makine mühendisliği</vt:lpstr>
      <vt:lpstr>PowerPoint Sunusu</vt:lpstr>
      <vt:lpstr>PowerPoint Sunusu</vt:lpstr>
      <vt:lpstr>maliye</vt:lpstr>
      <vt:lpstr>PowerPoint Sunusu</vt:lpstr>
      <vt:lpstr>PowerPoint Sunusu</vt:lpstr>
      <vt:lpstr>PowerPoint Sunusu</vt:lpstr>
      <vt:lpstr>PowerPoint Sunusu</vt:lpstr>
      <vt:lpstr>Malzeme mühendisliği</vt:lpstr>
      <vt:lpstr>PowerPoint Sunusu</vt:lpstr>
      <vt:lpstr>PowerPoint Sunusu</vt:lpstr>
      <vt:lpstr>matematik</vt:lpstr>
      <vt:lpstr>PowerPoint Sunusu</vt:lpstr>
      <vt:lpstr>PowerPoint Sunusu</vt:lpstr>
      <vt:lpstr>PowerPoint Sunusu</vt:lpstr>
      <vt:lpstr>Mekatronik mühendisliği</vt:lpstr>
      <vt:lpstr>PowerPoint Sunusu</vt:lpstr>
      <vt:lpstr>PowerPoint Sunusu</vt:lpstr>
      <vt:lpstr>METEROLOJİ MÜHENDİSLİĞİ</vt:lpstr>
      <vt:lpstr>PowerPoint Sunusu</vt:lpstr>
      <vt:lpstr>PowerPoint Sunusu</vt:lpstr>
      <vt:lpstr>                                    Metalurji ve malzeme mühendisliği</vt:lpstr>
      <vt:lpstr>PowerPoint Sunusu</vt:lpstr>
      <vt:lpstr>PowerPoint Sunusu</vt:lpstr>
      <vt:lpstr>mimarlık</vt:lpstr>
      <vt:lpstr>PowerPoint Sunusu</vt:lpstr>
      <vt:lpstr>PowerPoint Sunusu</vt:lpstr>
      <vt:lpstr>Moleküler biyoloji ve genetik </vt:lpstr>
      <vt:lpstr>PowerPoint Sunusu</vt:lpstr>
      <vt:lpstr>PowerPoint Sunusu</vt:lpstr>
      <vt:lpstr>Mürtecim tercümanlık</vt:lpstr>
      <vt:lpstr>PowerPoint Sunusu</vt:lpstr>
      <vt:lpstr>PowerPoint Sunusu</vt:lpstr>
      <vt:lpstr>NÜKLEER ENERJİ MÜHENDİSLİĞİ</vt:lpstr>
      <vt:lpstr>PowerPoint Sunusu</vt:lpstr>
      <vt:lpstr>PowerPoint Sunusu</vt:lpstr>
      <vt:lpstr>ODYOLOJİ</vt:lpstr>
      <vt:lpstr>PowerPoint Sunusu</vt:lpstr>
      <vt:lpstr>PowerPoint Sunusu</vt:lpstr>
      <vt:lpstr>OKUL ÖNCESİ ÖĞRETMENLİĞİ</vt:lpstr>
      <vt:lpstr>PowerPoint Sunusu</vt:lpstr>
      <vt:lpstr>PowerPoint Sunusu</vt:lpstr>
      <vt:lpstr>Otomotiv mühendislik</vt:lpstr>
      <vt:lpstr>PowerPoint Sunusu</vt:lpstr>
      <vt:lpstr>PowerPoint Sunusu</vt:lpstr>
      <vt:lpstr>Özel eğitim öğretmenliği</vt:lpstr>
      <vt:lpstr>PowerPoint Sunusu</vt:lpstr>
      <vt:lpstr>PowerPoint Sunusu</vt:lpstr>
      <vt:lpstr>Peyzaj Mimarlığı</vt:lpstr>
      <vt:lpstr>PowerPoint Sunusu</vt:lpstr>
      <vt:lpstr>PowerPoint Sunusu</vt:lpstr>
      <vt:lpstr>psikoloji</vt:lpstr>
      <vt:lpstr>PowerPoint Sunusu</vt:lpstr>
      <vt:lpstr>PowerPoint Sunusu</vt:lpstr>
      <vt:lpstr>Rehberlik ve psikolojik danışmanlık (PDR)</vt:lpstr>
      <vt:lpstr>PowerPoint Sunusu</vt:lpstr>
      <vt:lpstr>PowerPoint Sunusu</vt:lpstr>
      <vt:lpstr>Radyo ve televizyon</vt:lpstr>
      <vt:lpstr>PowerPoint Sunusu</vt:lpstr>
      <vt:lpstr>PowerPoint Sunusu</vt:lpstr>
      <vt:lpstr>Reklamcılık ve halkla ilişkiler</vt:lpstr>
      <vt:lpstr>PowerPoint Sunusu</vt:lpstr>
      <vt:lpstr>PowerPoint Sunusu</vt:lpstr>
      <vt:lpstr>PowerPoint Sunusu</vt:lpstr>
      <vt:lpstr>sağlık yönetimi</vt:lpstr>
      <vt:lpstr>PowerPoint Sunusu</vt:lpstr>
      <vt:lpstr>PowerPoint Sunusu</vt:lpstr>
      <vt:lpstr>Sanat tarihi</vt:lpstr>
      <vt:lpstr>PowerPoint Sunusu</vt:lpstr>
      <vt:lpstr>PowerPoint Sunusu</vt:lpstr>
      <vt:lpstr>Şehir bölge planlama</vt:lpstr>
      <vt:lpstr>PowerPoint Sunusu</vt:lpstr>
      <vt:lpstr>PowerPoint Sunusu</vt:lpstr>
      <vt:lpstr>Sinema ve televizyon</vt:lpstr>
      <vt:lpstr>PowerPoint Sunusu</vt:lpstr>
      <vt:lpstr>PowerPoint Sunusu</vt:lpstr>
      <vt:lpstr>Sınıf öğretmenliği</vt:lpstr>
      <vt:lpstr>PowerPoint Sunusu</vt:lpstr>
      <vt:lpstr>PowerPoint Sunusu</vt:lpstr>
      <vt:lpstr>Siyaset bilimi ve kamu yönetimi</vt:lpstr>
      <vt:lpstr>PowerPoint Sunusu</vt:lpstr>
      <vt:lpstr>PowerPoint Sunusu</vt:lpstr>
      <vt:lpstr>PowerPoint Sunusu</vt:lpstr>
      <vt:lpstr>PowerPoint Sunusu</vt:lpstr>
      <vt:lpstr>Siyaset bilimi ve uluslar arası ilişkiler</vt:lpstr>
      <vt:lpstr>PowerPoint Sunusu</vt:lpstr>
      <vt:lpstr>PowerPoint Sunusu</vt:lpstr>
      <vt:lpstr>PowerPoint Sunusu</vt:lpstr>
      <vt:lpstr>Sosyal bilgiler öğretmenliği</vt:lpstr>
      <vt:lpstr>PowerPoint Sunusu</vt:lpstr>
      <vt:lpstr>PowerPoint Sunusu</vt:lpstr>
      <vt:lpstr>Sosyal hizmetler</vt:lpstr>
      <vt:lpstr>PowerPoint Sunusu</vt:lpstr>
      <vt:lpstr>PowerPoint Sunusu</vt:lpstr>
      <vt:lpstr>sosyoloji</vt:lpstr>
      <vt:lpstr>PowerPoint Sunusu</vt:lpstr>
      <vt:lpstr>PowerPoint Sunusu</vt:lpstr>
      <vt:lpstr>Su ürünleri mühendisliği</vt:lpstr>
      <vt:lpstr>PowerPoint Sunusu</vt:lpstr>
      <vt:lpstr>PowerPoint Sunusu</vt:lpstr>
      <vt:lpstr>tarih</vt:lpstr>
      <vt:lpstr>PowerPoint Sunusu</vt:lpstr>
      <vt:lpstr>PowerPoint Sunusu</vt:lpstr>
      <vt:lpstr>Tarla bitkileri</vt:lpstr>
      <vt:lpstr>PowerPoint Sunusu</vt:lpstr>
      <vt:lpstr>PowerPoint Sunusu</vt:lpstr>
      <vt:lpstr>Tekstil mühendisliği</vt:lpstr>
      <vt:lpstr>PowerPoint Sunusu</vt:lpstr>
      <vt:lpstr>PowerPoint Sunusu</vt:lpstr>
      <vt:lpstr>tıp</vt:lpstr>
      <vt:lpstr>PowerPoint Sunusu</vt:lpstr>
      <vt:lpstr>PowerPoint Sunusu</vt:lpstr>
      <vt:lpstr>Turizm işletmeciliği ve otelcilik</vt:lpstr>
      <vt:lpstr>PowerPoint Sunusu</vt:lpstr>
      <vt:lpstr>PowerPoint Sunusu</vt:lpstr>
      <vt:lpstr>Türk dili ve edebiyatı</vt:lpstr>
      <vt:lpstr>PowerPoint Sunusu</vt:lpstr>
      <vt:lpstr>PowerPoint Sunusu</vt:lpstr>
      <vt:lpstr>Türkçe öğretmenliği</vt:lpstr>
      <vt:lpstr>PowerPoint Sunusu</vt:lpstr>
      <vt:lpstr>PowerPoint Sunusu</vt:lpstr>
      <vt:lpstr>Uçak mühendisliği</vt:lpstr>
      <vt:lpstr>PowerPoint Sunusu</vt:lpstr>
      <vt:lpstr>PowerPoint Sunusu</vt:lpstr>
      <vt:lpstr>Uluslar arası ilişkiler</vt:lpstr>
      <vt:lpstr>PowerPoint Sunusu</vt:lpstr>
      <vt:lpstr>PowerPoint Sunusu</vt:lpstr>
      <vt:lpstr>PowerPoint Sunusu</vt:lpstr>
      <vt:lpstr>Uluslar arası ticaret</vt:lpstr>
      <vt:lpstr>PowerPoint Sunusu</vt:lpstr>
      <vt:lpstr>PowerPoint Sunusu</vt:lpstr>
      <vt:lpstr>Üstün zekalılar öğretmenliği</vt:lpstr>
      <vt:lpstr>PowerPoint Sunusu</vt:lpstr>
      <vt:lpstr>PowerPoint Sunusu</vt:lpstr>
      <vt:lpstr>veterinerlik</vt:lpstr>
      <vt:lpstr>PowerPoint Sunusu</vt:lpstr>
      <vt:lpstr>PowerPoint Sunusu</vt:lpstr>
      <vt:lpstr>Yazılım mühendisliği</vt:lpstr>
      <vt:lpstr>PowerPoint Sunusu</vt:lpstr>
      <vt:lpstr>PowerPoint Sunusu</vt:lpstr>
      <vt:lpstr>PowerPoint Sunusu</vt:lpstr>
      <vt:lpstr>Zihinsel engelliler öğretmenliği</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rehberlik</cp:lastModifiedBy>
  <cp:revision>250</cp:revision>
  <dcterms:created xsi:type="dcterms:W3CDTF">2015-11-05T16:54:51Z</dcterms:created>
  <dcterms:modified xsi:type="dcterms:W3CDTF">2017-12-05T09:53:03Z</dcterms:modified>
</cp:coreProperties>
</file>